
<file path=[Content_Types].xml><?xml version="1.0" encoding="utf-8"?>
<Types xmlns="http://schemas.openxmlformats.org/package/2006/content-types">
  <Default Extension="png" ContentType="image/png"/>
  <Default Extension="bin" ContentType="application/vnd.openxmlformats-officedocument.oleObject"/>
  <Default Extension="tmp" ContentType="image/png"/>
  <Default Extension="jpeg" ContentType="image/jpeg"/>
  <Default Extension="wmf" ContentType="image/x-wmf"/>
  <Default Extension="emf" ContentType="image/x-emf"/>
  <Default Extension="rels" ContentType="application/vnd.openxmlformats-package.relationships+xml"/>
  <Default Extension="xml" ContentType="application/xml"/>
  <Default Extension="vml" ContentType="application/vnd.openxmlformats-officedocument.vmlDrawing"/>
  <Default Extension="tif" ContentType="image/tiff"/>
  <Default Extension="gif" ContentType="image/gif"/>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bookmarkIdSeed="13">
  <p:sldMasterIdLst>
    <p:sldMasterId id="2147483847" r:id="rId1"/>
  </p:sldMasterIdLst>
  <p:notesMasterIdLst>
    <p:notesMasterId r:id="rId49"/>
  </p:notesMasterIdLst>
  <p:handoutMasterIdLst>
    <p:handoutMasterId r:id="rId50"/>
  </p:handoutMasterIdLst>
  <p:sldIdLst>
    <p:sldId id="341" r:id="rId2"/>
    <p:sldId id="275" r:id="rId3"/>
    <p:sldId id="508" r:id="rId4"/>
    <p:sldId id="410" r:id="rId5"/>
    <p:sldId id="516" r:id="rId6"/>
    <p:sldId id="559" r:id="rId7"/>
    <p:sldId id="560" r:id="rId8"/>
    <p:sldId id="561" r:id="rId9"/>
    <p:sldId id="562" r:id="rId10"/>
    <p:sldId id="563" r:id="rId11"/>
    <p:sldId id="564" r:id="rId12"/>
    <p:sldId id="565" r:id="rId13"/>
    <p:sldId id="566" r:id="rId14"/>
    <p:sldId id="567" r:id="rId15"/>
    <p:sldId id="568" r:id="rId16"/>
    <p:sldId id="517" r:id="rId17"/>
    <p:sldId id="482" r:id="rId18"/>
    <p:sldId id="527" r:id="rId19"/>
    <p:sldId id="513" r:id="rId20"/>
    <p:sldId id="514" r:id="rId21"/>
    <p:sldId id="557" r:id="rId22"/>
    <p:sldId id="555" r:id="rId23"/>
    <p:sldId id="515" r:id="rId24"/>
    <p:sldId id="523" r:id="rId25"/>
    <p:sldId id="558" r:id="rId26"/>
    <p:sldId id="511" r:id="rId27"/>
    <p:sldId id="512" r:id="rId28"/>
    <p:sldId id="551" r:id="rId29"/>
    <p:sldId id="552" r:id="rId30"/>
    <p:sldId id="553" r:id="rId31"/>
    <p:sldId id="554" r:id="rId32"/>
    <p:sldId id="518" r:id="rId33"/>
    <p:sldId id="528" r:id="rId34"/>
    <p:sldId id="529" r:id="rId35"/>
    <p:sldId id="530" r:id="rId36"/>
    <p:sldId id="531" r:id="rId37"/>
    <p:sldId id="532" r:id="rId38"/>
    <p:sldId id="533" r:id="rId39"/>
    <p:sldId id="534" r:id="rId40"/>
    <p:sldId id="535" r:id="rId41"/>
    <p:sldId id="536" r:id="rId42"/>
    <p:sldId id="537" r:id="rId43"/>
    <p:sldId id="538" r:id="rId44"/>
    <p:sldId id="539" r:id="rId45"/>
    <p:sldId id="521" r:id="rId46"/>
    <p:sldId id="522" r:id="rId47"/>
    <p:sldId id="290" r:id="rId48"/>
  </p:sldIdLst>
  <p:sldSz cx="9144000" cy="6858000" type="screen4x3"/>
  <p:notesSz cx="9947275" cy="6858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3300"/>
    <a:srgbClr val="0000FF"/>
    <a:srgbClr val="CCFF33"/>
    <a:srgbClr val="99FF33"/>
    <a:srgbClr val="000000"/>
    <a:srgbClr val="222222"/>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764" autoAdjust="0"/>
    <p:restoredTop sz="96429" autoAdjust="0"/>
  </p:normalViewPr>
  <p:slideViewPr>
    <p:cSldViewPr snapToGrid="0">
      <p:cViewPr varScale="1">
        <p:scale>
          <a:sx n="57" d="100"/>
          <a:sy n="57" d="100"/>
        </p:scale>
        <p:origin x="720" y="58"/>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handoutMaster" Target="handoutMasters/handout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EC3B964-25F3-45C9-B27A-7244A68B984E}"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zh-CN" altLang="en-US"/>
        </a:p>
      </dgm:t>
    </dgm:pt>
    <dgm:pt modelId="{DED790D3-D169-4844-A928-6E6B0F2F3E60}">
      <dgm:prSet custT="1"/>
      <dgm:spPr/>
      <dgm:t>
        <a:bodyPr/>
        <a:lstStyle/>
        <a:p>
          <a:pPr rtl="0"/>
          <a:r>
            <a:rPr lang="zh-CN" altLang="en-US" sz="3600" b="1" dirty="0" smtClean="0"/>
            <a:t>谢谢大家</a:t>
          </a:r>
          <a:r>
            <a:rPr lang="en-US" altLang="zh-CN" sz="3600" b="1" dirty="0" smtClean="0"/>
            <a:t>,</a:t>
          </a:r>
        </a:p>
        <a:p>
          <a:pPr rtl="0"/>
          <a:r>
            <a:rPr lang="zh-CN" altLang="en-US" sz="3600" b="1" dirty="0" smtClean="0"/>
            <a:t>欢迎老师同学批评指正。</a:t>
          </a:r>
          <a:endParaRPr lang="en-US" altLang="zh-CN" sz="3600" b="1" dirty="0" smtClean="0"/>
        </a:p>
      </dgm:t>
    </dgm:pt>
    <dgm:pt modelId="{22071A08-C616-4A30-863E-B1730F7B15F7}" type="parTrans" cxnId="{ED5DC1AF-378C-46D6-8752-5B6C98D11685}">
      <dgm:prSet/>
      <dgm:spPr/>
      <dgm:t>
        <a:bodyPr/>
        <a:lstStyle/>
        <a:p>
          <a:endParaRPr lang="zh-CN" altLang="en-US"/>
        </a:p>
      </dgm:t>
    </dgm:pt>
    <dgm:pt modelId="{E9C3E3B1-12B5-4834-8C31-67A94EC59D4E}" type="sibTrans" cxnId="{ED5DC1AF-378C-46D6-8752-5B6C98D11685}">
      <dgm:prSet/>
      <dgm:spPr/>
      <dgm:t>
        <a:bodyPr/>
        <a:lstStyle/>
        <a:p>
          <a:endParaRPr lang="zh-CN" altLang="en-US"/>
        </a:p>
      </dgm:t>
    </dgm:pt>
    <dgm:pt modelId="{A3255859-7006-4EB1-8F4C-311DAAC4CA85}" type="pres">
      <dgm:prSet presAssocID="{7EC3B964-25F3-45C9-B27A-7244A68B984E}" presName="Name0" presStyleCnt="0">
        <dgm:presLayoutVars>
          <dgm:dir/>
          <dgm:animLvl val="lvl"/>
          <dgm:resizeHandles val="exact"/>
        </dgm:presLayoutVars>
      </dgm:prSet>
      <dgm:spPr/>
      <dgm:t>
        <a:bodyPr/>
        <a:lstStyle/>
        <a:p>
          <a:endParaRPr lang="zh-CN" altLang="en-US"/>
        </a:p>
      </dgm:t>
    </dgm:pt>
    <dgm:pt modelId="{E87078BD-4042-491F-BADB-B5CEF0248BD1}" type="pres">
      <dgm:prSet presAssocID="{DED790D3-D169-4844-A928-6E6B0F2F3E60}" presName="linNode" presStyleCnt="0"/>
      <dgm:spPr/>
    </dgm:pt>
    <dgm:pt modelId="{ABCE7CEA-CDCB-40AD-83F8-364F486918C3}" type="pres">
      <dgm:prSet presAssocID="{DED790D3-D169-4844-A928-6E6B0F2F3E60}" presName="parentText" presStyleLbl="node1" presStyleIdx="0" presStyleCnt="1" custScaleX="269819" custScaleY="105399" custLinFactNeighborX="770" custLinFactNeighborY="7079">
        <dgm:presLayoutVars>
          <dgm:chMax val="1"/>
          <dgm:bulletEnabled val="1"/>
        </dgm:presLayoutVars>
      </dgm:prSet>
      <dgm:spPr/>
      <dgm:t>
        <a:bodyPr/>
        <a:lstStyle/>
        <a:p>
          <a:endParaRPr lang="zh-CN" altLang="en-US"/>
        </a:p>
      </dgm:t>
    </dgm:pt>
  </dgm:ptLst>
  <dgm:cxnLst>
    <dgm:cxn modelId="{70BC2BAF-7AC8-4F26-8862-13F4FA557912}" type="presOf" srcId="{DED790D3-D169-4844-A928-6E6B0F2F3E60}" destId="{ABCE7CEA-CDCB-40AD-83F8-364F486918C3}" srcOrd="0" destOrd="0" presId="urn:microsoft.com/office/officeart/2005/8/layout/vList5"/>
    <dgm:cxn modelId="{ED5DC1AF-378C-46D6-8752-5B6C98D11685}" srcId="{7EC3B964-25F3-45C9-B27A-7244A68B984E}" destId="{DED790D3-D169-4844-A928-6E6B0F2F3E60}" srcOrd="0" destOrd="0" parTransId="{22071A08-C616-4A30-863E-B1730F7B15F7}" sibTransId="{E9C3E3B1-12B5-4834-8C31-67A94EC59D4E}"/>
    <dgm:cxn modelId="{F9667E71-4016-4130-9135-A24A747536B3}" type="presOf" srcId="{7EC3B964-25F3-45C9-B27A-7244A68B984E}" destId="{A3255859-7006-4EB1-8F4C-311DAAC4CA85}" srcOrd="0" destOrd="0" presId="urn:microsoft.com/office/officeart/2005/8/layout/vList5"/>
    <dgm:cxn modelId="{2B4BB3F6-C7EC-433C-AC62-A75C7AB0DAA0}" type="presParOf" srcId="{A3255859-7006-4EB1-8F4C-311DAAC4CA85}" destId="{E87078BD-4042-491F-BADB-B5CEF0248BD1}" srcOrd="0" destOrd="0" presId="urn:microsoft.com/office/officeart/2005/8/layout/vList5"/>
    <dgm:cxn modelId="{1193A0F4-6C8C-4E45-9A54-36080313E84E}" type="presParOf" srcId="{E87078BD-4042-491F-BADB-B5CEF0248BD1}" destId="{ABCE7CEA-CDCB-40AD-83F8-364F486918C3}" srcOrd="0" destOrd="0" presId="urn:microsoft.com/office/officeart/2005/8/layout/vList5"/>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CE7CEA-CDCB-40AD-83F8-364F486918C3}">
      <dsp:nvSpPr>
        <dsp:cNvPr id="0" name=""/>
        <dsp:cNvSpPr/>
      </dsp:nvSpPr>
      <dsp:spPr>
        <a:xfrm>
          <a:off x="104780" y="961"/>
          <a:ext cx="5787271" cy="1708867"/>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68580" rIns="137160" bIns="68580" numCol="1" spcCol="1270" anchor="ctr" anchorCtr="0">
          <a:noAutofit/>
        </a:bodyPr>
        <a:lstStyle/>
        <a:p>
          <a:pPr lvl="0" algn="ctr" defTabSz="1600200" rtl="0">
            <a:lnSpc>
              <a:spcPct val="90000"/>
            </a:lnSpc>
            <a:spcBef>
              <a:spcPct val="0"/>
            </a:spcBef>
            <a:spcAft>
              <a:spcPct val="35000"/>
            </a:spcAft>
          </a:pPr>
          <a:r>
            <a:rPr lang="zh-CN" altLang="en-US" sz="3600" b="1" kern="1200" dirty="0" smtClean="0"/>
            <a:t>谢谢大家</a:t>
          </a:r>
          <a:r>
            <a:rPr lang="en-US" altLang="zh-CN" sz="3600" b="1" kern="1200" dirty="0" smtClean="0"/>
            <a:t>,</a:t>
          </a:r>
        </a:p>
        <a:p>
          <a:pPr lvl="0" algn="ctr" defTabSz="1600200" rtl="0">
            <a:lnSpc>
              <a:spcPct val="90000"/>
            </a:lnSpc>
            <a:spcBef>
              <a:spcPct val="0"/>
            </a:spcBef>
            <a:spcAft>
              <a:spcPct val="35000"/>
            </a:spcAft>
          </a:pPr>
          <a:r>
            <a:rPr lang="zh-CN" altLang="en-US" sz="3600" b="1" kern="1200" dirty="0" smtClean="0"/>
            <a:t>欢迎老师同学批评指正。</a:t>
          </a:r>
          <a:endParaRPr lang="en-US" altLang="zh-CN" sz="3600" b="1" kern="1200" dirty="0" smtClean="0"/>
        </a:p>
      </dsp:txBody>
      <dsp:txXfrm>
        <a:off x="188200" y="84381"/>
        <a:ext cx="5620431" cy="1542027"/>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8" Type="http://schemas.openxmlformats.org/officeDocument/2006/relationships/image" Target="../media/image11.wmf"/><Relationship Id="rId3" Type="http://schemas.openxmlformats.org/officeDocument/2006/relationships/image" Target="../media/image6.wmf"/><Relationship Id="rId7" Type="http://schemas.openxmlformats.org/officeDocument/2006/relationships/image" Target="../media/image10.wmf"/><Relationship Id="rId2" Type="http://schemas.openxmlformats.org/officeDocument/2006/relationships/image" Target="../media/image5.wmf"/><Relationship Id="rId1" Type="http://schemas.openxmlformats.org/officeDocument/2006/relationships/image" Target="../media/image4.wmf"/><Relationship Id="rId6" Type="http://schemas.openxmlformats.org/officeDocument/2006/relationships/image" Target="../media/image9.wmf"/><Relationship Id="rId5" Type="http://schemas.openxmlformats.org/officeDocument/2006/relationships/image" Target="../media/image8.wmf"/><Relationship Id="rId4" Type="http://schemas.openxmlformats.org/officeDocument/2006/relationships/image" Target="../media/image7.wmf"/><Relationship Id="rId9" Type="http://schemas.openxmlformats.org/officeDocument/2006/relationships/image" Target="../media/image12.w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65.wmf"/><Relationship Id="rId2" Type="http://schemas.openxmlformats.org/officeDocument/2006/relationships/image" Target="../media/image64.wmf"/><Relationship Id="rId1" Type="http://schemas.openxmlformats.org/officeDocument/2006/relationships/image" Target="../media/image63.wmf"/><Relationship Id="rId5" Type="http://schemas.openxmlformats.org/officeDocument/2006/relationships/image" Target="../media/image67.wmf"/><Relationship Id="rId4" Type="http://schemas.openxmlformats.org/officeDocument/2006/relationships/image" Target="../media/image66.wmf"/></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70.wmf"/><Relationship Id="rId1" Type="http://schemas.openxmlformats.org/officeDocument/2006/relationships/image" Target="../media/image69.wmf"/></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73.wmf"/><Relationship Id="rId1" Type="http://schemas.openxmlformats.org/officeDocument/2006/relationships/image" Target="../media/image72.wmf"/></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77.wmf"/><Relationship Id="rId1" Type="http://schemas.openxmlformats.org/officeDocument/2006/relationships/image" Target="../media/image76.wmf"/></Relationships>
</file>

<file path=ppt/drawings/_rels/vmlDrawing14.vml.rels><?xml version="1.0" encoding="UTF-8" standalone="yes"?>
<Relationships xmlns="http://schemas.openxmlformats.org/package/2006/relationships"><Relationship Id="rId3" Type="http://schemas.openxmlformats.org/officeDocument/2006/relationships/image" Target="../media/image83.wmf"/><Relationship Id="rId2" Type="http://schemas.openxmlformats.org/officeDocument/2006/relationships/image" Target="../media/image82.wmf"/><Relationship Id="rId1" Type="http://schemas.openxmlformats.org/officeDocument/2006/relationships/image" Target="../media/image81.wmf"/></Relationships>
</file>

<file path=ppt/drawings/_rels/vmlDrawing15.vml.rels><?xml version="1.0" encoding="UTF-8" standalone="yes"?>
<Relationships xmlns="http://schemas.openxmlformats.org/package/2006/relationships"><Relationship Id="rId2" Type="http://schemas.openxmlformats.org/officeDocument/2006/relationships/image" Target="../media/image88.wmf"/><Relationship Id="rId1" Type="http://schemas.openxmlformats.org/officeDocument/2006/relationships/image" Target="../media/image87.wmf"/></Relationships>
</file>

<file path=ppt/drawings/_rels/vmlDrawing16.vml.rels><?xml version="1.0" encoding="UTF-8" standalone="yes"?>
<Relationships xmlns="http://schemas.openxmlformats.org/package/2006/relationships"><Relationship Id="rId3" Type="http://schemas.openxmlformats.org/officeDocument/2006/relationships/image" Target="../media/image91.wmf"/><Relationship Id="rId2" Type="http://schemas.openxmlformats.org/officeDocument/2006/relationships/image" Target="../media/image90.wmf"/><Relationship Id="rId1" Type="http://schemas.openxmlformats.org/officeDocument/2006/relationships/image" Target="../media/image89.w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92.wmf"/></Relationships>
</file>

<file path=ppt/drawings/_rels/vmlDrawing2.vml.rels><?xml version="1.0" encoding="UTF-8" standalone="yes"?>
<Relationships xmlns="http://schemas.openxmlformats.org/package/2006/relationships"><Relationship Id="rId8" Type="http://schemas.openxmlformats.org/officeDocument/2006/relationships/image" Target="../media/image20.wmf"/><Relationship Id="rId3" Type="http://schemas.openxmlformats.org/officeDocument/2006/relationships/image" Target="../media/image15.wmf"/><Relationship Id="rId7" Type="http://schemas.openxmlformats.org/officeDocument/2006/relationships/image" Target="../media/image19.wmf"/><Relationship Id="rId2" Type="http://schemas.openxmlformats.org/officeDocument/2006/relationships/image" Target="../media/image14.wmf"/><Relationship Id="rId1" Type="http://schemas.openxmlformats.org/officeDocument/2006/relationships/image" Target="../media/image13.wmf"/><Relationship Id="rId6" Type="http://schemas.openxmlformats.org/officeDocument/2006/relationships/image" Target="../media/image18.wmf"/><Relationship Id="rId5" Type="http://schemas.openxmlformats.org/officeDocument/2006/relationships/image" Target="../media/image17.wmf"/><Relationship Id="rId4" Type="http://schemas.openxmlformats.org/officeDocument/2006/relationships/image" Target="../media/image16.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25.wmf"/><Relationship Id="rId2" Type="http://schemas.openxmlformats.org/officeDocument/2006/relationships/image" Target="../media/image24.wmf"/><Relationship Id="rId1" Type="http://schemas.openxmlformats.org/officeDocument/2006/relationships/image" Target="../media/image23.wmf"/><Relationship Id="rId4" Type="http://schemas.openxmlformats.org/officeDocument/2006/relationships/image" Target="../media/image12.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9.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34.wmf"/><Relationship Id="rId2" Type="http://schemas.openxmlformats.org/officeDocument/2006/relationships/image" Target="../media/image33.wmf"/><Relationship Id="rId1" Type="http://schemas.openxmlformats.org/officeDocument/2006/relationships/image" Target="../media/image32.wmf"/><Relationship Id="rId4" Type="http://schemas.openxmlformats.org/officeDocument/2006/relationships/image" Target="../media/image35.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41.wmf"/><Relationship Id="rId2" Type="http://schemas.openxmlformats.org/officeDocument/2006/relationships/image" Target="../media/image40.wmf"/><Relationship Id="rId1" Type="http://schemas.openxmlformats.org/officeDocument/2006/relationships/image" Target="../media/image39.wmf"/><Relationship Id="rId6" Type="http://schemas.openxmlformats.org/officeDocument/2006/relationships/image" Target="../media/image44.wmf"/><Relationship Id="rId5" Type="http://schemas.openxmlformats.org/officeDocument/2006/relationships/image" Target="../media/image43.wmf"/><Relationship Id="rId4" Type="http://schemas.openxmlformats.org/officeDocument/2006/relationships/image" Target="../media/image42.w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48.wmf"/><Relationship Id="rId2" Type="http://schemas.openxmlformats.org/officeDocument/2006/relationships/image" Target="../media/image47.wmf"/><Relationship Id="rId1" Type="http://schemas.openxmlformats.org/officeDocument/2006/relationships/image" Target="../media/image46.wmf"/><Relationship Id="rId4" Type="http://schemas.openxmlformats.org/officeDocument/2006/relationships/image" Target="../media/image49.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50.wmf"/></Relationships>
</file>

<file path=ppt/drawings/_rels/vmlDrawing9.vml.rels><?xml version="1.0" encoding="UTF-8" standalone="yes"?>
<Relationships xmlns="http://schemas.openxmlformats.org/package/2006/relationships"><Relationship Id="rId8" Type="http://schemas.openxmlformats.org/officeDocument/2006/relationships/image" Target="../media/image62.wmf"/><Relationship Id="rId3" Type="http://schemas.openxmlformats.org/officeDocument/2006/relationships/image" Target="../media/image57.wmf"/><Relationship Id="rId7" Type="http://schemas.openxmlformats.org/officeDocument/2006/relationships/image" Target="../media/image61.wmf"/><Relationship Id="rId2" Type="http://schemas.openxmlformats.org/officeDocument/2006/relationships/image" Target="../media/image56.wmf"/><Relationship Id="rId1" Type="http://schemas.openxmlformats.org/officeDocument/2006/relationships/image" Target="../media/image55.wmf"/><Relationship Id="rId6" Type="http://schemas.openxmlformats.org/officeDocument/2006/relationships/image" Target="../media/image60.wmf"/><Relationship Id="rId5" Type="http://schemas.openxmlformats.org/officeDocument/2006/relationships/image" Target="../media/image59.wmf"/><Relationship Id="rId4" Type="http://schemas.openxmlformats.org/officeDocument/2006/relationships/image" Target="../media/image58.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1"/>
            <a:ext cx="4310486" cy="344091"/>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5634487" y="1"/>
            <a:ext cx="4310486" cy="344091"/>
          </a:xfrm>
          <a:prstGeom prst="rect">
            <a:avLst/>
          </a:prstGeom>
        </p:spPr>
        <p:txBody>
          <a:bodyPr vert="horz" lIns="91440" tIns="45720" rIns="91440" bIns="45720" rtlCol="0"/>
          <a:lstStyle>
            <a:lvl1pPr algn="r">
              <a:defRPr sz="1200"/>
            </a:lvl1pPr>
          </a:lstStyle>
          <a:p>
            <a:fld id="{EAE92E4B-07BC-4350-AB02-EE4856644DAF}" type="datetimeFigureOut">
              <a:rPr lang="zh-CN" altLang="en-US" smtClean="0"/>
              <a:t>2022/6/1</a:t>
            </a:fld>
            <a:endParaRPr lang="zh-CN" altLang="en-US"/>
          </a:p>
        </p:txBody>
      </p:sp>
      <p:sp>
        <p:nvSpPr>
          <p:cNvPr id="4" name="页脚占位符 3"/>
          <p:cNvSpPr>
            <a:spLocks noGrp="1"/>
          </p:cNvSpPr>
          <p:nvPr>
            <p:ph type="ftr" sz="quarter" idx="2"/>
          </p:nvPr>
        </p:nvSpPr>
        <p:spPr>
          <a:xfrm>
            <a:off x="0" y="6513910"/>
            <a:ext cx="4310486" cy="34409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5634487" y="6513910"/>
            <a:ext cx="4310486" cy="344090"/>
          </a:xfrm>
          <a:prstGeom prst="rect">
            <a:avLst/>
          </a:prstGeom>
        </p:spPr>
        <p:txBody>
          <a:bodyPr vert="horz" lIns="91440" tIns="45720" rIns="91440" bIns="45720" rtlCol="0" anchor="b"/>
          <a:lstStyle>
            <a:lvl1pPr algn="r">
              <a:defRPr sz="1200"/>
            </a:lvl1pPr>
          </a:lstStyle>
          <a:p>
            <a:fld id="{DB1B74CE-C732-40E8-BE99-0532D98DE3ED}" type="slidenum">
              <a:rPr lang="zh-CN" altLang="en-US" smtClean="0"/>
              <a:t>‹#›</a:t>
            </a:fld>
            <a:endParaRPr lang="zh-CN" altLang="en-US"/>
          </a:p>
        </p:txBody>
      </p:sp>
    </p:spTree>
    <p:extLst>
      <p:ext uri="{BB962C8B-B14F-4D97-AF65-F5344CB8AC3E}">
        <p14:creationId xmlns:p14="http://schemas.microsoft.com/office/powerpoint/2010/main" val="417788981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1"/>
            <a:ext cx="4310486" cy="344091"/>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5634487" y="1"/>
            <a:ext cx="4310486" cy="344091"/>
          </a:xfrm>
          <a:prstGeom prst="rect">
            <a:avLst/>
          </a:prstGeom>
        </p:spPr>
        <p:txBody>
          <a:bodyPr vert="horz" lIns="91440" tIns="45720" rIns="91440" bIns="45720" rtlCol="0"/>
          <a:lstStyle>
            <a:lvl1pPr algn="r">
              <a:defRPr sz="1200"/>
            </a:lvl1pPr>
          </a:lstStyle>
          <a:p>
            <a:fld id="{CB25EA80-9E2F-404D-8C3B-D80CECABED8A}" type="datetimeFigureOut">
              <a:rPr lang="zh-CN" altLang="en-US" smtClean="0"/>
              <a:t>2022/6/1</a:t>
            </a:fld>
            <a:endParaRPr lang="zh-CN" altLang="en-US"/>
          </a:p>
        </p:txBody>
      </p:sp>
      <p:sp>
        <p:nvSpPr>
          <p:cNvPr id="4" name="幻灯片图像占位符 3"/>
          <p:cNvSpPr>
            <a:spLocks noGrp="1" noRot="1" noChangeAspect="1"/>
          </p:cNvSpPr>
          <p:nvPr>
            <p:ph type="sldImg" idx="2"/>
          </p:nvPr>
        </p:nvSpPr>
        <p:spPr>
          <a:xfrm>
            <a:off x="3430588" y="857250"/>
            <a:ext cx="3086100" cy="2314575"/>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994728" y="3300412"/>
            <a:ext cx="7957820" cy="2700338"/>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6513910"/>
            <a:ext cx="4310486" cy="34409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5634487" y="6513910"/>
            <a:ext cx="4310486" cy="344090"/>
          </a:xfrm>
          <a:prstGeom prst="rect">
            <a:avLst/>
          </a:prstGeom>
        </p:spPr>
        <p:txBody>
          <a:bodyPr vert="horz" lIns="91440" tIns="45720" rIns="91440" bIns="45720" rtlCol="0" anchor="b"/>
          <a:lstStyle>
            <a:lvl1pPr algn="r">
              <a:defRPr sz="1200"/>
            </a:lvl1pPr>
          </a:lstStyle>
          <a:p>
            <a:fld id="{FEE5AF31-E3DE-46DC-A007-A69CD5B5258C}" type="slidenum">
              <a:rPr lang="zh-CN" altLang="en-US" smtClean="0"/>
              <a:t>‹#›</a:t>
            </a:fld>
            <a:endParaRPr lang="zh-CN" altLang="en-US"/>
          </a:p>
        </p:txBody>
      </p:sp>
    </p:spTree>
    <p:extLst>
      <p:ext uri="{BB962C8B-B14F-4D97-AF65-F5344CB8AC3E}">
        <p14:creationId xmlns:p14="http://schemas.microsoft.com/office/powerpoint/2010/main" val="7935098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E5AF31-E3DE-46DC-A007-A69CD5B5258C}" type="slidenum">
              <a:rPr lang="zh-CN" altLang="en-US" smtClean="0"/>
              <a:t>1</a:t>
            </a:fld>
            <a:endParaRPr lang="zh-CN" altLang="en-US"/>
          </a:p>
        </p:txBody>
      </p:sp>
    </p:spTree>
    <p:extLst>
      <p:ext uri="{BB962C8B-B14F-4D97-AF65-F5344CB8AC3E}">
        <p14:creationId xmlns:p14="http://schemas.microsoft.com/office/powerpoint/2010/main" val="34150951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2012</a:t>
            </a:r>
            <a:r>
              <a:rPr lang="zh-CN" altLang="en-US" dirty="0" smtClean="0"/>
              <a:t>年，</a:t>
            </a:r>
            <a:r>
              <a:rPr lang="en-US" altLang="zh-CN" dirty="0" smtClean="0"/>
              <a:t>Bathe</a:t>
            </a:r>
            <a:r>
              <a:rPr lang="zh-CN" altLang="en-US" baseline="0" dirty="0" smtClean="0"/>
              <a:t>在</a:t>
            </a:r>
            <a:r>
              <a:rPr lang="en-US" altLang="zh-CN" baseline="0" dirty="0" smtClean="0"/>
              <a:t>2005</a:t>
            </a:r>
            <a:r>
              <a:rPr lang="zh-CN" altLang="en-US" baseline="0" dirty="0" smtClean="0"/>
              <a:t>年方法的基础上，提出</a:t>
            </a:r>
            <a:r>
              <a:rPr lang="en-US" altLang="zh-CN" baseline="0" dirty="0" smtClean="0"/>
              <a:t>γ=</a:t>
            </a:r>
            <a:r>
              <a:rPr lang="zh-CN" altLang="en-US" baseline="0" dirty="0" smtClean="0"/>
              <a:t>，这样有一个比较明显的优势是，两个分步计算时的有效刚度阵相同，可以简化计算和存储。</a:t>
            </a:r>
            <a:r>
              <a:rPr lang="en-US" altLang="zh-CN" baseline="0" dirty="0" smtClean="0"/>
              <a:t>2016</a:t>
            </a:r>
            <a:r>
              <a:rPr lang="zh-CN" altLang="en-US" baseline="0" dirty="0" smtClean="0"/>
              <a:t>年航院的一位师兄建立了分析框架，证明</a:t>
            </a:r>
            <a:r>
              <a:rPr lang="en-US" altLang="zh-CN" baseline="0" dirty="0" smtClean="0"/>
              <a:t>r</a:t>
            </a:r>
            <a:r>
              <a:rPr lang="zh-CN" altLang="en-US" baseline="0" dirty="0" smtClean="0"/>
              <a:t>取  为最优参数。我们在编程模块中就是采用的这种方法。</a:t>
            </a:r>
            <a:endParaRPr lang="zh-CN" altLang="en-US" dirty="0"/>
          </a:p>
        </p:txBody>
      </p:sp>
      <p:sp>
        <p:nvSpPr>
          <p:cNvPr id="4" name="灯片编号占位符 3"/>
          <p:cNvSpPr>
            <a:spLocks noGrp="1"/>
          </p:cNvSpPr>
          <p:nvPr>
            <p:ph type="sldNum" sz="quarter" idx="10"/>
          </p:nvPr>
        </p:nvSpPr>
        <p:spPr/>
        <p:txBody>
          <a:bodyPr/>
          <a:lstStyle/>
          <a:p>
            <a:fld id="{FEE5AF31-E3DE-46DC-A007-A69CD5B5258C}" type="slidenum">
              <a:rPr lang="zh-CN" altLang="en-US" smtClean="0"/>
              <a:t>10</a:t>
            </a:fld>
            <a:endParaRPr lang="zh-CN" altLang="en-US"/>
          </a:p>
        </p:txBody>
      </p:sp>
    </p:spTree>
    <p:extLst>
      <p:ext uri="{BB962C8B-B14F-4D97-AF65-F5344CB8AC3E}">
        <p14:creationId xmlns:p14="http://schemas.microsoft.com/office/powerpoint/2010/main" val="22201482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Bathe</a:t>
            </a:r>
            <a:r>
              <a:rPr lang="en-US" altLang="zh-CN" baseline="0" dirty="0" smtClean="0"/>
              <a:t> </a:t>
            </a:r>
            <a:r>
              <a:rPr lang="zh-CN" altLang="en-US" baseline="0" dirty="0" smtClean="0"/>
              <a:t>在</a:t>
            </a:r>
            <a:r>
              <a:rPr lang="en-US" altLang="zh-CN" baseline="0" dirty="0" smtClean="0"/>
              <a:t>2018</a:t>
            </a:r>
            <a:r>
              <a:rPr lang="zh-CN" altLang="en-US" baseline="0" dirty="0" smtClean="0"/>
              <a:t>年对</a:t>
            </a:r>
            <a:r>
              <a:rPr lang="en-US" altLang="zh-CN" baseline="0" dirty="0" smtClean="0"/>
              <a:t>2005</a:t>
            </a:r>
            <a:r>
              <a:rPr lang="zh-CN" altLang="en-US" baseline="0" dirty="0" smtClean="0"/>
              <a:t>的算法进一步扩充，把</a:t>
            </a:r>
            <a:r>
              <a:rPr lang="en-US" altLang="zh-CN" baseline="0" dirty="0" smtClean="0"/>
              <a:t>r</a:t>
            </a:r>
            <a:r>
              <a:rPr lang="zh-CN" altLang="en-US" baseline="0" dirty="0" smtClean="0"/>
              <a:t>从</a:t>
            </a:r>
            <a:r>
              <a:rPr lang="en-US" altLang="zh-CN" baseline="0" dirty="0" smtClean="0"/>
              <a:t>0-1</a:t>
            </a:r>
            <a:r>
              <a:rPr lang="zh-CN" altLang="en-US" baseline="0" dirty="0" smtClean="0"/>
              <a:t>的范围，扩展到</a:t>
            </a:r>
            <a:r>
              <a:rPr lang="en-US" altLang="zh-CN" baseline="0" dirty="0" smtClean="0"/>
              <a:t>&gt;1</a:t>
            </a:r>
            <a:r>
              <a:rPr lang="zh-CN" altLang="en-US" baseline="0" dirty="0" smtClean="0"/>
              <a:t>的范围，发现第一分步</a:t>
            </a:r>
            <a:r>
              <a:rPr lang="en-US" altLang="zh-CN" baseline="0" dirty="0" err="1" smtClean="0"/>
              <a:t>newmark</a:t>
            </a:r>
            <a:r>
              <a:rPr lang="zh-CN" altLang="en-US" baseline="0" dirty="0" smtClean="0"/>
              <a:t>法化为梯形公式时，</a:t>
            </a:r>
            <a:r>
              <a:rPr lang="en-US" altLang="zh-CN" baseline="0" dirty="0" smtClean="0"/>
              <a:t>r</a:t>
            </a:r>
            <a:r>
              <a:rPr lang="zh-CN" altLang="en-US" baseline="0" dirty="0" smtClean="0"/>
              <a:t>取任意实数均能条件稳定。而</a:t>
            </a:r>
            <a:r>
              <a:rPr lang="en-US" altLang="zh-CN" baseline="0" dirty="0" smtClean="0"/>
              <a:t>r&gt;1</a:t>
            </a:r>
            <a:r>
              <a:rPr lang="zh-CN" altLang="en-US" baseline="0" dirty="0" smtClean="0"/>
              <a:t>的性质是能得到更大的振幅衰减，可能适用于某些问题的求解</a:t>
            </a:r>
            <a:endParaRPr lang="zh-CN" altLang="en-US" dirty="0"/>
          </a:p>
        </p:txBody>
      </p:sp>
      <p:sp>
        <p:nvSpPr>
          <p:cNvPr id="4" name="灯片编号占位符 3"/>
          <p:cNvSpPr>
            <a:spLocks noGrp="1"/>
          </p:cNvSpPr>
          <p:nvPr>
            <p:ph type="sldNum" sz="quarter" idx="10"/>
          </p:nvPr>
        </p:nvSpPr>
        <p:spPr/>
        <p:txBody>
          <a:bodyPr/>
          <a:lstStyle/>
          <a:p>
            <a:fld id="{FEE5AF31-E3DE-46DC-A007-A69CD5B5258C}" type="slidenum">
              <a:rPr lang="zh-CN" altLang="en-US" smtClean="0"/>
              <a:t>11</a:t>
            </a:fld>
            <a:endParaRPr lang="zh-CN" altLang="en-US"/>
          </a:p>
        </p:txBody>
      </p:sp>
    </p:spTree>
    <p:extLst>
      <p:ext uri="{BB962C8B-B14F-4D97-AF65-F5344CB8AC3E}">
        <p14:creationId xmlns:p14="http://schemas.microsoft.com/office/powerpoint/2010/main" val="38024858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第二个改进方法都是</a:t>
            </a:r>
            <a:r>
              <a:rPr lang="en-US" altLang="zh-CN" dirty="0" smtClean="0"/>
              <a:t>Bathe</a:t>
            </a:r>
            <a:r>
              <a:rPr lang="zh-CN" altLang="en-US" dirty="0" smtClean="0"/>
              <a:t>自己在不断完善自己</a:t>
            </a:r>
            <a:r>
              <a:rPr lang="en-US" altLang="zh-CN" dirty="0" smtClean="0"/>
              <a:t>2005</a:t>
            </a:r>
            <a:r>
              <a:rPr lang="zh-CN" altLang="en-US" dirty="0" smtClean="0"/>
              <a:t>年提出的</a:t>
            </a:r>
            <a:r>
              <a:rPr lang="en-US" altLang="zh-CN" dirty="0" smtClean="0"/>
              <a:t>Bathe</a:t>
            </a:r>
            <a:r>
              <a:rPr lang="zh-CN" altLang="en-US" dirty="0" smtClean="0"/>
              <a:t>方法，其中也提到除了两分步，也可以三分步，</a:t>
            </a:r>
            <a:r>
              <a:rPr lang="en-US" altLang="zh-CN" dirty="0" smtClean="0"/>
              <a:t>2016</a:t>
            </a:r>
            <a:r>
              <a:rPr lang="zh-CN" altLang="en-US" dirty="0" smtClean="0"/>
              <a:t>年北大的一位同学针对</a:t>
            </a:r>
            <a:r>
              <a:rPr lang="en-US" altLang="zh-CN" dirty="0" smtClean="0"/>
              <a:t>Bathe</a:t>
            </a:r>
            <a:r>
              <a:rPr lang="zh-CN" altLang="en-US" dirty="0" smtClean="0"/>
              <a:t>的三分步法进行了改进，</a:t>
            </a:r>
            <a:r>
              <a:rPr lang="en-US" altLang="zh-CN" dirty="0" smtClean="0"/>
              <a:t>Bathe</a:t>
            </a:r>
            <a:r>
              <a:rPr lang="zh-CN" altLang="en-US" dirty="0" smtClean="0"/>
              <a:t>法是在前两个分步采用梯形公式，改进方法是在第二个分步使用向后欧拉法。且三分步时间分别为</a:t>
            </a:r>
            <a:r>
              <a:rPr lang="en-US" altLang="zh-CN" dirty="0" err="1" smtClean="0"/>
              <a:t>t+p</a:t>
            </a:r>
            <a:r>
              <a:rPr lang="zh-CN" altLang="en-US" dirty="0" smtClean="0"/>
              <a:t>△</a:t>
            </a:r>
            <a:r>
              <a:rPr lang="en-US" altLang="zh-CN" dirty="0" err="1" smtClean="0"/>
              <a:t>t,t</a:t>
            </a:r>
            <a:r>
              <a:rPr lang="en-US" altLang="zh-CN" dirty="0" smtClean="0"/>
              <a:t>+(1-p)</a:t>
            </a:r>
            <a:r>
              <a:rPr lang="zh-CN" altLang="en-US" dirty="0" smtClean="0"/>
              <a:t>△</a:t>
            </a:r>
            <a:r>
              <a:rPr lang="en-US" altLang="zh-CN" dirty="0" smtClean="0"/>
              <a:t>t</a:t>
            </a:r>
            <a:r>
              <a:rPr lang="zh-CN" altLang="en-US" dirty="0" smtClean="0"/>
              <a:t>，</a:t>
            </a:r>
            <a:r>
              <a:rPr lang="en-US" altLang="zh-CN" dirty="0" smtClean="0"/>
              <a:t>t+</a:t>
            </a:r>
            <a:r>
              <a:rPr lang="zh-CN" altLang="en-US" dirty="0" smtClean="0"/>
              <a:t>△</a:t>
            </a:r>
            <a:r>
              <a:rPr lang="en-US" altLang="zh-CN" dirty="0" smtClean="0"/>
              <a:t>t</a:t>
            </a:r>
            <a:r>
              <a:rPr lang="en-US" altLang="zh-CN" baseline="0" dirty="0" smtClean="0"/>
              <a:t> </a:t>
            </a:r>
            <a:endParaRPr lang="zh-CN" altLang="en-US" dirty="0"/>
          </a:p>
        </p:txBody>
      </p:sp>
      <p:sp>
        <p:nvSpPr>
          <p:cNvPr id="4" name="灯片编号占位符 3"/>
          <p:cNvSpPr>
            <a:spLocks noGrp="1"/>
          </p:cNvSpPr>
          <p:nvPr>
            <p:ph type="sldNum" sz="quarter" idx="10"/>
          </p:nvPr>
        </p:nvSpPr>
        <p:spPr/>
        <p:txBody>
          <a:bodyPr/>
          <a:lstStyle/>
          <a:p>
            <a:fld id="{FEE5AF31-E3DE-46DC-A007-A69CD5B5258C}" type="slidenum">
              <a:rPr lang="zh-CN" altLang="en-US" smtClean="0"/>
              <a:t>12</a:t>
            </a:fld>
            <a:endParaRPr lang="zh-CN" altLang="en-US"/>
          </a:p>
        </p:txBody>
      </p:sp>
    </p:spTree>
    <p:extLst>
      <p:ext uri="{BB962C8B-B14F-4D97-AF65-F5344CB8AC3E}">
        <p14:creationId xmlns:p14="http://schemas.microsoft.com/office/powerpoint/2010/main" val="2430792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可以通过改变</a:t>
            </a:r>
            <a:r>
              <a:rPr lang="en-US" altLang="zh-CN" dirty="0" smtClean="0"/>
              <a:t>p</a:t>
            </a:r>
            <a:r>
              <a:rPr lang="zh-CN" altLang="en-US" dirty="0" smtClean="0"/>
              <a:t>值对周期延长和振幅衰减情况进行调控，红五星是改进方法，红三角是</a:t>
            </a:r>
            <a:r>
              <a:rPr lang="en-US" altLang="zh-CN" dirty="0" smtClean="0"/>
              <a:t>Bathe</a:t>
            </a:r>
            <a:r>
              <a:rPr lang="zh-CN" altLang="en-US" dirty="0" smtClean="0"/>
              <a:t>方法，其中，</a:t>
            </a:r>
            <a:r>
              <a:rPr lang="en-US" altLang="zh-CN" dirty="0" smtClean="0"/>
              <a:t>p=1/3</a:t>
            </a:r>
            <a:r>
              <a:rPr lang="zh-CN" altLang="en-US" dirty="0" smtClean="0"/>
              <a:t>是较优的，优于</a:t>
            </a:r>
            <a:r>
              <a:rPr lang="en-US" altLang="zh-CN" dirty="0" smtClean="0"/>
              <a:t>Bathe</a:t>
            </a:r>
            <a:r>
              <a:rPr lang="zh-CN" altLang="en-US" dirty="0" smtClean="0"/>
              <a:t>方法</a:t>
            </a:r>
            <a:endParaRPr lang="zh-CN" altLang="en-US" dirty="0"/>
          </a:p>
        </p:txBody>
      </p:sp>
      <p:sp>
        <p:nvSpPr>
          <p:cNvPr id="4" name="灯片编号占位符 3"/>
          <p:cNvSpPr>
            <a:spLocks noGrp="1"/>
          </p:cNvSpPr>
          <p:nvPr>
            <p:ph type="sldNum" sz="quarter" idx="10"/>
          </p:nvPr>
        </p:nvSpPr>
        <p:spPr/>
        <p:txBody>
          <a:bodyPr/>
          <a:lstStyle/>
          <a:p>
            <a:fld id="{FEE5AF31-E3DE-46DC-A007-A69CD5B5258C}" type="slidenum">
              <a:rPr lang="zh-CN" altLang="en-US" smtClean="0"/>
              <a:t>13</a:t>
            </a:fld>
            <a:endParaRPr lang="zh-CN" altLang="en-US"/>
          </a:p>
        </p:txBody>
      </p:sp>
    </p:spTree>
    <p:extLst>
      <p:ext uri="{BB962C8B-B14F-4D97-AF65-F5344CB8AC3E}">
        <p14:creationId xmlns:p14="http://schemas.microsoft.com/office/powerpoint/2010/main" val="8691536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在此图中，改进方法为蓝色，</a:t>
            </a:r>
            <a:r>
              <a:rPr lang="en-US" altLang="zh-CN" dirty="0" smtClean="0"/>
              <a:t>Bathe</a:t>
            </a:r>
            <a:r>
              <a:rPr lang="zh-CN" altLang="en-US" dirty="0" smtClean="0"/>
              <a:t>方法为橙色，</a:t>
            </a:r>
            <a:r>
              <a:rPr lang="en-US" altLang="zh-CN" dirty="0" err="1" smtClean="0"/>
              <a:t>Newmark</a:t>
            </a:r>
            <a:r>
              <a:rPr lang="zh-CN" altLang="en-US" dirty="0" smtClean="0"/>
              <a:t>方法为红色和绿色，课件改进方法的精度也是优良的。</a:t>
            </a:r>
            <a:endParaRPr lang="en-US" altLang="zh-CN" dirty="0" smtClean="0"/>
          </a:p>
          <a:p>
            <a:r>
              <a:rPr lang="zh-CN" altLang="en-US" dirty="0" smtClean="0"/>
              <a:t>总体来说，调研到的方法，在</a:t>
            </a:r>
            <a:r>
              <a:rPr lang="en-US" altLang="zh-CN" dirty="0" smtClean="0"/>
              <a:t>2003</a:t>
            </a:r>
            <a:r>
              <a:rPr lang="zh-CN" altLang="en-US" dirty="0" smtClean="0"/>
              <a:t>之后都是基于</a:t>
            </a:r>
            <a:r>
              <a:rPr lang="en-US" altLang="zh-CN" dirty="0" smtClean="0"/>
              <a:t>Bathe</a:t>
            </a:r>
            <a:r>
              <a:rPr lang="zh-CN" altLang="en-US" dirty="0" smtClean="0"/>
              <a:t>法进行的展开或者改进，使算法具有二阶精度和非条件稳定。</a:t>
            </a:r>
            <a:endParaRPr lang="zh-CN" altLang="en-US" dirty="0"/>
          </a:p>
        </p:txBody>
      </p:sp>
      <p:sp>
        <p:nvSpPr>
          <p:cNvPr id="4" name="灯片编号占位符 3"/>
          <p:cNvSpPr>
            <a:spLocks noGrp="1"/>
          </p:cNvSpPr>
          <p:nvPr>
            <p:ph type="sldNum" sz="quarter" idx="10"/>
          </p:nvPr>
        </p:nvSpPr>
        <p:spPr/>
        <p:txBody>
          <a:bodyPr/>
          <a:lstStyle/>
          <a:p>
            <a:fld id="{FEE5AF31-E3DE-46DC-A007-A69CD5B5258C}" type="slidenum">
              <a:rPr lang="zh-CN" altLang="en-US" smtClean="0"/>
              <a:t>14</a:t>
            </a:fld>
            <a:endParaRPr lang="zh-CN" altLang="en-US"/>
          </a:p>
        </p:txBody>
      </p:sp>
    </p:spTree>
    <p:extLst>
      <p:ext uri="{BB962C8B-B14F-4D97-AF65-F5344CB8AC3E}">
        <p14:creationId xmlns:p14="http://schemas.microsoft.com/office/powerpoint/2010/main" val="1943762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E5AF31-E3DE-46DC-A007-A69CD5B5258C}" type="slidenum">
              <a:rPr lang="zh-CN" altLang="en-US" smtClean="0"/>
              <a:t>15</a:t>
            </a:fld>
            <a:endParaRPr lang="zh-CN" altLang="en-US"/>
          </a:p>
        </p:txBody>
      </p:sp>
    </p:spTree>
    <p:extLst>
      <p:ext uri="{BB962C8B-B14F-4D97-AF65-F5344CB8AC3E}">
        <p14:creationId xmlns:p14="http://schemas.microsoft.com/office/powerpoint/2010/main" val="25696787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E5AF31-E3DE-46DC-A007-A69CD5B5258C}" type="slidenum">
              <a:rPr lang="zh-CN" altLang="en-US" smtClean="0"/>
              <a:t>16</a:t>
            </a:fld>
            <a:endParaRPr lang="zh-CN" altLang="en-US"/>
          </a:p>
        </p:txBody>
      </p:sp>
    </p:spTree>
    <p:extLst>
      <p:ext uri="{BB962C8B-B14F-4D97-AF65-F5344CB8AC3E}">
        <p14:creationId xmlns:p14="http://schemas.microsoft.com/office/powerpoint/2010/main" val="37468388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E5AF31-E3DE-46DC-A007-A69CD5B5258C}" type="slidenum">
              <a:rPr lang="zh-CN" altLang="en-US" smtClean="0"/>
              <a:t>17</a:t>
            </a:fld>
            <a:endParaRPr lang="zh-CN" altLang="en-US"/>
          </a:p>
        </p:txBody>
      </p:sp>
    </p:spTree>
    <p:extLst>
      <p:ext uri="{BB962C8B-B14F-4D97-AF65-F5344CB8AC3E}">
        <p14:creationId xmlns:p14="http://schemas.microsoft.com/office/powerpoint/2010/main" val="1537758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E5AF31-E3DE-46DC-A007-A69CD5B5258C}" type="slidenum">
              <a:rPr lang="zh-CN" altLang="en-US" smtClean="0"/>
              <a:t>18</a:t>
            </a:fld>
            <a:endParaRPr lang="zh-CN" altLang="en-US"/>
          </a:p>
        </p:txBody>
      </p:sp>
    </p:spTree>
    <p:extLst>
      <p:ext uri="{BB962C8B-B14F-4D97-AF65-F5344CB8AC3E}">
        <p14:creationId xmlns:p14="http://schemas.microsoft.com/office/powerpoint/2010/main" val="277686272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E5AF31-E3DE-46DC-A007-A69CD5B5258C}" type="slidenum">
              <a:rPr lang="zh-CN" altLang="en-US" smtClean="0"/>
              <a:t>19</a:t>
            </a:fld>
            <a:endParaRPr lang="zh-CN" altLang="en-US"/>
          </a:p>
        </p:txBody>
      </p:sp>
    </p:spTree>
    <p:extLst>
      <p:ext uri="{BB962C8B-B14F-4D97-AF65-F5344CB8AC3E}">
        <p14:creationId xmlns:p14="http://schemas.microsoft.com/office/powerpoint/2010/main" val="38928700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E5AF31-E3DE-46DC-A007-A69CD5B5258C}" type="slidenum">
              <a:rPr lang="zh-CN" altLang="en-US" smtClean="0"/>
              <a:t>2</a:t>
            </a:fld>
            <a:endParaRPr lang="zh-CN" altLang="en-US"/>
          </a:p>
        </p:txBody>
      </p:sp>
    </p:spTree>
    <p:extLst>
      <p:ext uri="{BB962C8B-B14F-4D97-AF65-F5344CB8AC3E}">
        <p14:creationId xmlns:p14="http://schemas.microsoft.com/office/powerpoint/2010/main" val="12011829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E5AF31-E3DE-46DC-A007-A69CD5B5258C}" type="slidenum">
              <a:rPr lang="zh-CN" altLang="en-US" smtClean="0"/>
              <a:t>20</a:t>
            </a:fld>
            <a:endParaRPr lang="zh-CN" altLang="en-US"/>
          </a:p>
        </p:txBody>
      </p:sp>
    </p:spTree>
    <p:extLst>
      <p:ext uri="{BB962C8B-B14F-4D97-AF65-F5344CB8AC3E}">
        <p14:creationId xmlns:p14="http://schemas.microsoft.com/office/powerpoint/2010/main" val="10809377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E5AF31-E3DE-46DC-A007-A69CD5B5258C}" type="slidenum">
              <a:rPr lang="zh-CN" altLang="en-US" smtClean="0"/>
              <a:t>21</a:t>
            </a:fld>
            <a:endParaRPr lang="zh-CN" altLang="en-US"/>
          </a:p>
        </p:txBody>
      </p:sp>
    </p:spTree>
    <p:extLst>
      <p:ext uri="{BB962C8B-B14F-4D97-AF65-F5344CB8AC3E}">
        <p14:creationId xmlns:p14="http://schemas.microsoft.com/office/powerpoint/2010/main" val="270788302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E5AF31-E3DE-46DC-A007-A69CD5B5258C}" type="slidenum">
              <a:rPr lang="zh-CN" altLang="en-US" smtClean="0"/>
              <a:t>22</a:t>
            </a:fld>
            <a:endParaRPr lang="zh-CN" altLang="en-US"/>
          </a:p>
        </p:txBody>
      </p:sp>
    </p:spTree>
    <p:extLst>
      <p:ext uri="{BB962C8B-B14F-4D97-AF65-F5344CB8AC3E}">
        <p14:creationId xmlns:p14="http://schemas.microsoft.com/office/powerpoint/2010/main" val="99477983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E5AF31-E3DE-46DC-A007-A69CD5B5258C}" type="slidenum">
              <a:rPr lang="zh-CN" altLang="en-US" smtClean="0"/>
              <a:t>23</a:t>
            </a:fld>
            <a:endParaRPr lang="zh-CN" altLang="en-US"/>
          </a:p>
        </p:txBody>
      </p:sp>
    </p:spTree>
    <p:extLst>
      <p:ext uri="{BB962C8B-B14F-4D97-AF65-F5344CB8AC3E}">
        <p14:creationId xmlns:p14="http://schemas.microsoft.com/office/powerpoint/2010/main" val="239975503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E5AF31-E3DE-46DC-A007-A69CD5B5258C}" type="slidenum">
              <a:rPr lang="zh-CN" altLang="en-US" smtClean="0"/>
              <a:t>24</a:t>
            </a:fld>
            <a:endParaRPr lang="zh-CN" altLang="en-US"/>
          </a:p>
        </p:txBody>
      </p:sp>
    </p:spTree>
    <p:extLst>
      <p:ext uri="{BB962C8B-B14F-4D97-AF65-F5344CB8AC3E}">
        <p14:creationId xmlns:p14="http://schemas.microsoft.com/office/powerpoint/2010/main" val="391747877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E5AF31-E3DE-46DC-A007-A69CD5B5258C}" type="slidenum">
              <a:rPr lang="zh-CN" altLang="en-US" smtClean="0"/>
              <a:t>25</a:t>
            </a:fld>
            <a:endParaRPr lang="zh-CN" altLang="en-US"/>
          </a:p>
        </p:txBody>
      </p:sp>
    </p:spTree>
    <p:extLst>
      <p:ext uri="{BB962C8B-B14F-4D97-AF65-F5344CB8AC3E}">
        <p14:creationId xmlns:p14="http://schemas.microsoft.com/office/powerpoint/2010/main" val="12186463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E5AF31-E3DE-46DC-A007-A69CD5B5258C}" type="slidenum">
              <a:rPr lang="zh-CN" altLang="en-US" smtClean="0"/>
              <a:t>26</a:t>
            </a:fld>
            <a:endParaRPr lang="zh-CN" altLang="en-US"/>
          </a:p>
        </p:txBody>
      </p:sp>
    </p:spTree>
    <p:extLst>
      <p:ext uri="{BB962C8B-B14F-4D97-AF65-F5344CB8AC3E}">
        <p14:creationId xmlns:p14="http://schemas.microsoft.com/office/powerpoint/2010/main" val="20685187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E5AF31-E3DE-46DC-A007-A69CD5B5258C}" type="slidenum">
              <a:rPr lang="zh-CN" altLang="en-US" smtClean="0"/>
              <a:t>27</a:t>
            </a:fld>
            <a:endParaRPr lang="zh-CN" altLang="en-US"/>
          </a:p>
        </p:txBody>
      </p:sp>
    </p:spTree>
    <p:extLst>
      <p:ext uri="{BB962C8B-B14F-4D97-AF65-F5344CB8AC3E}">
        <p14:creationId xmlns:p14="http://schemas.microsoft.com/office/powerpoint/2010/main" val="202082125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E5AF31-E3DE-46DC-A007-A69CD5B5258C}" type="slidenum">
              <a:rPr lang="zh-CN" altLang="en-US" smtClean="0"/>
              <a:t>28</a:t>
            </a:fld>
            <a:endParaRPr lang="zh-CN" altLang="en-US"/>
          </a:p>
        </p:txBody>
      </p:sp>
    </p:spTree>
    <p:extLst>
      <p:ext uri="{BB962C8B-B14F-4D97-AF65-F5344CB8AC3E}">
        <p14:creationId xmlns:p14="http://schemas.microsoft.com/office/powerpoint/2010/main" val="330563511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E5AF31-E3DE-46DC-A007-A69CD5B5258C}" type="slidenum">
              <a:rPr lang="zh-CN" altLang="en-US" smtClean="0"/>
              <a:t>29</a:t>
            </a:fld>
            <a:endParaRPr lang="zh-CN" altLang="en-US"/>
          </a:p>
        </p:txBody>
      </p:sp>
    </p:spTree>
    <p:extLst>
      <p:ext uri="{BB962C8B-B14F-4D97-AF65-F5344CB8AC3E}">
        <p14:creationId xmlns:p14="http://schemas.microsoft.com/office/powerpoint/2010/main" val="40130532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E5AF31-E3DE-46DC-A007-A69CD5B5258C}" type="slidenum">
              <a:rPr lang="zh-CN" altLang="en-US" smtClean="0"/>
              <a:t>3</a:t>
            </a:fld>
            <a:endParaRPr lang="zh-CN" altLang="en-US"/>
          </a:p>
        </p:txBody>
      </p:sp>
    </p:spTree>
    <p:extLst>
      <p:ext uri="{BB962C8B-B14F-4D97-AF65-F5344CB8AC3E}">
        <p14:creationId xmlns:p14="http://schemas.microsoft.com/office/powerpoint/2010/main" val="13718902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E5AF31-E3DE-46DC-A007-A69CD5B5258C}" type="slidenum">
              <a:rPr lang="zh-CN" altLang="en-US" smtClean="0"/>
              <a:t>30</a:t>
            </a:fld>
            <a:endParaRPr lang="zh-CN" altLang="en-US"/>
          </a:p>
        </p:txBody>
      </p:sp>
    </p:spTree>
    <p:extLst>
      <p:ext uri="{BB962C8B-B14F-4D97-AF65-F5344CB8AC3E}">
        <p14:creationId xmlns:p14="http://schemas.microsoft.com/office/powerpoint/2010/main" val="218534201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E5AF31-E3DE-46DC-A007-A69CD5B5258C}" type="slidenum">
              <a:rPr lang="zh-CN" altLang="en-US" smtClean="0"/>
              <a:t>31</a:t>
            </a:fld>
            <a:endParaRPr lang="zh-CN" altLang="en-US"/>
          </a:p>
        </p:txBody>
      </p:sp>
    </p:spTree>
    <p:extLst>
      <p:ext uri="{BB962C8B-B14F-4D97-AF65-F5344CB8AC3E}">
        <p14:creationId xmlns:p14="http://schemas.microsoft.com/office/powerpoint/2010/main" val="336665357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E5AF31-E3DE-46DC-A007-A69CD5B5258C}" type="slidenum">
              <a:rPr lang="zh-CN" altLang="en-US" smtClean="0"/>
              <a:t>32</a:t>
            </a:fld>
            <a:endParaRPr lang="zh-CN" altLang="en-US"/>
          </a:p>
        </p:txBody>
      </p:sp>
    </p:spTree>
    <p:extLst>
      <p:ext uri="{BB962C8B-B14F-4D97-AF65-F5344CB8AC3E}">
        <p14:creationId xmlns:p14="http://schemas.microsoft.com/office/powerpoint/2010/main" val="365989562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E5AF31-E3DE-46DC-A007-A69CD5B5258C}" type="slidenum">
              <a:rPr lang="zh-CN" altLang="en-US" smtClean="0"/>
              <a:t>33</a:t>
            </a:fld>
            <a:endParaRPr lang="zh-CN" altLang="en-US"/>
          </a:p>
        </p:txBody>
      </p:sp>
    </p:spTree>
    <p:extLst>
      <p:ext uri="{BB962C8B-B14F-4D97-AF65-F5344CB8AC3E}">
        <p14:creationId xmlns:p14="http://schemas.microsoft.com/office/powerpoint/2010/main" val="101046131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E5AF31-E3DE-46DC-A007-A69CD5B5258C}" type="slidenum">
              <a:rPr lang="zh-CN" altLang="en-US" smtClean="0"/>
              <a:t>34</a:t>
            </a:fld>
            <a:endParaRPr lang="zh-CN" altLang="en-US"/>
          </a:p>
        </p:txBody>
      </p:sp>
    </p:spTree>
    <p:extLst>
      <p:ext uri="{BB962C8B-B14F-4D97-AF65-F5344CB8AC3E}">
        <p14:creationId xmlns:p14="http://schemas.microsoft.com/office/powerpoint/2010/main" val="162808524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E5AF31-E3DE-46DC-A007-A69CD5B5258C}" type="slidenum">
              <a:rPr lang="zh-CN" altLang="en-US" smtClean="0"/>
              <a:t>35</a:t>
            </a:fld>
            <a:endParaRPr lang="zh-CN" altLang="en-US"/>
          </a:p>
        </p:txBody>
      </p:sp>
    </p:spTree>
    <p:extLst>
      <p:ext uri="{BB962C8B-B14F-4D97-AF65-F5344CB8AC3E}">
        <p14:creationId xmlns:p14="http://schemas.microsoft.com/office/powerpoint/2010/main" val="153644057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E5AF31-E3DE-46DC-A007-A69CD5B5258C}" type="slidenum">
              <a:rPr lang="zh-CN" altLang="en-US" smtClean="0"/>
              <a:t>36</a:t>
            </a:fld>
            <a:endParaRPr lang="zh-CN" altLang="en-US"/>
          </a:p>
        </p:txBody>
      </p:sp>
    </p:spTree>
    <p:extLst>
      <p:ext uri="{BB962C8B-B14F-4D97-AF65-F5344CB8AC3E}">
        <p14:creationId xmlns:p14="http://schemas.microsoft.com/office/powerpoint/2010/main" val="106922482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E5AF31-E3DE-46DC-A007-A69CD5B5258C}" type="slidenum">
              <a:rPr lang="zh-CN" altLang="en-US" smtClean="0"/>
              <a:t>37</a:t>
            </a:fld>
            <a:endParaRPr lang="zh-CN" altLang="en-US"/>
          </a:p>
        </p:txBody>
      </p:sp>
    </p:spTree>
    <p:extLst>
      <p:ext uri="{BB962C8B-B14F-4D97-AF65-F5344CB8AC3E}">
        <p14:creationId xmlns:p14="http://schemas.microsoft.com/office/powerpoint/2010/main" val="83311073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E5AF31-E3DE-46DC-A007-A69CD5B5258C}" type="slidenum">
              <a:rPr lang="zh-CN" altLang="en-US" smtClean="0"/>
              <a:t>38</a:t>
            </a:fld>
            <a:endParaRPr lang="zh-CN" altLang="en-US"/>
          </a:p>
        </p:txBody>
      </p:sp>
    </p:spTree>
    <p:extLst>
      <p:ext uri="{BB962C8B-B14F-4D97-AF65-F5344CB8AC3E}">
        <p14:creationId xmlns:p14="http://schemas.microsoft.com/office/powerpoint/2010/main" val="129774574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E5AF31-E3DE-46DC-A007-A69CD5B5258C}" type="slidenum">
              <a:rPr lang="zh-CN" altLang="en-US" smtClean="0"/>
              <a:t>39</a:t>
            </a:fld>
            <a:endParaRPr lang="zh-CN" altLang="en-US"/>
          </a:p>
        </p:txBody>
      </p:sp>
    </p:spTree>
    <p:extLst>
      <p:ext uri="{BB962C8B-B14F-4D97-AF65-F5344CB8AC3E}">
        <p14:creationId xmlns:p14="http://schemas.microsoft.com/office/powerpoint/2010/main" val="4264188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E5AF31-E3DE-46DC-A007-A69CD5B5258C}" type="slidenum">
              <a:rPr lang="zh-CN" altLang="en-US" smtClean="0"/>
              <a:t>4</a:t>
            </a:fld>
            <a:endParaRPr lang="zh-CN" altLang="en-US"/>
          </a:p>
        </p:txBody>
      </p:sp>
    </p:spTree>
    <p:extLst>
      <p:ext uri="{BB962C8B-B14F-4D97-AF65-F5344CB8AC3E}">
        <p14:creationId xmlns:p14="http://schemas.microsoft.com/office/powerpoint/2010/main" val="109992598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E5AF31-E3DE-46DC-A007-A69CD5B5258C}" type="slidenum">
              <a:rPr lang="zh-CN" altLang="en-US" smtClean="0"/>
              <a:t>40</a:t>
            </a:fld>
            <a:endParaRPr lang="zh-CN" altLang="en-US"/>
          </a:p>
        </p:txBody>
      </p:sp>
    </p:spTree>
    <p:extLst>
      <p:ext uri="{BB962C8B-B14F-4D97-AF65-F5344CB8AC3E}">
        <p14:creationId xmlns:p14="http://schemas.microsoft.com/office/powerpoint/2010/main" val="367798870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E5AF31-E3DE-46DC-A007-A69CD5B5258C}" type="slidenum">
              <a:rPr lang="zh-CN" altLang="en-US" smtClean="0"/>
              <a:t>41</a:t>
            </a:fld>
            <a:endParaRPr lang="zh-CN" altLang="en-US"/>
          </a:p>
        </p:txBody>
      </p:sp>
    </p:spTree>
    <p:extLst>
      <p:ext uri="{BB962C8B-B14F-4D97-AF65-F5344CB8AC3E}">
        <p14:creationId xmlns:p14="http://schemas.microsoft.com/office/powerpoint/2010/main" val="49680433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E5AF31-E3DE-46DC-A007-A69CD5B5258C}" type="slidenum">
              <a:rPr lang="zh-CN" altLang="en-US" smtClean="0"/>
              <a:t>42</a:t>
            </a:fld>
            <a:endParaRPr lang="zh-CN" altLang="en-US"/>
          </a:p>
        </p:txBody>
      </p:sp>
    </p:spTree>
    <p:extLst>
      <p:ext uri="{BB962C8B-B14F-4D97-AF65-F5344CB8AC3E}">
        <p14:creationId xmlns:p14="http://schemas.microsoft.com/office/powerpoint/2010/main" val="156107604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E5AF31-E3DE-46DC-A007-A69CD5B5258C}" type="slidenum">
              <a:rPr lang="zh-CN" altLang="en-US" smtClean="0"/>
              <a:t>43</a:t>
            </a:fld>
            <a:endParaRPr lang="zh-CN" altLang="en-US"/>
          </a:p>
        </p:txBody>
      </p:sp>
    </p:spTree>
    <p:extLst>
      <p:ext uri="{BB962C8B-B14F-4D97-AF65-F5344CB8AC3E}">
        <p14:creationId xmlns:p14="http://schemas.microsoft.com/office/powerpoint/2010/main" val="322831657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E5AF31-E3DE-46DC-A007-A69CD5B5258C}" type="slidenum">
              <a:rPr lang="zh-CN" altLang="en-US" smtClean="0"/>
              <a:t>44</a:t>
            </a:fld>
            <a:endParaRPr lang="zh-CN" altLang="en-US"/>
          </a:p>
        </p:txBody>
      </p:sp>
    </p:spTree>
    <p:extLst>
      <p:ext uri="{BB962C8B-B14F-4D97-AF65-F5344CB8AC3E}">
        <p14:creationId xmlns:p14="http://schemas.microsoft.com/office/powerpoint/2010/main" val="123380004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E5AF31-E3DE-46DC-A007-A69CD5B5258C}" type="slidenum">
              <a:rPr lang="zh-CN" altLang="en-US" smtClean="0"/>
              <a:t>45</a:t>
            </a:fld>
            <a:endParaRPr lang="zh-CN" altLang="en-US"/>
          </a:p>
        </p:txBody>
      </p:sp>
    </p:spTree>
    <p:extLst>
      <p:ext uri="{BB962C8B-B14F-4D97-AF65-F5344CB8AC3E}">
        <p14:creationId xmlns:p14="http://schemas.microsoft.com/office/powerpoint/2010/main" val="130477377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E5AF31-E3DE-46DC-A007-A69CD5B5258C}" type="slidenum">
              <a:rPr lang="zh-CN" altLang="en-US" smtClean="0"/>
              <a:t>46</a:t>
            </a:fld>
            <a:endParaRPr lang="zh-CN" altLang="en-US"/>
          </a:p>
        </p:txBody>
      </p:sp>
    </p:spTree>
    <p:extLst>
      <p:ext uri="{BB962C8B-B14F-4D97-AF65-F5344CB8AC3E}">
        <p14:creationId xmlns:p14="http://schemas.microsoft.com/office/powerpoint/2010/main" val="220691489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E5AF31-E3DE-46DC-A007-A69CD5B5258C}" type="slidenum">
              <a:rPr lang="zh-CN" altLang="en-US" smtClean="0"/>
              <a:t>47</a:t>
            </a:fld>
            <a:endParaRPr lang="zh-CN" altLang="en-US"/>
          </a:p>
        </p:txBody>
      </p:sp>
    </p:spTree>
    <p:extLst>
      <p:ext uri="{BB962C8B-B14F-4D97-AF65-F5344CB8AC3E}">
        <p14:creationId xmlns:p14="http://schemas.microsoft.com/office/powerpoint/2010/main" val="28347327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E5AF31-E3DE-46DC-A007-A69CD5B5258C}" type="slidenum">
              <a:rPr lang="zh-CN" altLang="en-US" smtClean="0"/>
              <a:t>5</a:t>
            </a:fld>
            <a:endParaRPr lang="zh-CN" altLang="en-US"/>
          </a:p>
        </p:txBody>
      </p:sp>
    </p:spTree>
    <p:extLst>
      <p:ext uri="{BB962C8B-B14F-4D97-AF65-F5344CB8AC3E}">
        <p14:creationId xmlns:p14="http://schemas.microsoft.com/office/powerpoint/2010/main" val="2458485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首先是</a:t>
            </a:r>
            <a:r>
              <a:rPr lang="en-US" altLang="zh-CN" dirty="0" err="1" smtClean="0"/>
              <a:t>Newmar</a:t>
            </a:r>
            <a:r>
              <a:rPr lang="zh-CN" altLang="en-US" dirty="0" smtClean="0"/>
              <a:t>方法回顾，</a:t>
            </a:r>
            <a:r>
              <a:rPr lang="en-US" altLang="zh-CN" dirty="0" err="1" smtClean="0"/>
              <a:t>Newmark</a:t>
            </a:r>
            <a:r>
              <a:rPr lang="zh-CN" altLang="en-US" dirty="0" smtClean="0"/>
              <a:t>方法是在结构动力学中，求解运动方程的直接积分方法，基本形式是引入两个控制参数，当取 </a:t>
            </a:r>
            <a:r>
              <a:rPr lang="en-US" altLang="zh-CN" dirty="0" smtClean="0"/>
              <a:t>½</a:t>
            </a:r>
            <a:r>
              <a:rPr lang="en-US" altLang="zh-CN" baseline="0" dirty="0" smtClean="0"/>
              <a:t> ¼</a:t>
            </a:r>
            <a:r>
              <a:rPr lang="zh-CN" altLang="en-US" baseline="0" dirty="0" smtClean="0"/>
              <a:t>时为平均加速度法，在很多文献中写作梯形公式，此时无条件稳定，具有二阶精度，但是没有人工阻尼。</a:t>
            </a:r>
            <a:r>
              <a:rPr lang="en-US" altLang="zh-CN" baseline="0" dirty="0" err="1" smtClean="0"/>
              <a:t>Newmark</a:t>
            </a:r>
            <a:r>
              <a:rPr lang="zh-CN" altLang="en-US" baseline="0" dirty="0" smtClean="0"/>
              <a:t>方法的阻尼是有参数</a:t>
            </a:r>
            <a:r>
              <a:rPr lang="en-US" altLang="zh-CN" baseline="0" dirty="0" smtClean="0"/>
              <a:t>δ</a:t>
            </a:r>
            <a:r>
              <a:rPr lang="zh-CN" altLang="en-US" baseline="0" dirty="0" smtClean="0"/>
              <a:t>控制，当</a:t>
            </a:r>
            <a:r>
              <a:rPr lang="en-US" altLang="zh-CN" baseline="0" dirty="0" smtClean="0"/>
              <a:t>δ</a:t>
            </a:r>
            <a:r>
              <a:rPr lang="zh-CN" altLang="en-US" baseline="0" dirty="0" smtClean="0"/>
              <a:t>大于</a:t>
            </a:r>
            <a:r>
              <a:rPr lang="en-US" altLang="zh-CN" baseline="0" dirty="0" smtClean="0"/>
              <a:t>1/2</a:t>
            </a:r>
            <a:r>
              <a:rPr lang="zh-CN" altLang="en-US" baseline="0" dirty="0" smtClean="0"/>
              <a:t>时，阻尼会随</a:t>
            </a:r>
            <a:r>
              <a:rPr lang="en-US" altLang="zh-CN" baseline="0" dirty="0" smtClean="0"/>
              <a:t>δ</a:t>
            </a:r>
            <a:r>
              <a:rPr lang="zh-CN" altLang="en-US" baseline="0" dirty="0" smtClean="0"/>
              <a:t>值增大而增大，低阶模态受到明显影响。</a:t>
            </a:r>
            <a:endParaRPr lang="zh-CN" altLang="en-US" dirty="0"/>
          </a:p>
        </p:txBody>
      </p:sp>
      <p:sp>
        <p:nvSpPr>
          <p:cNvPr id="4" name="灯片编号占位符 3"/>
          <p:cNvSpPr>
            <a:spLocks noGrp="1"/>
          </p:cNvSpPr>
          <p:nvPr>
            <p:ph type="sldNum" sz="quarter" idx="10"/>
          </p:nvPr>
        </p:nvSpPr>
        <p:spPr/>
        <p:txBody>
          <a:bodyPr/>
          <a:lstStyle/>
          <a:p>
            <a:fld id="{FEE5AF31-E3DE-46DC-A007-A69CD5B5258C}" type="slidenum">
              <a:rPr lang="zh-CN" altLang="en-US" smtClean="0"/>
              <a:t>6</a:t>
            </a:fld>
            <a:endParaRPr lang="zh-CN" altLang="en-US"/>
          </a:p>
        </p:txBody>
      </p:sp>
    </p:spTree>
    <p:extLst>
      <p:ext uri="{BB962C8B-B14F-4D97-AF65-F5344CB8AC3E}">
        <p14:creationId xmlns:p14="http://schemas.microsoft.com/office/powerpoint/2010/main" val="21144754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smtClean="0"/>
              <a:t>Newmark</a:t>
            </a:r>
            <a:r>
              <a:rPr lang="zh-CN" altLang="en-US" dirty="0" smtClean="0"/>
              <a:t>法是</a:t>
            </a:r>
            <a:r>
              <a:rPr lang="en-US" altLang="zh-CN" dirty="0" smtClean="0"/>
              <a:t>1959</a:t>
            </a:r>
            <a:r>
              <a:rPr lang="zh-CN" altLang="en-US" dirty="0" smtClean="0"/>
              <a:t>年提出，在</a:t>
            </a:r>
            <a:r>
              <a:rPr lang="en-US" altLang="zh-CN" dirty="0" smtClean="0"/>
              <a:t>1977</a:t>
            </a:r>
            <a:r>
              <a:rPr lang="zh-CN" altLang="en-US" dirty="0" smtClean="0"/>
              <a:t>年</a:t>
            </a:r>
            <a:r>
              <a:rPr lang="en-US" altLang="zh-CN" dirty="0" err="1" smtClean="0"/>
              <a:t>Hilber</a:t>
            </a:r>
            <a:r>
              <a:rPr lang="zh-CN" altLang="en-US" dirty="0" smtClean="0"/>
              <a:t>对解决无阻尼阵的线性问题，提出了改进算法。主要的改进是在</a:t>
            </a:r>
            <a:r>
              <a:rPr lang="en-US" altLang="zh-CN" dirty="0" smtClean="0"/>
              <a:t>t+</a:t>
            </a:r>
            <a:r>
              <a:rPr lang="zh-CN" altLang="en-US" dirty="0" smtClean="0"/>
              <a:t>△</a:t>
            </a:r>
            <a:r>
              <a:rPr lang="en-US" altLang="zh-CN" dirty="0" smtClean="0"/>
              <a:t>t</a:t>
            </a:r>
            <a:r>
              <a:rPr lang="zh-CN" altLang="en-US" dirty="0" smtClean="0"/>
              <a:t>时刻的运动方程引入了参数</a:t>
            </a:r>
            <a:r>
              <a:rPr lang="en-US" altLang="zh-CN" dirty="0" smtClean="0"/>
              <a:t>α</a:t>
            </a:r>
            <a:r>
              <a:rPr lang="zh-CN" altLang="en-US" dirty="0" smtClean="0"/>
              <a:t>，使此时的位移由</a:t>
            </a:r>
            <a:r>
              <a:rPr lang="en-US" altLang="zh-CN" dirty="0" smtClean="0"/>
              <a:t>t</a:t>
            </a:r>
            <a:r>
              <a:rPr lang="zh-CN" altLang="en-US" dirty="0" smtClean="0"/>
              <a:t>与</a:t>
            </a:r>
            <a:r>
              <a:rPr lang="en-US" altLang="zh-CN" dirty="0" smtClean="0"/>
              <a:t>t+</a:t>
            </a:r>
            <a:r>
              <a:rPr lang="zh-CN" altLang="en-US" dirty="0" smtClean="0"/>
              <a:t>△</a:t>
            </a:r>
            <a:r>
              <a:rPr lang="en-US" altLang="zh-CN" dirty="0" smtClean="0"/>
              <a:t>t</a:t>
            </a:r>
            <a:r>
              <a:rPr lang="zh-CN" altLang="en-US" dirty="0" smtClean="0"/>
              <a:t>两个时刻位移组成。考虑外力为</a:t>
            </a:r>
            <a:r>
              <a:rPr lang="en-US" altLang="zh-CN" dirty="0" smtClean="0"/>
              <a:t>0</a:t>
            </a:r>
            <a:r>
              <a:rPr lang="zh-CN" altLang="en-US" dirty="0" smtClean="0"/>
              <a:t>，设自变量为</a:t>
            </a:r>
            <a:r>
              <a:rPr lang="en-US" altLang="zh-CN" dirty="0" smtClean="0"/>
              <a:t>α</a:t>
            </a:r>
            <a:r>
              <a:rPr lang="zh-CN" altLang="en-US" dirty="0" smtClean="0"/>
              <a:t>，</a:t>
            </a:r>
            <a:r>
              <a:rPr lang="en-US" altLang="zh-CN" dirty="0" smtClean="0"/>
              <a:t>β</a:t>
            </a:r>
            <a:r>
              <a:rPr lang="zh-CN" altLang="en-US" dirty="0" smtClean="0"/>
              <a:t>和</a:t>
            </a:r>
            <a:r>
              <a:rPr lang="en-US" altLang="zh-CN" dirty="0" smtClean="0"/>
              <a:t>δ</a:t>
            </a:r>
            <a:r>
              <a:rPr lang="zh-CN" altLang="en-US" dirty="0" smtClean="0"/>
              <a:t>表示成</a:t>
            </a:r>
            <a:r>
              <a:rPr lang="en-US" altLang="zh-CN" dirty="0" smtClean="0"/>
              <a:t>α</a:t>
            </a:r>
            <a:r>
              <a:rPr lang="zh-CN" altLang="en-US" dirty="0" smtClean="0"/>
              <a:t>的函数，得到，为非条件稳定。对比</a:t>
            </a:r>
            <a:r>
              <a:rPr lang="en-US" altLang="zh-CN" dirty="0" smtClean="0"/>
              <a:t>Wilson</a:t>
            </a:r>
            <a:r>
              <a:rPr lang="zh-CN" altLang="en-US" dirty="0" smtClean="0"/>
              <a:t>和</a:t>
            </a:r>
            <a:r>
              <a:rPr lang="en-US" altLang="zh-CN" dirty="0" err="1" smtClean="0"/>
              <a:t>houbolt</a:t>
            </a:r>
            <a:r>
              <a:rPr lang="zh-CN" altLang="en-US" dirty="0" smtClean="0"/>
              <a:t>法，标红星的是两种</a:t>
            </a:r>
            <a:r>
              <a:rPr lang="en-US" altLang="zh-CN" dirty="0" smtClean="0"/>
              <a:t>α</a:t>
            </a:r>
            <a:r>
              <a:rPr lang="zh-CN" altLang="en-US" dirty="0" smtClean="0"/>
              <a:t>值的改进方法，可以看到低频阻尼更精确。</a:t>
            </a:r>
            <a:endParaRPr lang="zh-CN" altLang="en-US" dirty="0"/>
          </a:p>
        </p:txBody>
      </p:sp>
      <p:sp>
        <p:nvSpPr>
          <p:cNvPr id="4" name="灯片编号占位符 3"/>
          <p:cNvSpPr>
            <a:spLocks noGrp="1"/>
          </p:cNvSpPr>
          <p:nvPr>
            <p:ph type="sldNum" sz="quarter" idx="10"/>
          </p:nvPr>
        </p:nvSpPr>
        <p:spPr/>
        <p:txBody>
          <a:bodyPr/>
          <a:lstStyle/>
          <a:p>
            <a:fld id="{FEE5AF31-E3DE-46DC-A007-A69CD5B5258C}" type="slidenum">
              <a:rPr lang="zh-CN" altLang="en-US" smtClean="0"/>
              <a:t>7</a:t>
            </a:fld>
            <a:endParaRPr lang="zh-CN" altLang="en-US"/>
          </a:p>
        </p:txBody>
      </p:sp>
    </p:spTree>
    <p:extLst>
      <p:ext uri="{BB962C8B-B14F-4D97-AF65-F5344CB8AC3E}">
        <p14:creationId xmlns:p14="http://schemas.microsoft.com/office/powerpoint/2010/main" val="13962960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第二个改进方案是</a:t>
            </a:r>
            <a:r>
              <a:rPr lang="en-US" altLang="zh-CN" dirty="0" smtClean="0"/>
              <a:t>2005</a:t>
            </a:r>
            <a:r>
              <a:rPr lang="zh-CN" altLang="en-US" dirty="0" smtClean="0"/>
              <a:t>年</a:t>
            </a:r>
            <a:r>
              <a:rPr lang="en-US" altLang="zh-CN" dirty="0" smtClean="0"/>
              <a:t>Bathe</a:t>
            </a:r>
            <a:r>
              <a:rPr lang="zh-CN" altLang="en-US" dirty="0" smtClean="0"/>
              <a:t>提出应用于二阶系统的组合方法。方法思路是把时间步长分成两个分步，于是有了三个时间结点，分别是</a:t>
            </a:r>
            <a:r>
              <a:rPr lang="en-US" altLang="zh-CN" dirty="0" err="1" smtClean="0"/>
              <a:t>t,t+γ</a:t>
            </a:r>
            <a:r>
              <a:rPr lang="zh-CN" altLang="en-US" dirty="0" smtClean="0"/>
              <a:t>△</a:t>
            </a:r>
            <a:r>
              <a:rPr lang="en-US" altLang="zh-CN" dirty="0" smtClean="0"/>
              <a:t>t</a:t>
            </a:r>
            <a:r>
              <a:rPr lang="zh-CN" altLang="en-US" dirty="0" smtClean="0"/>
              <a:t>，</a:t>
            </a:r>
            <a:r>
              <a:rPr lang="en-US" altLang="zh-CN" dirty="0" smtClean="0"/>
              <a:t>t+</a:t>
            </a:r>
            <a:r>
              <a:rPr lang="zh-CN" altLang="en-US" dirty="0" smtClean="0"/>
              <a:t>△</a:t>
            </a:r>
            <a:r>
              <a:rPr lang="en-US" altLang="zh-CN" dirty="0" smtClean="0"/>
              <a:t>t</a:t>
            </a:r>
            <a:r>
              <a:rPr lang="zh-CN" altLang="en-US" dirty="0" smtClean="0"/>
              <a:t>。在第一个时间分步用</a:t>
            </a:r>
            <a:r>
              <a:rPr lang="en-US" altLang="zh-CN" dirty="0" err="1" smtClean="0"/>
              <a:t>newmark</a:t>
            </a:r>
            <a:r>
              <a:rPr lang="zh-CN" altLang="en-US" dirty="0" smtClean="0"/>
              <a:t>法，在第二个时间分步用</a:t>
            </a:r>
            <a:r>
              <a:rPr lang="en-US" altLang="zh-CN" dirty="0" smtClean="0"/>
              <a:t>3</a:t>
            </a:r>
            <a:r>
              <a:rPr lang="zh-CN" altLang="en-US" dirty="0" smtClean="0"/>
              <a:t>点向后欧拉法。二分步法引入的参量</a:t>
            </a:r>
            <a:r>
              <a:rPr lang="en-US" altLang="zh-CN" dirty="0" smtClean="0"/>
              <a:t>γ</a:t>
            </a:r>
            <a:r>
              <a:rPr lang="zh-CN" altLang="en-US" dirty="0" smtClean="0"/>
              <a:t>，加上</a:t>
            </a:r>
            <a:r>
              <a:rPr lang="en-US" altLang="zh-CN" dirty="0" err="1" smtClean="0"/>
              <a:t>newmark</a:t>
            </a:r>
            <a:r>
              <a:rPr lang="zh-CN" altLang="en-US" dirty="0" smtClean="0"/>
              <a:t>方法中的</a:t>
            </a:r>
            <a:r>
              <a:rPr lang="en-US" altLang="zh-CN" dirty="0" smtClean="0"/>
              <a:t>β</a:t>
            </a:r>
            <a:r>
              <a:rPr lang="zh-CN" altLang="en-US" dirty="0" smtClean="0"/>
              <a:t>和</a:t>
            </a:r>
            <a:r>
              <a:rPr lang="en-US" altLang="zh-CN" dirty="0" smtClean="0"/>
              <a:t>δ</a:t>
            </a:r>
            <a:r>
              <a:rPr lang="zh-CN" altLang="en-US" dirty="0" smtClean="0"/>
              <a:t>一共是</a:t>
            </a:r>
            <a:r>
              <a:rPr lang="en-US" altLang="zh-CN" dirty="0" smtClean="0"/>
              <a:t>3</a:t>
            </a:r>
            <a:r>
              <a:rPr lang="zh-CN" altLang="en-US" dirty="0" smtClean="0"/>
              <a:t>个参数。由于梯形公式时性质优良，把</a:t>
            </a:r>
            <a:r>
              <a:rPr lang="en-US" altLang="zh-CN" dirty="0" err="1" smtClean="0"/>
              <a:t>newmark</a:t>
            </a:r>
            <a:r>
              <a:rPr lang="zh-CN" altLang="en-US" dirty="0" smtClean="0"/>
              <a:t>法固定为梯形公式，此时</a:t>
            </a:r>
            <a:r>
              <a:rPr lang="en-US" altLang="zh-CN" dirty="0" smtClean="0"/>
              <a:t>Bathe</a:t>
            </a:r>
            <a:r>
              <a:rPr lang="zh-CN" altLang="en-US" dirty="0" smtClean="0"/>
              <a:t>方法只有一个时间参数</a:t>
            </a:r>
            <a:r>
              <a:rPr lang="en-US" altLang="zh-CN" dirty="0" smtClean="0"/>
              <a:t>γ</a:t>
            </a:r>
            <a:r>
              <a:rPr lang="zh-CN" altLang="en-US" dirty="0" smtClean="0"/>
              <a:t>。</a:t>
            </a:r>
            <a:r>
              <a:rPr lang="en-US" altLang="zh-CN" dirty="0" smtClean="0"/>
              <a:t>Bathe</a:t>
            </a:r>
            <a:r>
              <a:rPr lang="zh-CN" altLang="en-US" dirty="0" smtClean="0"/>
              <a:t>在</a:t>
            </a:r>
            <a:r>
              <a:rPr lang="en-US" altLang="zh-CN" dirty="0" smtClean="0"/>
              <a:t>2005</a:t>
            </a:r>
            <a:r>
              <a:rPr lang="zh-CN" altLang="en-US" dirty="0" smtClean="0"/>
              <a:t>年把</a:t>
            </a:r>
            <a:r>
              <a:rPr lang="en-US" altLang="zh-CN" dirty="0" smtClean="0"/>
              <a:t>γ</a:t>
            </a:r>
            <a:r>
              <a:rPr lang="zh-CN" altLang="en-US" dirty="0" smtClean="0"/>
              <a:t>取为</a:t>
            </a:r>
            <a:r>
              <a:rPr lang="en-US" altLang="zh-CN" dirty="0" smtClean="0"/>
              <a:t>1/2</a:t>
            </a:r>
            <a:endParaRPr lang="zh-CN" altLang="en-US" dirty="0"/>
          </a:p>
        </p:txBody>
      </p:sp>
      <p:sp>
        <p:nvSpPr>
          <p:cNvPr id="4" name="灯片编号占位符 3"/>
          <p:cNvSpPr>
            <a:spLocks noGrp="1"/>
          </p:cNvSpPr>
          <p:nvPr>
            <p:ph type="sldNum" sz="quarter" idx="10"/>
          </p:nvPr>
        </p:nvSpPr>
        <p:spPr/>
        <p:txBody>
          <a:bodyPr/>
          <a:lstStyle/>
          <a:p>
            <a:fld id="{FEE5AF31-E3DE-46DC-A007-A69CD5B5258C}" type="slidenum">
              <a:rPr lang="zh-CN" altLang="en-US" smtClean="0"/>
              <a:t>8</a:t>
            </a:fld>
            <a:endParaRPr lang="zh-CN" altLang="en-US"/>
          </a:p>
        </p:txBody>
      </p:sp>
    </p:spTree>
    <p:extLst>
      <p:ext uri="{BB962C8B-B14F-4D97-AF65-F5344CB8AC3E}">
        <p14:creationId xmlns:p14="http://schemas.microsoft.com/office/powerpoint/2010/main" val="218025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对比</a:t>
            </a:r>
            <a:r>
              <a:rPr lang="en-US" altLang="zh-CN" dirty="0" smtClean="0"/>
              <a:t>Wilson</a:t>
            </a:r>
            <a:r>
              <a:rPr lang="en-US" altLang="zh-CN" baseline="0" dirty="0" smtClean="0"/>
              <a:t> θ</a:t>
            </a:r>
            <a:r>
              <a:rPr lang="zh-CN" altLang="en-US" baseline="0" dirty="0" smtClean="0"/>
              <a:t>法，能发现</a:t>
            </a:r>
            <a:r>
              <a:rPr lang="en-US" altLang="zh-CN" baseline="0" dirty="0" smtClean="0"/>
              <a:t>Bathe</a:t>
            </a:r>
            <a:r>
              <a:rPr lang="zh-CN" altLang="en-US" baseline="0" dirty="0" smtClean="0"/>
              <a:t>方法在周期延长和振幅衰减 都有很好的性质。</a:t>
            </a:r>
            <a:endParaRPr lang="zh-CN" altLang="en-US" dirty="0"/>
          </a:p>
        </p:txBody>
      </p:sp>
      <p:sp>
        <p:nvSpPr>
          <p:cNvPr id="4" name="灯片编号占位符 3"/>
          <p:cNvSpPr>
            <a:spLocks noGrp="1"/>
          </p:cNvSpPr>
          <p:nvPr>
            <p:ph type="sldNum" sz="quarter" idx="10"/>
          </p:nvPr>
        </p:nvSpPr>
        <p:spPr/>
        <p:txBody>
          <a:bodyPr/>
          <a:lstStyle/>
          <a:p>
            <a:fld id="{FEE5AF31-E3DE-46DC-A007-A69CD5B5258C}" type="slidenum">
              <a:rPr lang="zh-CN" altLang="en-US" smtClean="0"/>
              <a:t>9</a:t>
            </a:fld>
            <a:endParaRPr lang="zh-CN" altLang="en-US"/>
          </a:p>
        </p:txBody>
      </p:sp>
    </p:spTree>
    <p:extLst>
      <p:ext uri="{BB962C8B-B14F-4D97-AF65-F5344CB8AC3E}">
        <p14:creationId xmlns:p14="http://schemas.microsoft.com/office/powerpoint/2010/main" val="291765402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10" name="Rectangle 8"/>
          <p:cNvSpPr/>
          <p:nvPr userDrawn="1"/>
        </p:nvSpPr>
        <p:spPr>
          <a:xfrm>
            <a:off x="0" y="3338967"/>
            <a:ext cx="9144001" cy="73477"/>
          </a:xfrm>
          <a:prstGeom prst="rect">
            <a:avLst/>
          </a:prstGeom>
          <a:gradFill flip="none" rotWithShape="1">
            <a:gsLst>
              <a:gs pos="0">
                <a:schemeClr val="bg2"/>
              </a:gs>
              <a:gs pos="24000">
                <a:schemeClr val="bg2">
                  <a:lumMod val="90000"/>
                </a:schemeClr>
              </a:gs>
              <a:gs pos="99000">
                <a:schemeClr val="bg2">
                  <a:lumMod val="50000"/>
                </a:schemeClr>
              </a:gs>
            </a:gsLst>
            <a:path path="circle">
              <a:fillToRect l="50000" t="-80000" r="50000" b="18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zh-CN" altLang="en-US" sz="1350"/>
          </a:p>
        </p:txBody>
      </p:sp>
      <p:pic>
        <p:nvPicPr>
          <p:cNvPr id="11" name="Picture 1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31536" y="146526"/>
            <a:ext cx="2605270" cy="880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20"/>
          <p:cNvSpPr>
            <a:spLocks noGrp="1" noChangeArrowheads="1"/>
          </p:cNvSpPr>
          <p:nvPr>
            <p:ph type="ctrTitle" sz="quarter"/>
          </p:nvPr>
        </p:nvSpPr>
        <p:spPr bwMode="black">
          <a:xfrm>
            <a:off x="863600" y="1624705"/>
            <a:ext cx="7416800" cy="1150937"/>
          </a:xfrm>
          <a:effectLst>
            <a:outerShdw dist="35921" dir="2700000" algn="ctr" rotWithShape="0">
              <a:schemeClr val="bg2">
                <a:alpha val="50000"/>
              </a:schemeClr>
            </a:outerShdw>
          </a:effectLst>
        </p:spPr>
        <p:txBody>
          <a:bodyPr/>
          <a:lstStyle>
            <a:lvl1pPr algn="ctr">
              <a:defRPr sz="3300">
                <a:solidFill>
                  <a:srgbClr val="467CE8"/>
                </a:solidFill>
              </a:defRPr>
            </a:lvl1pPr>
          </a:lstStyle>
          <a:p>
            <a:pPr lvl="0"/>
            <a:r>
              <a:rPr lang="zh-CN" altLang="en-US" noProof="0" dirty="0" smtClean="0"/>
              <a:t>单击此处编辑母版标题样式</a:t>
            </a:r>
            <a:endParaRPr lang="en-US" altLang="ko-KR" noProof="0" dirty="0" smtClean="0"/>
          </a:p>
        </p:txBody>
      </p:sp>
      <p:sp>
        <p:nvSpPr>
          <p:cNvPr id="16" name="Rectangle 6"/>
          <p:cNvSpPr/>
          <p:nvPr userDrawn="1"/>
        </p:nvSpPr>
        <p:spPr>
          <a:xfrm>
            <a:off x="1" y="5951764"/>
            <a:ext cx="9144000" cy="90623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zh-CN" altLang="en-US" sz="1350"/>
          </a:p>
        </p:txBody>
      </p:sp>
    </p:spTree>
    <p:extLst>
      <p:ext uri="{BB962C8B-B14F-4D97-AF65-F5344CB8AC3E}">
        <p14:creationId xmlns:p14="http://schemas.microsoft.com/office/powerpoint/2010/main" val="2892171804"/>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C269AD22-2E68-4F8C-A536-2836E134B2EF}" type="datetime1">
              <a:rPr lang="zh-CN" altLang="en-US" smtClean="0"/>
              <a:t>2022/6/1</a:t>
            </a:fld>
            <a:endParaRPr lang="zh-CN" altLang="en-US"/>
          </a:p>
        </p:txBody>
      </p:sp>
      <p:sp>
        <p:nvSpPr>
          <p:cNvPr id="5" name="Footer Placeholder 4"/>
          <p:cNvSpPr>
            <a:spLocks noGrp="1"/>
          </p:cNvSpPr>
          <p:nvPr>
            <p:ph type="ftr" sz="quarter" idx="11"/>
          </p:nvPr>
        </p:nvSpPr>
        <p:spPr/>
        <p:txBody>
          <a:bodyPr/>
          <a:lstStyle/>
          <a:p>
            <a:r>
              <a:rPr lang="zh-CN" altLang="en-US" smtClean="0"/>
              <a:t>计算动力学大作业（第三组）</a:t>
            </a:r>
            <a:endParaRPr lang="zh-CN" altLang="en-US"/>
          </a:p>
        </p:txBody>
      </p:sp>
      <p:sp>
        <p:nvSpPr>
          <p:cNvPr id="6" name="Slide Number Placeholder 5"/>
          <p:cNvSpPr>
            <a:spLocks noGrp="1"/>
          </p:cNvSpPr>
          <p:nvPr>
            <p:ph type="sldNum" sz="quarter" idx="12"/>
          </p:nvPr>
        </p:nvSpPr>
        <p:spPr/>
        <p:txBody>
          <a:bodyPr/>
          <a:lstStyle/>
          <a:p>
            <a:fld id="{4A6FBCE6-DF8C-4A75-A3EA-655BD5C08840}" type="slidenum">
              <a:rPr lang="zh-CN" altLang="en-US" smtClean="0"/>
              <a:t>‹#›</a:t>
            </a:fld>
            <a:endParaRPr lang="zh-CN" altLang="en-US"/>
          </a:p>
        </p:txBody>
      </p:sp>
    </p:spTree>
    <p:extLst>
      <p:ext uri="{BB962C8B-B14F-4D97-AF65-F5344CB8AC3E}">
        <p14:creationId xmlns:p14="http://schemas.microsoft.com/office/powerpoint/2010/main" val="42894249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7" name="Rectangle 6"/>
          <p:cNvSpPr/>
          <p:nvPr/>
        </p:nvSpPr>
        <p:spPr>
          <a:xfrm>
            <a:off x="2383"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3"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6543676" y="414781"/>
            <a:ext cx="1971675" cy="5757421"/>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628651" y="414778"/>
            <a:ext cx="5800725" cy="5757422"/>
          </a:xfrm>
        </p:spPr>
        <p:txBody>
          <a:bodyPr vert="eaVert" lIns="45720" tIns="0" rIns="45720" bIns="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E32389B1-1437-4141-9D02-0D88C91F89C1}" type="datetime1">
              <a:rPr lang="zh-CN" altLang="en-US" smtClean="0"/>
              <a:t>2022/6/1</a:t>
            </a:fld>
            <a:endParaRPr lang="zh-CN" altLang="en-US"/>
          </a:p>
        </p:txBody>
      </p:sp>
      <p:sp>
        <p:nvSpPr>
          <p:cNvPr id="5" name="Footer Placeholder 4"/>
          <p:cNvSpPr>
            <a:spLocks noGrp="1"/>
          </p:cNvSpPr>
          <p:nvPr>
            <p:ph type="ftr" sz="quarter" idx="11"/>
          </p:nvPr>
        </p:nvSpPr>
        <p:spPr/>
        <p:txBody>
          <a:bodyPr/>
          <a:lstStyle/>
          <a:p>
            <a:r>
              <a:rPr lang="zh-CN" altLang="en-US" smtClean="0"/>
              <a:t>计算动力学大作业（第三组）</a:t>
            </a:r>
            <a:endParaRPr lang="zh-CN" altLang="en-US"/>
          </a:p>
        </p:txBody>
      </p:sp>
      <p:sp>
        <p:nvSpPr>
          <p:cNvPr id="6" name="Slide Number Placeholder 5"/>
          <p:cNvSpPr>
            <a:spLocks noGrp="1"/>
          </p:cNvSpPr>
          <p:nvPr>
            <p:ph type="sldNum" sz="quarter" idx="12"/>
          </p:nvPr>
        </p:nvSpPr>
        <p:spPr/>
        <p:txBody>
          <a:bodyPr/>
          <a:lstStyle/>
          <a:p>
            <a:fld id="{4A6FBCE6-DF8C-4A75-A3EA-655BD5C08840}" type="slidenum">
              <a:rPr lang="zh-CN" altLang="en-US" smtClean="0"/>
              <a:t>‹#›</a:t>
            </a:fld>
            <a:endParaRPr lang="zh-CN" altLang="en-US"/>
          </a:p>
        </p:txBody>
      </p:sp>
    </p:spTree>
    <p:extLst>
      <p:ext uri="{BB962C8B-B14F-4D97-AF65-F5344CB8AC3E}">
        <p14:creationId xmlns:p14="http://schemas.microsoft.com/office/powerpoint/2010/main" val="191143096"/>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861B65DF-97A6-40BD-951A-F3A1FD1D763B}" type="datetime1">
              <a:rPr lang="zh-CN" altLang="en-US" smtClean="0"/>
              <a:t>2022/6/1</a:t>
            </a:fld>
            <a:endParaRPr lang="zh-CN" altLang="en-US"/>
          </a:p>
        </p:txBody>
      </p:sp>
      <p:sp>
        <p:nvSpPr>
          <p:cNvPr id="4" name="页脚占位符 3"/>
          <p:cNvSpPr>
            <a:spLocks noGrp="1"/>
          </p:cNvSpPr>
          <p:nvPr>
            <p:ph type="ftr" sz="quarter" idx="11"/>
          </p:nvPr>
        </p:nvSpPr>
        <p:spPr/>
        <p:txBody>
          <a:bodyPr/>
          <a:lstStyle/>
          <a:p>
            <a:r>
              <a:rPr lang="zh-CN" altLang="en-US" smtClean="0"/>
              <a:t>计算动力学大作业（第三组）</a:t>
            </a:r>
            <a:endParaRPr lang="zh-CN" altLang="en-US"/>
          </a:p>
        </p:txBody>
      </p:sp>
      <p:sp>
        <p:nvSpPr>
          <p:cNvPr id="5" name="灯片编号占位符 4"/>
          <p:cNvSpPr>
            <a:spLocks noGrp="1"/>
          </p:cNvSpPr>
          <p:nvPr>
            <p:ph type="sldNum" sz="quarter" idx="12"/>
          </p:nvPr>
        </p:nvSpPr>
        <p:spPr/>
        <p:txBody>
          <a:bodyPr/>
          <a:lstStyle/>
          <a:p>
            <a:fld id="{4A6FBCE6-DF8C-4A75-A3EA-655BD5C08840}" type="slidenum">
              <a:rPr lang="zh-CN" altLang="en-US" smtClean="0"/>
              <a:t>‹#›</a:t>
            </a:fld>
            <a:endParaRPr lang="zh-CN" altLang="en-US"/>
          </a:p>
        </p:txBody>
      </p:sp>
    </p:spTree>
    <p:extLst>
      <p:ext uri="{BB962C8B-B14F-4D97-AF65-F5344CB8AC3E}">
        <p14:creationId xmlns:p14="http://schemas.microsoft.com/office/powerpoint/2010/main" val="2102123615"/>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1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6F5AF5CD-4422-4112-940B-2D95735FEC58}" type="datetime1">
              <a:rPr lang="zh-CN" altLang="en-US" smtClean="0"/>
              <a:t>2022/6/1</a:t>
            </a:fld>
            <a:endParaRPr lang="zh-CN" altLang="en-US"/>
          </a:p>
        </p:txBody>
      </p:sp>
      <p:sp>
        <p:nvSpPr>
          <p:cNvPr id="4" name="页脚占位符 3"/>
          <p:cNvSpPr>
            <a:spLocks noGrp="1"/>
          </p:cNvSpPr>
          <p:nvPr>
            <p:ph type="ftr" sz="quarter" idx="11"/>
          </p:nvPr>
        </p:nvSpPr>
        <p:spPr/>
        <p:txBody>
          <a:bodyPr/>
          <a:lstStyle/>
          <a:p>
            <a:r>
              <a:rPr lang="zh-CN" altLang="en-US" smtClean="0"/>
              <a:t>计算动力学大作业（第三组）</a:t>
            </a:r>
            <a:endParaRPr lang="zh-CN" altLang="en-US"/>
          </a:p>
        </p:txBody>
      </p:sp>
      <p:sp>
        <p:nvSpPr>
          <p:cNvPr id="5" name="灯片编号占位符 4"/>
          <p:cNvSpPr>
            <a:spLocks noGrp="1"/>
          </p:cNvSpPr>
          <p:nvPr>
            <p:ph type="sldNum" sz="quarter" idx="12"/>
          </p:nvPr>
        </p:nvSpPr>
        <p:spPr/>
        <p:txBody>
          <a:bodyPr/>
          <a:lstStyle/>
          <a:p>
            <a:fld id="{69764B09-0332-4747-B2BA-F996204B7FB7}" type="slidenum">
              <a:rPr lang="zh-CN" altLang="en-US" smtClean="0"/>
              <a:t>‹#›</a:t>
            </a:fld>
            <a:endParaRPr lang="zh-CN" altLang="en-US"/>
          </a:p>
        </p:txBody>
      </p:sp>
    </p:spTree>
    <p:extLst>
      <p:ext uri="{BB962C8B-B14F-4D97-AF65-F5344CB8AC3E}">
        <p14:creationId xmlns:p14="http://schemas.microsoft.com/office/powerpoint/2010/main" val="4289747103"/>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sp>
        <p:nvSpPr>
          <p:cNvPr id="3" name="Content Placeholder 2"/>
          <p:cNvSpPr>
            <a:spLocks noGrp="1"/>
          </p:cNvSpPr>
          <p:nvPr>
            <p:ph idx="1"/>
          </p:nvPr>
        </p:nvSpPr>
        <p:spPr>
          <a:xfrm>
            <a:off x="559255" y="1045030"/>
            <a:ext cx="8033657" cy="4890407"/>
          </a:xfrm>
        </p:spPr>
        <p:txBody>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dirty="0"/>
          </a:p>
        </p:txBody>
      </p:sp>
      <p:sp>
        <p:nvSpPr>
          <p:cNvPr id="7" name="日期占位符 6"/>
          <p:cNvSpPr>
            <a:spLocks noGrp="1"/>
          </p:cNvSpPr>
          <p:nvPr>
            <p:ph type="dt" sz="half" idx="10"/>
          </p:nvPr>
        </p:nvSpPr>
        <p:spPr/>
        <p:txBody>
          <a:bodyPr/>
          <a:lstStyle/>
          <a:p>
            <a:fld id="{7321DC41-B6B5-4275-9BC0-88861EB3D09D}" type="datetime1">
              <a:rPr lang="zh-CN" altLang="en-US" smtClean="0"/>
              <a:t>2022/6/1</a:t>
            </a:fld>
            <a:endParaRPr lang="zh-CN" altLang="en-US"/>
          </a:p>
        </p:txBody>
      </p:sp>
      <p:sp>
        <p:nvSpPr>
          <p:cNvPr id="8" name="页脚占位符 7"/>
          <p:cNvSpPr>
            <a:spLocks noGrp="1"/>
          </p:cNvSpPr>
          <p:nvPr>
            <p:ph type="ftr" sz="quarter" idx="11"/>
          </p:nvPr>
        </p:nvSpPr>
        <p:spPr/>
        <p:txBody>
          <a:bodyPr/>
          <a:lstStyle/>
          <a:p>
            <a:r>
              <a:rPr lang="zh-CN" altLang="en-US" smtClean="0"/>
              <a:t>计算动力学大作业（第三组）</a:t>
            </a:r>
            <a:endParaRPr lang="zh-CN" altLang="en-US"/>
          </a:p>
        </p:txBody>
      </p:sp>
      <p:sp>
        <p:nvSpPr>
          <p:cNvPr id="9" name="灯片编号占位符 8"/>
          <p:cNvSpPr>
            <a:spLocks noGrp="1"/>
          </p:cNvSpPr>
          <p:nvPr>
            <p:ph type="sldNum" sz="quarter" idx="12"/>
          </p:nvPr>
        </p:nvSpPr>
        <p:spPr/>
        <p:txBody>
          <a:bodyPr/>
          <a:lstStyle/>
          <a:p>
            <a:fld id="{69764B09-0332-4747-B2BA-F996204B7FB7}" type="slidenum">
              <a:rPr lang="zh-CN" altLang="en-US" smtClean="0"/>
              <a:t>‹#›</a:t>
            </a:fld>
            <a:endParaRPr lang="zh-CN" altLang="en-US"/>
          </a:p>
        </p:txBody>
      </p:sp>
      <p:sp>
        <p:nvSpPr>
          <p:cNvPr id="10" name="标题 9"/>
          <p:cNvSpPr>
            <a:spLocks noGrp="1"/>
          </p:cNvSpPr>
          <p:nvPr>
            <p:ph type="title"/>
          </p:nvPr>
        </p:nvSpPr>
        <p:spPr/>
        <p:txBody>
          <a:bodyPr/>
          <a:lstStyle/>
          <a:p>
            <a:r>
              <a:rPr lang="zh-CN" altLang="en-US" smtClean="0"/>
              <a:t>单击此处编辑母版标题样式</a:t>
            </a:r>
            <a:endParaRPr lang="zh-CN" altLang="en-US"/>
          </a:p>
        </p:txBody>
      </p:sp>
    </p:spTree>
    <p:extLst>
      <p:ext uri="{BB962C8B-B14F-4D97-AF65-F5344CB8AC3E}">
        <p14:creationId xmlns:p14="http://schemas.microsoft.com/office/powerpoint/2010/main" val="3125877327"/>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8E1D8605-15F9-47BC-8476-11BEB9FDB348}" type="datetime1">
              <a:rPr lang="zh-CN" altLang="en-US" smtClean="0"/>
              <a:t>2022/6/1</a:t>
            </a:fld>
            <a:endParaRPr lang="zh-CN" altLang="en-US"/>
          </a:p>
        </p:txBody>
      </p:sp>
      <p:sp>
        <p:nvSpPr>
          <p:cNvPr id="4" name="页脚占位符 3"/>
          <p:cNvSpPr>
            <a:spLocks noGrp="1"/>
          </p:cNvSpPr>
          <p:nvPr>
            <p:ph type="ftr" sz="quarter" idx="11"/>
          </p:nvPr>
        </p:nvSpPr>
        <p:spPr/>
        <p:txBody>
          <a:bodyPr/>
          <a:lstStyle/>
          <a:p>
            <a:r>
              <a:rPr lang="zh-CN" altLang="en-US" smtClean="0"/>
              <a:t>计算动力学大作业（第三组）</a:t>
            </a:r>
            <a:endParaRPr lang="zh-CN" altLang="en-US"/>
          </a:p>
        </p:txBody>
      </p:sp>
      <p:sp>
        <p:nvSpPr>
          <p:cNvPr id="5" name="灯片编号占位符 4"/>
          <p:cNvSpPr>
            <a:spLocks noGrp="1"/>
          </p:cNvSpPr>
          <p:nvPr>
            <p:ph type="sldNum" sz="quarter" idx="12"/>
          </p:nvPr>
        </p:nvSpPr>
        <p:spPr/>
        <p:txBody>
          <a:bodyPr/>
          <a:lstStyle/>
          <a:p>
            <a:fld id="{69764B09-0332-4747-B2BA-F996204B7FB7}" type="slidenum">
              <a:rPr lang="zh-CN" altLang="en-US" smtClean="0"/>
              <a:t>‹#›</a:t>
            </a:fld>
            <a:endParaRPr lang="zh-CN" altLang="en-US"/>
          </a:p>
        </p:txBody>
      </p:sp>
    </p:spTree>
    <p:extLst>
      <p:ext uri="{BB962C8B-B14F-4D97-AF65-F5344CB8AC3E}">
        <p14:creationId xmlns:p14="http://schemas.microsoft.com/office/powerpoint/2010/main" val="2969430415"/>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579EF7E8-392D-4B89-A6B2-1389CF3B7E98}" type="datetime1">
              <a:rPr lang="zh-CN" altLang="en-US" smtClean="0"/>
              <a:t>2022/6/1</a:t>
            </a:fld>
            <a:endParaRPr lang="zh-CN" altLang="en-US"/>
          </a:p>
        </p:txBody>
      </p:sp>
      <p:sp>
        <p:nvSpPr>
          <p:cNvPr id="4" name="页脚占位符 3"/>
          <p:cNvSpPr>
            <a:spLocks noGrp="1"/>
          </p:cNvSpPr>
          <p:nvPr>
            <p:ph type="ftr" sz="quarter" idx="11"/>
          </p:nvPr>
        </p:nvSpPr>
        <p:spPr/>
        <p:txBody>
          <a:bodyPr/>
          <a:lstStyle/>
          <a:p>
            <a:r>
              <a:rPr lang="zh-CN" altLang="en-US" smtClean="0"/>
              <a:t>计算动力学大作业（第三组）</a:t>
            </a:r>
            <a:endParaRPr lang="zh-CN" altLang="en-US"/>
          </a:p>
        </p:txBody>
      </p:sp>
      <p:sp>
        <p:nvSpPr>
          <p:cNvPr id="5" name="灯片编号占位符 4"/>
          <p:cNvSpPr>
            <a:spLocks noGrp="1"/>
          </p:cNvSpPr>
          <p:nvPr>
            <p:ph type="sldNum" sz="quarter" idx="12"/>
          </p:nvPr>
        </p:nvSpPr>
        <p:spPr/>
        <p:txBody>
          <a:bodyPr/>
          <a:lstStyle/>
          <a:p>
            <a:fld id="{4A6FBCE6-DF8C-4A75-A3EA-655BD5C08840}" type="slidenum">
              <a:rPr lang="zh-CN" altLang="en-US" smtClean="0"/>
              <a:t>‹#›</a:t>
            </a:fld>
            <a:endParaRPr lang="zh-CN" altLang="en-US"/>
          </a:p>
        </p:txBody>
      </p:sp>
    </p:spTree>
    <p:extLst>
      <p:ext uri="{BB962C8B-B14F-4D97-AF65-F5344CB8AC3E}">
        <p14:creationId xmlns:p14="http://schemas.microsoft.com/office/powerpoint/2010/main" val="2127069307"/>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5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82827F2D-7695-41AA-83D7-AD433DAE1004}" type="datetime1">
              <a:rPr lang="zh-CN" altLang="en-US" smtClean="0"/>
              <a:t>2022/6/1</a:t>
            </a:fld>
            <a:endParaRPr lang="zh-CN" altLang="en-US"/>
          </a:p>
        </p:txBody>
      </p:sp>
      <p:sp>
        <p:nvSpPr>
          <p:cNvPr id="4" name="页脚占位符 3"/>
          <p:cNvSpPr>
            <a:spLocks noGrp="1"/>
          </p:cNvSpPr>
          <p:nvPr>
            <p:ph type="ftr" sz="quarter" idx="11"/>
          </p:nvPr>
        </p:nvSpPr>
        <p:spPr/>
        <p:txBody>
          <a:bodyPr/>
          <a:lstStyle/>
          <a:p>
            <a:r>
              <a:rPr lang="zh-CN" altLang="en-US" smtClean="0"/>
              <a:t>计算动力学大作业（第三组）</a:t>
            </a:r>
            <a:endParaRPr lang="zh-CN" altLang="en-US"/>
          </a:p>
        </p:txBody>
      </p:sp>
      <p:sp>
        <p:nvSpPr>
          <p:cNvPr id="5" name="灯片编号占位符 4"/>
          <p:cNvSpPr>
            <a:spLocks noGrp="1"/>
          </p:cNvSpPr>
          <p:nvPr>
            <p:ph type="sldNum" sz="quarter" idx="12"/>
          </p:nvPr>
        </p:nvSpPr>
        <p:spPr/>
        <p:txBody>
          <a:bodyPr/>
          <a:lstStyle/>
          <a:p>
            <a:fld id="{69764B09-0332-4747-B2BA-F996204B7FB7}" type="slidenum">
              <a:rPr lang="zh-CN" altLang="en-US" smtClean="0"/>
              <a:t>‹#›</a:t>
            </a:fld>
            <a:endParaRPr lang="zh-CN" altLang="en-US"/>
          </a:p>
        </p:txBody>
      </p:sp>
    </p:spTree>
    <p:extLst>
      <p:ext uri="{BB962C8B-B14F-4D97-AF65-F5344CB8AC3E}">
        <p14:creationId xmlns:p14="http://schemas.microsoft.com/office/powerpoint/2010/main" val="3760122982"/>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标题和内容">
    <p:spTree>
      <p:nvGrpSpPr>
        <p:cNvPr id="1" name=""/>
        <p:cNvGrpSpPr/>
        <p:nvPr/>
      </p:nvGrpSpPr>
      <p:grpSpPr>
        <a:xfrm>
          <a:off x="0" y="0"/>
          <a:ext cx="0" cy="0"/>
          <a:chOff x="0" y="0"/>
          <a:chExt cx="0" cy="0"/>
        </a:xfrm>
      </p:grpSpPr>
      <p:sp>
        <p:nvSpPr>
          <p:cNvPr id="13" name="Rectangle 6"/>
          <p:cNvSpPr/>
          <p:nvPr userDrawn="1"/>
        </p:nvSpPr>
        <p:spPr>
          <a:xfrm>
            <a:off x="1" y="6400800"/>
            <a:ext cx="9144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zh-CN" altLang="en-US" sz="1350"/>
          </a:p>
        </p:txBody>
      </p:sp>
      <p:sp>
        <p:nvSpPr>
          <p:cNvPr id="3" name="Content Placeholder 2"/>
          <p:cNvSpPr>
            <a:spLocks noGrp="1"/>
          </p:cNvSpPr>
          <p:nvPr>
            <p:ph idx="1"/>
          </p:nvPr>
        </p:nvSpPr>
        <p:spPr>
          <a:xfrm>
            <a:off x="555172" y="1178305"/>
            <a:ext cx="8033657" cy="4890407"/>
          </a:xfrm>
        </p:spPr>
        <p:txBody>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dirty="0"/>
          </a:p>
        </p:txBody>
      </p:sp>
      <p:sp>
        <p:nvSpPr>
          <p:cNvPr id="7" name="日期占位符 6"/>
          <p:cNvSpPr>
            <a:spLocks noGrp="1"/>
          </p:cNvSpPr>
          <p:nvPr>
            <p:ph type="dt" sz="half" idx="10"/>
          </p:nvPr>
        </p:nvSpPr>
        <p:spPr/>
        <p:txBody>
          <a:bodyPr/>
          <a:lstStyle/>
          <a:p>
            <a:fld id="{98826091-5EFB-4A49-87A0-E381469A6B9F}" type="datetime1">
              <a:rPr lang="zh-CN" altLang="en-US" smtClean="0"/>
              <a:t>2022/6/1</a:t>
            </a:fld>
            <a:endParaRPr lang="zh-CN" altLang="en-US"/>
          </a:p>
        </p:txBody>
      </p:sp>
      <p:sp>
        <p:nvSpPr>
          <p:cNvPr id="8" name="页脚占位符 7"/>
          <p:cNvSpPr>
            <a:spLocks noGrp="1"/>
          </p:cNvSpPr>
          <p:nvPr>
            <p:ph type="ftr" sz="quarter" idx="11"/>
          </p:nvPr>
        </p:nvSpPr>
        <p:spPr>
          <a:xfrm>
            <a:off x="2359474" y="6418533"/>
            <a:ext cx="4776107" cy="406381"/>
          </a:xfrm>
        </p:spPr>
        <p:txBody>
          <a:bodyPr/>
          <a:lstStyle>
            <a:lvl1pPr fontAlgn="ctr">
              <a:lnSpc>
                <a:spcPct val="105000"/>
              </a:lnSpc>
              <a:defRPr sz="1200" b="1" cap="none"/>
            </a:lvl1pPr>
          </a:lstStyle>
          <a:p>
            <a:r>
              <a:rPr lang="zh-CN" altLang="en-US" smtClean="0"/>
              <a:t>计算动力学大作业（第三组）</a:t>
            </a:r>
            <a:endParaRPr lang="en-US" altLang="zh-CN" dirty="0" smtClean="0"/>
          </a:p>
        </p:txBody>
      </p:sp>
      <p:sp>
        <p:nvSpPr>
          <p:cNvPr id="9" name="灯片编号占位符 8"/>
          <p:cNvSpPr>
            <a:spLocks noGrp="1"/>
          </p:cNvSpPr>
          <p:nvPr>
            <p:ph type="sldNum" sz="quarter" idx="12"/>
          </p:nvPr>
        </p:nvSpPr>
        <p:spPr/>
        <p:txBody>
          <a:bodyPr/>
          <a:lstStyle/>
          <a:p>
            <a:fld id="{69764B09-0332-4747-B2BA-F996204B7FB7}" type="slidenum">
              <a:rPr lang="zh-CN" altLang="en-US" smtClean="0"/>
              <a:t>‹#›</a:t>
            </a:fld>
            <a:endParaRPr lang="zh-CN" altLang="en-US"/>
          </a:p>
        </p:txBody>
      </p:sp>
      <p:sp>
        <p:nvSpPr>
          <p:cNvPr id="10" name="标题 9"/>
          <p:cNvSpPr>
            <a:spLocks noGrp="1"/>
          </p:cNvSpPr>
          <p:nvPr>
            <p:ph type="title"/>
          </p:nvPr>
        </p:nvSpPr>
        <p:spPr>
          <a:xfrm>
            <a:off x="3788229" y="114300"/>
            <a:ext cx="5258830" cy="785802"/>
          </a:xfrm>
        </p:spPr>
        <p:txBody>
          <a:bodyPr/>
          <a:lstStyle/>
          <a:p>
            <a:r>
              <a:rPr lang="zh-CN" altLang="en-US" dirty="0" smtClean="0"/>
              <a:t>单击此处编辑母版标题样式</a:t>
            </a:r>
            <a:endParaRPr lang="zh-CN" altLang="en-US" dirty="0"/>
          </a:p>
        </p:txBody>
      </p:sp>
      <p:sp>
        <p:nvSpPr>
          <p:cNvPr id="14" name="Rectangle 8"/>
          <p:cNvSpPr/>
          <p:nvPr userDrawn="1"/>
        </p:nvSpPr>
        <p:spPr>
          <a:xfrm>
            <a:off x="1" y="6359549"/>
            <a:ext cx="9144001" cy="58984"/>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zh-CN" altLang="en-US" sz="1350"/>
          </a:p>
        </p:txBody>
      </p:sp>
      <p:sp>
        <p:nvSpPr>
          <p:cNvPr id="15" name="Rectangle 8"/>
          <p:cNvSpPr/>
          <p:nvPr userDrawn="1"/>
        </p:nvSpPr>
        <p:spPr>
          <a:xfrm>
            <a:off x="1" y="933190"/>
            <a:ext cx="9144001" cy="45719"/>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zh-CN" altLang="en-US" sz="1350"/>
          </a:p>
        </p:txBody>
      </p:sp>
      <p:pic>
        <p:nvPicPr>
          <p:cNvPr id="16" name="Picture 11" descr="校徽－1"/>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21786" y="54451"/>
            <a:ext cx="874938" cy="858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51687977"/>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6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9FF0C6CE-53FE-452C-AEA1-C58EB4385A8B}" type="datetime1">
              <a:rPr lang="zh-CN" altLang="en-US" smtClean="0"/>
              <a:t>2022/6/1</a:t>
            </a:fld>
            <a:endParaRPr lang="zh-CN" altLang="en-US" dirty="0"/>
          </a:p>
        </p:txBody>
      </p:sp>
      <p:sp>
        <p:nvSpPr>
          <p:cNvPr id="4" name="页脚占位符 3"/>
          <p:cNvSpPr>
            <a:spLocks noGrp="1"/>
          </p:cNvSpPr>
          <p:nvPr>
            <p:ph type="ftr" sz="quarter" idx="11"/>
          </p:nvPr>
        </p:nvSpPr>
        <p:spPr/>
        <p:txBody>
          <a:bodyPr/>
          <a:lstStyle/>
          <a:p>
            <a:r>
              <a:rPr lang="zh-CN" altLang="en-US" smtClean="0"/>
              <a:t>计算动力学大作业（第三组）</a:t>
            </a:r>
            <a:endParaRPr lang="zh-CN" altLang="en-US" dirty="0"/>
          </a:p>
        </p:txBody>
      </p:sp>
      <p:sp>
        <p:nvSpPr>
          <p:cNvPr id="5" name="灯片编号占位符 4"/>
          <p:cNvSpPr>
            <a:spLocks noGrp="1"/>
          </p:cNvSpPr>
          <p:nvPr>
            <p:ph type="sldNum" sz="quarter" idx="12"/>
          </p:nvPr>
        </p:nvSpPr>
        <p:spPr/>
        <p:txBody>
          <a:bodyPr/>
          <a:lstStyle/>
          <a:p>
            <a:fld id="{69764B09-0332-4747-B2BA-F996204B7FB7}" type="slidenum">
              <a:rPr lang="zh-CN" altLang="en-US" smtClean="0"/>
              <a:pPr/>
              <a:t>‹#›</a:t>
            </a:fld>
            <a:endParaRPr lang="zh-CN" altLang="en-US" dirty="0"/>
          </a:p>
        </p:txBody>
      </p:sp>
    </p:spTree>
    <p:extLst>
      <p:ext uri="{BB962C8B-B14F-4D97-AF65-F5344CB8AC3E}">
        <p14:creationId xmlns:p14="http://schemas.microsoft.com/office/powerpoint/2010/main" val="19690275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2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BBFBD720-70BC-44AD-8D18-F6F85837199B}" type="datetime1">
              <a:rPr lang="zh-CN" altLang="en-US" smtClean="0"/>
              <a:t>2022/6/1</a:t>
            </a:fld>
            <a:endParaRPr lang="zh-CN" altLang="en-US"/>
          </a:p>
        </p:txBody>
      </p:sp>
      <p:sp>
        <p:nvSpPr>
          <p:cNvPr id="4" name="页脚占位符 3"/>
          <p:cNvSpPr>
            <a:spLocks noGrp="1"/>
          </p:cNvSpPr>
          <p:nvPr>
            <p:ph type="ftr" sz="quarter" idx="11"/>
          </p:nvPr>
        </p:nvSpPr>
        <p:spPr/>
        <p:txBody>
          <a:bodyPr/>
          <a:lstStyle/>
          <a:p>
            <a:r>
              <a:rPr lang="zh-CN" altLang="en-US" smtClean="0"/>
              <a:t>计算动力学大作业（第三组）</a:t>
            </a:r>
            <a:endParaRPr lang="zh-CN" altLang="en-US"/>
          </a:p>
        </p:txBody>
      </p:sp>
      <p:sp>
        <p:nvSpPr>
          <p:cNvPr id="5" name="灯片编号占位符 4"/>
          <p:cNvSpPr>
            <a:spLocks noGrp="1"/>
          </p:cNvSpPr>
          <p:nvPr>
            <p:ph type="sldNum" sz="quarter" idx="12"/>
          </p:nvPr>
        </p:nvSpPr>
        <p:spPr/>
        <p:txBody>
          <a:bodyPr/>
          <a:lstStyle/>
          <a:p>
            <a:fld id="{69764B09-0332-4747-B2BA-F996204B7FB7}" type="slidenum">
              <a:rPr lang="zh-CN" altLang="en-US" smtClean="0"/>
              <a:t>‹#›</a:t>
            </a:fld>
            <a:endParaRPr lang="zh-CN" altLang="en-US"/>
          </a:p>
        </p:txBody>
      </p:sp>
    </p:spTree>
    <p:extLst>
      <p:ext uri="{BB962C8B-B14F-4D97-AF65-F5344CB8AC3E}">
        <p14:creationId xmlns:p14="http://schemas.microsoft.com/office/powerpoint/2010/main" val="1612037800"/>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7" name="Rectangle 6"/>
          <p:cNvSpPr/>
          <p:nvPr/>
        </p:nvSpPr>
        <p:spPr>
          <a:xfrm>
            <a:off x="2383"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3"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758952"/>
            <a:ext cx="7543800" cy="3566160"/>
          </a:xfrm>
        </p:spPr>
        <p:txBody>
          <a:bodyPr anchor="b" anchorCtr="0">
            <a:normAutofit/>
          </a:bodyPr>
          <a:lstStyle>
            <a:lvl1pPr>
              <a:lnSpc>
                <a:spcPct val="85000"/>
              </a:lnSpc>
              <a:defRPr sz="6000" b="0">
                <a:solidFill>
                  <a:schemeClr val="tx1">
                    <a:lumMod val="85000"/>
                    <a:lumOff val="15000"/>
                  </a:schemeClr>
                </a:solidFill>
              </a:defRPr>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822960" y="4453128"/>
            <a:ext cx="7543800" cy="1143000"/>
          </a:xfrm>
        </p:spPr>
        <p:txBody>
          <a:bodyPr lIns="91440" rIns="91440" anchor="t" anchorCtr="0">
            <a:normAutofit/>
          </a:bodyPr>
          <a:lstStyle>
            <a:lvl1pPr marL="0" indent="0">
              <a:buNone/>
              <a:defRPr sz="1800" cap="all" spc="150" baseline="0">
                <a:solidFill>
                  <a:schemeClr val="tx2"/>
                </a:solidFill>
                <a:latin typeface="+mj-lt"/>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59B8D429-9723-48F4-80D5-E039BA96388F}" type="datetime1">
              <a:rPr lang="zh-CN" altLang="en-US" smtClean="0"/>
              <a:t>2022/6/1</a:t>
            </a:fld>
            <a:endParaRPr lang="zh-CN" altLang="en-US"/>
          </a:p>
        </p:txBody>
      </p:sp>
      <p:sp>
        <p:nvSpPr>
          <p:cNvPr id="5" name="Footer Placeholder 4"/>
          <p:cNvSpPr>
            <a:spLocks noGrp="1"/>
          </p:cNvSpPr>
          <p:nvPr>
            <p:ph type="ftr" sz="quarter" idx="11"/>
          </p:nvPr>
        </p:nvSpPr>
        <p:spPr/>
        <p:txBody>
          <a:bodyPr/>
          <a:lstStyle/>
          <a:p>
            <a:r>
              <a:rPr lang="zh-CN" altLang="en-US" smtClean="0"/>
              <a:t>计算动力学大作业（第三组）</a:t>
            </a:r>
            <a:endParaRPr lang="zh-CN" altLang="en-US"/>
          </a:p>
        </p:txBody>
      </p:sp>
      <p:sp>
        <p:nvSpPr>
          <p:cNvPr id="6" name="Slide Number Placeholder 5"/>
          <p:cNvSpPr>
            <a:spLocks noGrp="1"/>
          </p:cNvSpPr>
          <p:nvPr>
            <p:ph type="sldNum" sz="quarter" idx="12"/>
          </p:nvPr>
        </p:nvSpPr>
        <p:spPr/>
        <p:txBody>
          <a:bodyPr/>
          <a:lstStyle/>
          <a:p>
            <a:fld id="{4A6FBCE6-DF8C-4A75-A3EA-655BD5C08840}" type="slidenum">
              <a:rPr lang="zh-CN" altLang="en-US" smtClean="0"/>
              <a:t>‹#›</a:t>
            </a:fld>
            <a:endParaRPr lang="zh-CN" altLang="en-US"/>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66001884"/>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8" name="Title 7"/>
          <p:cNvSpPr>
            <a:spLocks noGrp="1"/>
          </p:cNvSpPr>
          <p:nvPr>
            <p:ph type="title"/>
          </p:nvPr>
        </p:nvSpPr>
        <p:spPr>
          <a:xfrm>
            <a:off x="822960" y="286606"/>
            <a:ext cx="7543800" cy="1450757"/>
          </a:xfrm>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22959" y="1845734"/>
            <a:ext cx="3703320" cy="402336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Content Placeholder 3"/>
          <p:cNvSpPr>
            <a:spLocks noGrp="1"/>
          </p:cNvSpPr>
          <p:nvPr>
            <p:ph sz="half" idx="2"/>
          </p:nvPr>
        </p:nvSpPr>
        <p:spPr>
          <a:xfrm>
            <a:off x="4663440" y="1845735"/>
            <a:ext cx="3703320" cy="402336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D96F851F-7ED4-49A1-AA55-461D14D66E95}" type="datetime1">
              <a:rPr lang="zh-CN" altLang="en-US" smtClean="0"/>
              <a:t>2022/6/1</a:t>
            </a:fld>
            <a:endParaRPr lang="zh-CN" altLang="en-US"/>
          </a:p>
        </p:txBody>
      </p:sp>
      <p:sp>
        <p:nvSpPr>
          <p:cNvPr id="6" name="Footer Placeholder 5"/>
          <p:cNvSpPr>
            <a:spLocks noGrp="1"/>
          </p:cNvSpPr>
          <p:nvPr>
            <p:ph type="ftr" sz="quarter" idx="11"/>
          </p:nvPr>
        </p:nvSpPr>
        <p:spPr/>
        <p:txBody>
          <a:bodyPr/>
          <a:lstStyle/>
          <a:p>
            <a:r>
              <a:rPr lang="zh-CN" altLang="en-US" smtClean="0"/>
              <a:t>计算动力学大作业（第三组）</a:t>
            </a:r>
            <a:endParaRPr lang="zh-CN" altLang="en-US"/>
          </a:p>
        </p:txBody>
      </p:sp>
      <p:sp>
        <p:nvSpPr>
          <p:cNvPr id="7" name="Slide Number Placeholder 6"/>
          <p:cNvSpPr>
            <a:spLocks noGrp="1"/>
          </p:cNvSpPr>
          <p:nvPr>
            <p:ph type="sldNum" sz="quarter" idx="12"/>
          </p:nvPr>
        </p:nvSpPr>
        <p:spPr/>
        <p:txBody>
          <a:bodyPr/>
          <a:lstStyle/>
          <a:p>
            <a:fld id="{4A6FBCE6-DF8C-4A75-A3EA-655BD5C08840}" type="slidenum">
              <a:rPr lang="zh-CN" altLang="en-US" smtClean="0"/>
              <a:t>‹#›</a:t>
            </a:fld>
            <a:endParaRPr lang="zh-CN" altLang="en-US"/>
          </a:p>
        </p:txBody>
      </p:sp>
    </p:spTree>
    <p:extLst>
      <p:ext uri="{BB962C8B-B14F-4D97-AF65-F5344CB8AC3E}">
        <p14:creationId xmlns:p14="http://schemas.microsoft.com/office/powerpoint/2010/main" val="29894848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Title 9"/>
          <p:cNvSpPr>
            <a:spLocks noGrp="1"/>
          </p:cNvSpPr>
          <p:nvPr>
            <p:ph type="title"/>
          </p:nvPr>
        </p:nvSpPr>
        <p:spPr>
          <a:xfrm>
            <a:off x="822960" y="286606"/>
            <a:ext cx="7543800" cy="1450757"/>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22960" y="1846052"/>
            <a:ext cx="3703320" cy="736282"/>
          </a:xfrm>
        </p:spPr>
        <p:txBody>
          <a:bodyPr lIns="91440" rIns="91440" anchor="ctr">
            <a:normAutofit/>
          </a:bodyPr>
          <a:lstStyle>
            <a:lvl1pPr marL="0" indent="0">
              <a:buNone/>
              <a:defRPr sz="1500" b="0" cap="all" baseline="0">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smtClean="0"/>
              <a:t>单击此处编辑母版文本样式</a:t>
            </a:r>
          </a:p>
        </p:txBody>
      </p:sp>
      <p:sp>
        <p:nvSpPr>
          <p:cNvPr id="4" name="Content Placeholder 3"/>
          <p:cNvSpPr>
            <a:spLocks noGrp="1"/>
          </p:cNvSpPr>
          <p:nvPr>
            <p:ph sz="half" idx="2"/>
          </p:nvPr>
        </p:nvSpPr>
        <p:spPr>
          <a:xfrm>
            <a:off x="822960" y="2582334"/>
            <a:ext cx="3703320" cy="33782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Text Placeholder 4"/>
          <p:cNvSpPr>
            <a:spLocks noGrp="1"/>
          </p:cNvSpPr>
          <p:nvPr>
            <p:ph type="body" sz="quarter" idx="3"/>
          </p:nvPr>
        </p:nvSpPr>
        <p:spPr>
          <a:xfrm>
            <a:off x="4663440" y="1846052"/>
            <a:ext cx="3703320" cy="736282"/>
          </a:xfrm>
        </p:spPr>
        <p:txBody>
          <a:bodyPr lIns="91440" rIns="91440" anchor="ctr">
            <a:normAutofit/>
          </a:bodyPr>
          <a:lstStyle>
            <a:lvl1pPr marL="0" indent="0">
              <a:buNone/>
              <a:defRPr sz="1500" b="0" cap="all" baseline="0">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smtClean="0"/>
              <a:t>单击此处编辑母版文本样式</a:t>
            </a:r>
          </a:p>
        </p:txBody>
      </p:sp>
      <p:sp>
        <p:nvSpPr>
          <p:cNvPr id="6" name="Content Placeholder 5"/>
          <p:cNvSpPr>
            <a:spLocks noGrp="1"/>
          </p:cNvSpPr>
          <p:nvPr>
            <p:ph sz="quarter" idx="4"/>
          </p:nvPr>
        </p:nvSpPr>
        <p:spPr>
          <a:xfrm>
            <a:off x="4663440" y="2582334"/>
            <a:ext cx="3703320" cy="33782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015BE38A-0603-400D-854E-CFFE90F022FE}" type="datetime1">
              <a:rPr lang="zh-CN" altLang="en-US" smtClean="0"/>
              <a:t>2022/6/1</a:t>
            </a:fld>
            <a:endParaRPr lang="zh-CN" altLang="en-US"/>
          </a:p>
        </p:txBody>
      </p:sp>
      <p:sp>
        <p:nvSpPr>
          <p:cNvPr id="8" name="Footer Placeholder 7"/>
          <p:cNvSpPr>
            <a:spLocks noGrp="1"/>
          </p:cNvSpPr>
          <p:nvPr>
            <p:ph type="ftr" sz="quarter" idx="11"/>
          </p:nvPr>
        </p:nvSpPr>
        <p:spPr/>
        <p:txBody>
          <a:bodyPr/>
          <a:lstStyle/>
          <a:p>
            <a:r>
              <a:rPr lang="zh-CN" altLang="en-US" smtClean="0"/>
              <a:t>计算动力学大作业（第三组）</a:t>
            </a:r>
            <a:endParaRPr lang="zh-CN" altLang="en-US"/>
          </a:p>
        </p:txBody>
      </p:sp>
      <p:sp>
        <p:nvSpPr>
          <p:cNvPr id="9" name="Slide Number Placeholder 8"/>
          <p:cNvSpPr>
            <a:spLocks noGrp="1"/>
          </p:cNvSpPr>
          <p:nvPr>
            <p:ph type="sldNum" sz="quarter" idx="12"/>
          </p:nvPr>
        </p:nvSpPr>
        <p:spPr/>
        <p:txBody>
          <a:bodyPr/>
          <a:lstStyle/>
          <a:p>
            <a:fld id="{4A6FBCE6-DF8C-4A75-A3EA-655BD5C08840}" type="slidenum">
              <a:rPr lang="zh-CN" altLang="en-US" smtClean="0"/>
              <a:t>‹#›</a:t>
            </a:fld>
            <a:endParaRPr lang="zh-CN" altLang="en-US"/>
          </a:p>
        </p:txBody>
      </p:sp>
    </p:spTree>
    <p:extLst>
      <p:ext uri="{BB962C8B-B14F-4D97-AF65-F5344CB8AC3E}">
        <p14:creationId xmlns:p14="http://schemas.microsoft.com/office/powerpoint/2010/main" val="11502070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fld id="{06287D04-6102-491F-B981-F40A50073668}" type="datetime1">
              <a:rPr lang="zh-CN" altLang="en-US" smtClean="0"/>
              <a:t>2022/6/1</a:t>
            </a:fld>
            <a:endParaRPr lang="zh-CN" altLang="en-US"/>
          </a:p>
        </p:txBody>
      </p:sp>
      <p:sp>
        <p:nvSpPr>
          <p:cNvPr id="4" name="Footer Placeholder 3"/>
          <p:cNvSpPr>
            <a:spLocks noGrp="1"/>
          </p:cNvSpPr>
          <p:nvPr>
            <p:ph type="ftr" sz="quarter" idx="11"/>
          </p:nvPr>
        </p:nvSpPr>
        <p:spPr/>
        <p:txBody>
          <a:bodyPr/>
          <a:lstStyle/>
          <a:p>
            <a:r>
              <a:rPr lang="zh-CN" altLang="en-US" smtClean="0"/>
              <a:t>计算动力学大作业（第三组）</a:t>
            </a:r>
            <a:endParaRPr lang="zh-CN" altLang="en-US"/>
          </a:p>
        </p:txBody>
      </p:sp>
      <p:sp>
        <p:nvSpPr>
          <p:cNvPr id="5" name="Slide Number Placeholder 4"/>
          <p:cNvSpPr>
            <a:spLocks noGrp="1"/>
          </p:cNvSpPr>
          <p:nvPr>
            <p:ph type="sldNum" sz="quarter" idx="12"/>
          </p:nvPr>
        </p:nvSpPr>
        <p:spPr/>
        <p:txBody>
          <a:bodyPr/>
          <a:lstStyle/>
          <a:p>
            <a:fld id="{4A6FBCE6-DF8C-4A75-A3EA-655BD5C08840}" type="slidenum">
              <a:rPr lang="zh-CN" altLang="en-US" smtClean="0"/>
              <a:t>‹#›</a:t>
            </a:fld>
            <a:endParaRPr lang="zh-CN" altLang="en-US"/>
          </a:p>
        </p:txBody>
      </p:sp>
    </p:spTree>
    <p:extLst>
      <p:ext uri="{BB962C8B-B14F-4D97-AF65-F5344CB8AC3E}">
        <p14:creationId xmlns:p14="http://schemas.microsoft.com/office/powerpoint/2010/main" val="30376686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8" name="Rectangle 7"/>
          <p:cNvSpPr/>
          <p:nvPr/>
        </p:nvSpPr>
        <p:spPr>
          <a:xfrm>
            <a:off x="1" y="4953000"/>
            <a:ext cx="9141619"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3" y="491507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5074920"/>
            <a:ext cx="7584948" cy="822960"/>
          </a:xfrm>
        </p:spPr>
        <p:txBody>
          <a:bodyPr lIns="91440" tIns="0" rIns="91440" bIns="0" anchor="b">
            <a:noAutofit/>
          </a:bodyPr>
          <a:lstStyle>
            <a:lvl1pPr>
              <a:defRPr sz="2700" b="0">
                <a:solidFill>
                  <a:srgbClr val="FFFFFF"/>
                </a:solidFill>
              </a:defRPr>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13" y="0"/>
            <a:ext cx="9143989" cy="4915076"/>
          </a:xfrm>
          <a:blipFill>
            <a:blip r:embed="rId2"/>
            <a:stretch>
              <a:fillRect/>
            </a:stretch>
          </a:blipFill>
        </p:spPr>
        <p:txBody>
          <a:bodyPr lIns="457200" tIns="457200" anchor="t"/>
          <a:lstStyle>
            <a:lvl1pPr marL="0" indent="0">
              <a:buNone/>
              <a:defRPr sz="2400">
                <a:solidFill>
                  <a:schemeClr val="bg1"/>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22960" y="5907023"/>
            <a:ext cx="7584948" cy="594360"/>
          </a:xfrm>
        </p:spPr>
        <p:txBody>
          <a:bodyPr lIns="91440" tIns="0" rIns="91440" bIns="0">
            <a:normAutofit/>
          </a:bodyPr>
          <a:lstStyle>
            <a:lvl1pPr marL="0" indent="0">
              <a:spcBef>
                <a:spcPts val="0"/>
              </a:spcBef>
              <a:spcAft>
                <a:spcPts val="450"/>
              </a:spcAft>
              <a:buNone/>
              <a:defRPr sz="1125">
                <a:solidFill>
                  <a:srgbClr val="FFFFFF"/>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446B58E8-8E13-41EB-A24D-F09E9A7F7328}" type="datetime1">
              <a:rPr lang="zh-CN" altLang="en-US" smtClean="0"/>
              <a:t>2022/6/1</a:t>
            </a:fld>
            <a:endParaRPr lang="zh-CN" altLang="en-US"/>
          </a:p>
        </p:txBody>
      </p:sp>
      <p:sp>
        <p:nvSpPr>
          <p:cNvPr id="6" name="Footer Placeholder 5"/>
          <p:cNvSpPr>
            <a:spLocks noGrp="1"/>
          </p:cNvSpPr>
          <p:nvPr>
            <p:ph type="ftr" sz="quarter" idx="11"/>
          </p:nvPr>
        </p:nvSpPr>
        <p:spPr/>
        <p:txBody>
          <a:bodyPr/>
          <a:lstStyle/>
          <a:p>
            <a:r>
              <a:rPr lang="zh-CN" altLang="en-US" smtClean="0"/>
              <a:t>计算动力学大作业（第三组）</a:t>
            </a:r>
            <a:endParaRPr lang="zh-CN" altLang="en-US"/>
          </a:p>
        </p:txBody>
      </p:sp>
      <p:sp>
        <p:nvSpPr>
          <p:cNvPr id="7" name="Slide Number Placeholder 6"/>
          <p:cNvSpPr>
            <a:spLocks noGrp="1"/>
          </p:cNvSpPr>
          <p:nvPr>
            <p:ph type="sldNum" sz="quarter" idx="12"/>
          </p:nvPr>
        </p:nvSpPr>
        <p:spPr/>
        <p:txBody>
          <a:bodyPr/>
          <a:lstStyle/>
          <a:p>
            <a:fld id="{4A6FBCE6-DF8C-4A75-A3EA-655BD5C08840}" type="slidenum">
              <a:rPr lang="zh-CN" altLang="en-US" smtClean="0"/>
              <a:t>‹#›</a:t>
            </a:fld>
            <a:endParaRPr lang="zh-CN" altLang="en-US"/>
          </a:p>
        </p:txBody>
      </p:sp>
    </p:spTree>
    <p:extLst>
      <p:ext uri="{BB962C8B-B14F-4D97-AF65-F5344CB8AC3E}">
        <p14:creationId xmlns:p14="http://schemas.microsoft.com/office/powerpoint/2010/main" val="17467507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55146" y="73479"/>
            <a:ext cx="6298748" cy="773974"/>
          </a:xfrm>
          <a:prstGeom prst="rect">
            <a:avLst/>
          </a:prstGeom>
        </p:spPr>
        <p:txBody>
          <a:bodyPr vert="horz" lIns="91440" tIns="45720" rIns="91440" bIns="45720" rtlCol="0" anchor="b">
            <a:normAutofit/>
          </a:bodyPr>
          <a:lstStyle/>
          <a:p>
            <a:r>
              <a:rPr lang="zh-CN" altLang="en-US" dirty="0" smtClean="0"/>
              <a:t>单击此处编辑母版标题样式</a:t>
            </a:r>
            <a:endParaRPr lang="en-US" dirty="0"/>
          </a:p>
        </p:txBody>
      </p:sp>
      <p:sp>
        <p:nvSpPr>
          <p:cNvPr id="3" name="Text Placeholder 2"/>
          <p:cNvSpPr>
            <a:spLocks noGrp="1"/>
          </p:cNvSpPr>
          <p:nvPr>
            <p:ph type="body" idx="1"/>
          </p:nvPr>
        </p:nvSpPr>
        <p:spPr>
          <a:xfrm>
            <a:off x="822960" y="1845734"/>
            <a:ext cx="7543800" cy="4023360"/>
          </a:xfrm>
          <a:prstGeom prst="rect">
            <a:avLst/>
          </a:prstGeom>
        </p:spPr>
        <p:txBody>
          <a:bodyPr vert="horz" lIns="0" tIns="45720" rIns="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2"/>
          </p:nvPr>
        </p:nvSpPr>
        <p:spPr>
          <a:xfrm>
            <a:off x="822962" y="6459788"/>
            <a:ext cx="1854203" cy="365125"/>
          </a:xfrm>
          <a:prstGeom prst="rect">
            <a:avLst/>
          </a:prstGeom>
        </p:spPr>
        <p:txBody>
          <a:bodyPr vert="horz" lIns="91440" tIns="45720" rIns="91440" bIns="45720" rtlCol="0" anchor="ctr"/>
          <a:lstStyle>
            <a:lvl1pPr algn="l">
              <a:defRPr sz="1200">
                <a:solidFill>
                  <a:srgbClr val="FFFFFF"/>
                </a:solidFill>
              </a:defRPr>
            </a:lvl1pPr>
          </a:lstStyle>
          <a:p>
            <a:fld id="{C1DA31C8-166D-4C1C-9763-C9396D9CF12C}" type="datetime1">
              <a:rPr lang="zh-CN" altLang="en-US" smtClean="0"/>
              <a:t>2022/6/1</a:t>
            </a:fld>
            <a:endParaRPr lang="zh-CN" altLang="en-US" dirty="0"/>
          </a:p>
        </p:txBody>
      </p:sp>
      <p:sp>
        <p:nvSpPr>
          <p:cNvPr id="5" name="Footer Placeholder 4"/>
          <p:cNvSpPr>
            <a:spLocks noGrp="1"/>
          </p:cNvSpPr>
          <p:nvPr>
            <p:ph type="ftr" sz="quarter" idx="3"/>
          </p:nvPr>
        </p:nvSpPr>
        <p:spPr>
          <a:xfrm>
            <a:off x="2764640" y="6459788"/>
            <a:ext cx="3617103" cy="365125"/>
          </a:xfrm>
          <a:prstGeom prst="rect">
            <a:avLst/>
          </a:prstGeom>
        </p:spPr>
        <p:txBody>
          <a:bodyPr vert="horz" lIns="91440" tIns="45720" rIns="91440" bIns="45720" rtlCol="0" anchor="ctr"/>
          <a:lstStyle>
            <a:lvl1pPr algn="ctr">
              <a:defRPr sz="1200" cap="all" baseline="0">
                <a:solidFill>
                  <a:srgbClr val="FFFFFF"/>
                </a:solidFill>
              </a:defRPr>
            </a:lvl1pPr>
          </a:lstStyle>
          <a:p>
            <a:r>
              <a:rPr lang="zh-CN" altLang="en-US" smtClean="0"/>
              <a:t>计算动力学大作业（第三组）</a:t>
            </a:r>
            <a:endParaRPr lang="zh-CN" altLang="en-US" dirty="0"/>
          </a:p>
        </p:txBody>
      </p:sp>
      <p:sp>
        <p:nvSpPr>
          <p:cNvPr id="6" name="Slide Number Placeholder 5"/>
          <p:cNvSpPr>
            <a:spLocks noGrp="1"/>
          </p:cNvSpPr>
          <p:nvPr>
            <p:ph type="sldNum" sz="quarter" idx="4"/>
          </p:nvPr>
        </p:nvSpPr>
        <p:spPr>
          <a:xfrm>
            <a:off x="7425345" y="6459788"/>
            <a:ext cx="984019" cy="365125"/>
          </a:xfrm>
          <a:prstGeom prst="rect">
            <a:avLst/>
          </a:prstGeom>
        </p:spPr>
        <p:txBody>
          <a:bodyPr vert="horz" lIns="91440" tIns="45720" rIns="91440" bIns="45720" rtlCol="0" anchor="ctr"/>
          <a:lstStyle>
            <a:lvl1pPr algn="r">
              <a:defRPr sz="1200">
                <a:solidFill>
                  <a:srgbClr val="FFFFFF"/>
                </a:solidFill>
              </a:defRPr>
            </a:lvl1pPr>
          </a:lstStyle>
          <a:p>
            <a:fld id="{69764B09-0332-4747-B2BA-F996204B7FB7}" type="slidenum">
              <a:rPr lang="zh-CN" altLang="en-US" smtClean="0"/>
              <a:pPr/>
              <a:t>‹#›</a:t>
            </a:fld>
            <a:endParaRPr lang="zh-CN" altLang="en-US" dirty="0"/>
          </a:p>
        </p:txBody>
      </p:sp>
    </p:spTree>
    <p:extLst>
      <p:ext uri="{BB962C8B-B14F-4D97-AF65-F5344CB8AC3E}">
        <p14:creationId xmlns:p14="http://schemas.microsoft.com/office/powerpoint/2010/main" val="1862448012"/>
      </p:ext>
    </p:extLst>
  </p:cSld>
  <p:clrMap bg1="lt1" tx1="dk1" bg2="lt2" tx2="dk2" accent1="accent1" accent2="accent2" accent3="accent3" accent4="accent4" accent5="accent5" accent6="accent6" hlink="hlink" folHlink="folHlink"/>
  <p:sldLayoutIdLst>
    <p:sldLayoutId id="2147483848" r:id="rId1"/>
    <p:sldLayoutId id="2147483849" r:id="rId2"/>
    <p:sldLayoutId id="2147483860"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 id="2147483858" r:id="rId12"/>
    <p:sldLayoutId id="2147483859" r:id="rId13"/>
    <p:sldLayoutId id="2147483823" r:id="rId14"/>
    <p:sldLayoutId id="2147483834" r:id="rId15"/>
    <p:sldLayoutId id="2147483660" r:id="rId16"/>
    <p:sldLayoutId id="2147483833" r:id="rId17"/>
  </p:sldLayoutIdLst>
  <p:timing>
    <p:tnLst>
      <p:par>
        <p:cTn id="1" dur="indefinite" restart="never" nodeType="tmRoot"/>
      </p:par>
    </p:tnLst>
  </p:timing>
  <p:hf hdr="0"/>
  <p:txStyles>
    <p:titleStyle>
      <a:lvl1pPr algn="l" defTabSz="685800" rtl="0" eaLnBrk="1" latinLnBrk="0" hangingPunct="1">
        <a:lnSpc>
          <a:spcPct val="85000"/>
        </a:lnSpc>
        <a:spcBef>
          <a:spcPct val="0"/>
        </a:spcBef>
        <a:buNone/>
        <a:defRPr sz="3000" kern="1200" spc="-38" baseline="0">
          <a:solidFill>
            <a:schemeClr val="tx1">
              <a:lumMod val="75000"/>
              <a:lumOff val="25000"/>
            </a:schemeClr>
          </a:solidFill>
          <a:latin typeface="+mj-lt"/>
          <a:ea typeface="+mj-ea"/>
          <a:cs typeface="+mj-cs"/>
        </a:defRPr>
      </a:lvl1pPr>
    </p:titleStyle>
    <p:bodyStyle>
      <a:lvl1pPr marL="68580" indent="-68580" algn="l" defTabSz="685800" rtl="0" eaLnBrk="1" latinLnBrk="0" hangingPunct="1">
        <a:lnSpc>
          <a:spcPct val="90000"/>
        </a:lnSpc>
        <a:spcBef>
          <a:spcPts val="900"/>
        </a:spcBef>
        <a:spcAft>
          <a:spcPts val="150"/>
        </a:spcAft>
        <a:buClr>
          <a:schemeClr val="accent1"/>
        </a:buClr>
        <a:buSzPct val="100000"/>
        <a:buFont typeface="Calibri" panose="020F0502020204030204" pitchFamily="34" charset="0"/>
        <a:buChar char=" "/>
        <a:defRPr sz="1500" kern="1200">
          <a:solidFill>
            <a:schemeClr val="tx1">
              <a:lumMod val="75000"/>
              <a:lumOff val="25000"/>
            </a:schemeClr>
          </a:solidFill>
          <a:latin typeface="+mn-lt"/>
          <a:ea typeface="+mn-ea"/>
          <a:cs typeface="+mn-cs"/>
        </a:defRPr>
      </a:lvl1pPr>
      <a:lvl2pPr marL="288036" indent="-137160" algn="l" defTabSz="685800" rtl="0" eaLnBrk="1" latinLnBrk="0" hangingPunct="1">
        <a:lnSpc>
          <a:spcPct val="90000"/>
        </a:lnSpc>
        <a:spcBef>
          <a:spcPts val="150"/>
        </a:spcBef>
        <a:spcAft>
          <a:spcPts val="300"/>
        </a:spcAft>
        <a:buClr>
          <a:schemeClr val="accent1"/>
        </a:buClr>
        <a:buFont typeface="Calibri" pitchFamily="34" charset="0"/>
        <a:buChar char="◦"/>
        <a:defRPr sz="1350" kern="1200">
          <a:solidFill>
            <a:schemeClr val="tx1">
              <a:lumMod val="75000"/>
              <a:lumOff val="25000"/>
            </a:schemeClr>
          </a:solidFill>
          <a:latin typeface="+mn-lt"/>
          <a:ea typeface="+mn-ea"/>
          <a:cs typeface="+mn-cs"/>
        </a:defRPr>
      </a:lvl2pPr>
      <a:lvl3pPr marL="425196" indent="-13716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3pPr>
      <a:lvl4pPr marL="562356" indent="-13716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4pPr>
      <a:lvl5pPr marL="699516" indent="-13716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5pPr>
      <a:lvl6pPr marL="8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6pPr>
      <a:lvl7pPr marL="9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7pPr>
      <a:lvl8pPr marL="11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8pPr>
      <a:lvl9pPr marL="12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oleObject" Target="../embeddings/oleObject26.bin"/><Relationship Id="rId13" Type="http://schemas.openxmlformats.org/officeDocument/2006/relationships/oleObject" Target="../embeddings/oleObject27.bin"/><Relationship Id="rId3" Type="http://schemas.openxmlformats.org/officeDocument/2006/relationships/notesSlide" Target="../notesSlides/notesSlide10.xml"/><Relationship Id="rId7" Type="http://schemas.openxmlformats.org/officeDocument/2006/relationships/image" Target="../media/image33.wmf"/><Relationship Id="rId12" Type="http://schemas.openxmlformats.org/officeDocument/2006/relationships/image" Target="../media/image38.png"/><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oleObject" Target="../embeddings/oleObject25.bin"/><Relationship Id="rId11" Type="http://schemas.openxmlformats.org/officeDocument/2006/relationships/image" Target="../media/image37.png"/><Relationship Id="rId5" Type="http://schemas.openxmlformats.org/officeDocument/2006/relationships/image" Target="../media/image32.wmf"/><Relationship Id="rId15" Type="http://schemas.openxmlformats.org/officeDocument/2006/relationships/image" Target="../media/image35.wmf"/><Relationship Id="rId10" Type="http://schemas.openxmlformats.org/officeDocument/2006/relationships/image" Target="../media/image36.png"/><Relationship Id="rId4" Type="http://schemas.openxmlformats.org/officeDocument/2006/relationships/oleObject" Target="../embeddings/oleObject24.bin"/><Relationship Id="rId9" Type="http://schemas.openxmlformats.org/officeDocument/2006/relationships/image" Target="../media/image34.wmf"/><Relationship Id="rId14" Type="http://schemas.openxmlformats.org/officeDocument/2006/relationships/oleObject" Target="../embeddings/oleObject28.bin"/></Relationships>
</file>

<file path=ppt/slides/_rels/slide11.xml.rels><?xml version="1.0" encoding="UTF-8" standalone="yes"?>
<Relationships xmlns="http://schemas.openxmlformats.org/package/2006/relationships"><Relationship Id="rId8" Type="http://schemas.openxmlformats.org/officeDocument/2006/relationships/oleObject" Target="../embeddings/oleObject31.bin"/><Relationship Id="rId13" Type="http://schemas.openxmlformats.org/officeDocument/2006/relationships/image" Target="../media/image43.wmf"/><Relationship Id="rId3" Type="http://schemas.openxmlformats.org/officeDocument/2006/relationships/notesSlide" Target="../notesSlides/notesSlide11.xml"/><Relationship Id="rId7" Type="http://schemas.openxmlformats.org/officeDocument/2006/relationships/image" Target="../media/image40.wmf"/><Relationship Id="rId12" Type="http://schemas.openxmlformats.org/officeDocument/2006/relationships/oleObject" Target="../embeddings/oleObject33.bin"/><Relationship Id="rId2" Type="http://schemas.openxmlformats.org/officeDocument/2006/relationships/slideLayout" Target="../slideLayouts/slideLayout2.xml"/><Relationship Id="rId16" Type="http://schemas.openxmlformats.org/officeDocument/2006/relationships/image" Target="../media/image45.png"/><Relationship Id="rId1" Type="http://schemas.openxmlformats.org/officeDocument/2006/relationships/vmlDrawing" Target="../drawings/vmlDrawing6.vml"/><Relationship Id="rId6" Type="http://schemas.openxmlformats.org/officeDocument/2006/relationships/oleObject" Target="../embeddings/oleObject30.bin"/><Relationship Id="rId11" Type="http://schemas.openxmlformats.org/officeDocument/2006/relationships/image" Target="../media/image42.wmf"/><Relationship Id="rId5" Type="http://schemas.openxmlformats.org/officeDocument/2006/relationships/image" Target="../media/image39.wmf"/><Relationship Id="rId15" Type="http://schemas.openxmlformats.org/officeDocument/2006/relationships/image" Target="../media/image44.wmf"/><Relationship Id="rId10" Type="http://schemas.openxmlformats.org/officeDocument/2006/relationships/oleObject" Target="../embeddings/oleObject32.bin"/><Relationship Id="rId4" Type="http://schemas.openxmlformats.org/officeDocument/2006/relationships/oleObject" Target="../embeddings/oleObject29.bin"/><Relationship Id="rId9" Type="http://schemas.openxmlformats.org/officeDocument/2006/relationships/image" Target="../media/image41.wmf"/><Relationship Id="rId14" Type="http://schemas.openxmlformats.org/officeDocument/2006/relationships/oleObject" Target="../embeddings/oleObject34.bin"/></Relationships>
</file>

<file path=ppt/slides/_rels/slide12.xml.rels><?xml version="1.0" encoding="UTF-8" standalone="yes"?>
<Relationships xmlns="http://schemas.openxmlformats.org/package/2006/relationships"><Relationship Id="rId8" Type="http://schemas.openxmlformats.org/officeDocument/2006/relationships/oleObject" Target="../embeddings/oleObject37.bin"/><Relationship Id="rId3" Type="http://schemas.openxmlformats.org/officeDocument/2006/relationships/notesSlide" Target="../notesSlides/notesSlide12.xml"/><Relationship Id="rId7" Type="http://schemas.openxmlformats.org/officeDocument/2006/relationships/image" Target="../media/image47.wmf"/><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oleObject" Target="../embeddings/oleObject36.bin"/><Relationship Id="rId11" Type="http://schemas.openxmlformats.org/officeDocument/2006/relationships/image" Target="../media/image49.wmf"/><Relationship Id="rId5" Type="http://schemas.openxmlformats.org/officeDocument/2006/relationships/image" Target="../media/image46.wmf"/><Relationship Id="rId10" Type="http://schemas.openxmlformats.org/officeDocument/2006/relationships/oleObject" Target="../embeddings/oleObject38.bin"/><Relationship Id="rId4" Type="http://schemas.openxmlformats.org/officeDocument/2006/relationships/oleObject" Target="../embeddings/oleObject35.bin"/><Relationship Id="rId9" Type="http://schemas.openxmlformats.org/officeDocument/2006/relationships/image" Target="../media/image48.wmf"/></Relationships>
</file>

<file path=ppt/slides/_rels/slide13.xml.rels><?xml version="1.0" encoding="UTF-8" standalone="yes"?>
<Relationships xmlns="http://schemas.openxmlformats.org/package/2006/relationships"><Relationship Id="rId8" Type="http://schemas.openxmlformats.org/officeDocument/2006/relationships/oleObject" Target="../embeddings/oleObject40.bin"/><Relationship Id="rId3" Type="http://schemas.openxmlformats.org/officeDocument/2006/relationships/notesSlide" Target="../notesSlides/notesSlide13.xml"/><Relationship Id="rId7" Type="http://schemas.openxmlformats.org/officeDocument/2006/relationships/image" Target="../media/image50.wmf"/><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oleObject" Target="../embeddings/oleObject39.bin"/><Relationship Id="rId5" Type="http://schemas.openxmlformats.org/officeDocument/2006/relationships/image" Target="../media/image52.png"/><Relationship Id="rId10" Type="http://schemas.openxmlformats.org/officeDocument/2006/relationships/image" Target="../media/image520.png"/><Relationship Id="rId4" Type="http://schemas.openxmlformats.org/officeDocument/2006/relationships/image" Target="../media/image51.png"/><Relationship Id="rId9" Type="http://schemas.openxmlformats.org/officeDocument/2006/relationships/oleObject" Target="../embeddings/oleObject41.bin"/></Relationships>
</file>

<file path=ppt/slides/_rels/slide1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54.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oleObject" Target="../embeddings/oleObject44.bin"/><Relationship Id="rId13" Type="http://schemas.openxmlformats.org/officeDocument/2006/relationships/image" Target="../media/image59.wmf"/><Relationship Id="rId18" Type="http://schemas.openxmlformats.org/officeDocument/2006/relationships/oleObject" Target="../embeddings/oleObject49.bin"/><Relationship Id="rId3" Type="http://schemas.openxmlformats.org/officeDocument/2006/relationships/notesSlide" Target="../notesSlides/notesSlide17.xml"/><Relationship Id="rId7" Type="http://schemas.openxmlformats.org/officeDocument/2006/relationships/image" Target="../media/image56.wmf"/><Relationship Id="rId12" Type="http://schemas.openxmlformats.org/officeDocument/2006/relationships/oleObject" Target="../embeddings/oleObject46.bin"/><Relationship Id="rId17" Type="http://schemas.openxmlformats.org/officeDocument/2006/relationships/image" Target="../media/image61.wmf"/><Relationship Id="rId2" Type="http://schemas.openxmlformats.org/officeDocument/2006/relationships/slideLayout" Target="../slideLayouts/slideLayout2.xml"/><Relationship Id="rId16" Type="http://schemas.openxmlformats.org/officeDocument/2006/relationships/oleObject" Target="../embeddings/oleObject48.bin"/><Relationship Id="rId1" Type="http://schemas.openxmlformats.org/officeDocument/2006/relationships/vmlDrawing" Target="../drawings/vmlDrawing9.vml"/><Relationship Id="rId6" Type="http://schemas.openxmlformats.org/officeDocument/2006/relationships/oleObject" Target="../embeddings/oleObject43.bin"/><Relationship Id="rId11" Type="http://schemas.openxmlformats.org/officeDocument/2006/relationships/image" Target="../media/image58.wmf"/><Relationship Id="rId5" Type="http://schemas.openxmlformats.org/officeDocument/2006/relationships/image" Target="../media/image55.wmf"/><Relationship Id="rId15" Type="http://schemas.openxmlformats.org/officeDocument/2006/relationships/image" Target="../media/image60.wmf"/><Relationship Id="rId10" Type="http://schemas.openxmlformats.org/officeDocument/2006/relationships/oleObject" Target="../embeddings/oleObject45.bin"/><Relationship Id="rId19" Type="http://schemas.openxmlformats.org/officeDocument/2006/relationships/image" Target="../media/image62.wmf"/><Relationship Id="rId4" Type="http://schemas.openxmlformats.org/officeDocument/2006/relationships/oleObject" Target="../embeddings/oleObject42.bin"/><Relationship Id="rId9" Type="http://schemas.openxmlformats.org/officeDocument/2006/relationships/image" Target="../media/image57.wmf"/><Relationship Id="rId14" Type="http://schemas.openxmlformats.org/officeDocument/2006/relationships/oleObject" Target="../embeddings/oleObject47.bin"/></Relationships>
</file>

<file path=ppt/slides/_rels/slide18.xml.rels><?xml version="1.0" encoding="UTF-8" standalone="yes"?>
<Relationships xmlns="http://schemas.openxmlformats.org/package/2006/relationships"><Relationship Id="rId8" Type="http://schemas.openxmlformats.org/officeDocument/2006/relationships/image" Target="../media/image64.wmf"/><Relationship Id="rId13" Type="http://schemas.openxmlformats.org/officeDocument/2006/relationships/oleObject" Target="../embeddings/oleObject54.bin"/><Relationship Id="rId3" Type="http://schemas.openxmlformats.org/officeDocument/2006/relationships/notesSlide" Target="../notesSlides/notesSlide18.xml"/><Relationship Id="rId7" Type="http://schemas.openxmlformats.org/officeDocument/2006/relationships/oleObject" Target="../embeddings/oleObject51.bin"/><Relationship Id="rId12" Type="http://schemas.openxmlformats.org/officeDocument/2006/relationships/image" Target="../media/image66.wmf"/><Relationship Id="rId2" Type="http://schemas.openxmlformats.org/officeDocument/2006/relationships/slideLayout" Target="../slideLayouts/slideLayout2.xml"/><Relationship Id="rId1" Type="http://schemas.openxmlformats.org/officeDocument/2006/relationships/vmlDrawing" Target="../drawings/vmlDrawing10.vml"/><Relationship Id="rId6" Type="http://schemas.openxmlformats.org/officeDocument/2006/relationships/image" Target="../media/image63.wmf"/><Relationship Id="rId11" Type="http://schemas.openxmlformats.org/officeDocument/2006/relationships/oleObject" Target="../embeddings/oleObject53.bin"/><Relationship Id="rId5" Type="http://schemas.openxmlformats.org/officeDocument/2006/relationships/oleObject" Target="../embeddings/oleObject50.bin"/><Relationship Id="rId10" Type="http://schemas.openxmlformats.org/officeDocument/2006/relationships/image" Target="../media/image65.wmf"/><Relationship Id="rId4" Type="http://schemas.openxmlformats.org/officeDocument/2006/relationships/image" Target="../media/image68.png"/><Relationship Id="rId9" Type="http://schemas.openxmlformats.org/officeDocument/2006/relationships/oleObject" Target="../embeddings/oleObject52.bin"/><Relationship Id="rId14" Type="http://schemas.openxmlformats.org/officeDocument/2006/relationships/image" Target="../media/image67.wmf"/></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7" Type="http://schemas.openxmlformats.org/officeDocument/2006/relationships/image" Target="../media/image70.wmf"/><Relationship Id="rId2" Type="http://schemas.openxmlformats.org/officeDocument/2006/relationships/slideLayout" Target="../slideLayouts/slideLayout2.xml"/><Relationship Id="rId1" Type="http://schemas.openxmlformats.org/officeDocument/2006/relationships/vmlDrawing" Target="../drawings/vmlDrawing11.vml"/><Relationship Id="rId6" Type="http://schemas.openxmlformats.org/officeDocument/2006/relationships/oleObject" Target="../embeddings/oleObject56.bin"/><Relationship Id="rId5" Type="http://schemas.openxmlformats.org/officeDocument/2006/relationships/image" Target="../media/image69.wmf"/><Relationship Id="rId4" Type="http://schemas.openxmlformats.org/officeDocument/2006/relationships/oleObject" Target="../embeddings/oleObject55.bin"/></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oleObject" Target="../embeddings/oleObject58.bin"/><Relationship Id="rId3" Type="http://schemas.openxmlformats.org/officeDocument/2006/relationships/notesSlide" Target="../notesSlides/notesSlide21.xml"/><Relationship Id="rId7" Type="http://schemas.openxmlformats.org/officeDocument/2006/relationships/image" Target="../media/image72.wmf"/><Relationship Id="rId2" Type="http://schemas.openxmlformats.org/officeDocument/2006/relationships/slideLayout" Target="../slideLayouts/slideLayout2.xml"/><Relationship Id="rId1" Type="http://schemas.openxmlformats.org/officeDocument/2006/relationships/vmlDrawing" Target="../drawings/vmlDrawing12.vml"/><Relationship Id="rId6" Type="http://schemas.openxmlformats.org/officeDocument/2006/relationships/oleObject" Target="../embeddings/oleObject57.bin"/><Relationship Id="rId5" Type="http://schemas.openxmlformats.org/officeDocument/2006/relationships/image" Target="../media/image75.png"/><Relationship Id="rId4" Type="http://schemas.openxmlformats.org/officeDocument/2006/relationships/image" Target="../media/image74.png"/><Relationship Id="rId9" Type="http://schemas.openxmlformats.org/officeDocument/2006/relationships/image" Target="../media/image73.wmf"/></Relationships>
</file>

<file path=ppt/slides/_rels/slide22.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notesSlide" Target="../notesSlides/notesSlide22.xml"/><Relationship Id="rId7" Type="http://schemas.openxmlformats.org/officeDocument/2006/relationships/image" Target="../media/image77.wmf"/><Relationship Id="rId2" Type="http://schemas.openxmlformats.org/officeDocument/2006/relationships/slideLayout" Target="../slideLayouts/slideLayout2.xml"/><Relationship Id="rId1" Type="http://schemas.openxmlformats.org/officeDocument/2006/relationships/vmlDrawing" Target="../drawings/vmlDrawing13.vml"/><Relationship Id="rId6" Type="http://schemas.openxmlformats.org/officeDocument/2006/relationships/oleObject" Target="../embeddings/oleObject60.bin"/><Relationship Id="rId5" Type="http://schemas.openxmlformats.org/officeDocument/2006/relationships/image" Target="../media/image76.wmf"/><Relationship Id="rId4" Type="http://schemas.openxmlformats.org/officeDocument/2006/relationships/oleObject" Target="../embeddings/oleObject59.bin"/><Relationship Id="rId9" Type="http://schemas.openxmlformats.org/officeDocument/2006/relationships/image" Target="../media/image68.png"/></Relationships>
</file>

<file path=ppt/slides/_rels/slide2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80.png"/><Relationship Id="rId4" Type="http://schemas.openxmlformats.org/officeDocument/2006/relationships/image" Target="../media/image79.png"/></Relationships>
</file>

<file path=ppt/slides/_rels/slide24.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notesSlide" Target="../notesSlides/notesSlide24.xml"/><Relationship Id="rId7" Type="http://schemas.openxmlformats.org/officeDocument/2006/relationships/image" Target="../media/image82.wmf"/><Relationship Id="rId2" Type="http://schemas.openxmlformats.org/officeDocument/2006/relationships/slideLayout" Target="../slideLayouts/slideLayout2.xml"/><Relationship Id="rId1" Type="http://schemas.openxmlformats.org/officeDocument/2006/relationships/vmlDrawing" Target="../drawings/vmlDrawing14.vml"/><Relationship Id="rId6" Type="http://schemas.openxmlformats.org/officeDocument/2006/relationships/oleObject" Target="../embeddings/oleObject62.bin"/><Relationship Id="rId5" Type="http://schemas.openxmlformats.org/officeDocument/2006/relationships/image" Target="../media/image81.wmf"/><Relationship Id="rId10" Type="http://schemas.openxmlformats.org/officeDocument/2006/relationships/image" Target="../media/image83.wmf"/><Relationship Id="rId4" Type="http://schemas.openxmlformats.org/officeDocument/2006/relationships/oleObject" Target="../embeddings/oleObject61.bin"/><Relationship Id="rId9" Type="http://schemas.openxmlformats.org/officeDocument/2006/relationships/oleObject" Target="../embeddings/oleObject63.bin"/></Relationships>
</file>

<file path=ppt/slides/_rels/slide2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86.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7" Type="http://schemas.openxmlformats.org/officeDocument/2006/relationships/image" Target="../media/image88.wmf"/><Relationship Id="rId2" Type="http://schemas.openxmlformats.org/officeDocument/2006/relationships/slideLayout" Target="../slideLayouts/slideLayout2.xml"/><Relationship Id="rId1" Type="http://schemas.openxmlformats.org/officeDocument/2006/relationships/vmlDrawing" Target="../drawings/vmlDrawing15.vml"/><Relationship Id="rId6" Type="http://schemas.openxmlformats.org/officeDocument/2006/relationships/oleObject" Target="../embeddings/oleObject65.bin"/><Relationship Id="rId5" Type="http://schemas.openxmlformats.org/officeDocument/2006/relationships/image" Target="../media/image87.wmf"/><Relationship Id="rId4" Type="http://schemas.openxmlformats.org/officeDocument/2006/relationships/oleObject" Target="../embeddings/oleObject64.bin"/></Relationships>
</file>

<file path=ppt/slides/_rels/slide27.xml.rels><?xml version="1.0" encoding="UTF-8" standalone="yes"?>
<Relationships xmlns="http://schemas.openxmlformats.org/package/2006/relationships"><Relationship Id="rId8" Type="http://schemas.openxmlformats.org/officeDocument/2006/relationships/oleObject" Target="../embeddings/oleObject68.bin"/><Relationship Id="rId3" Type="http://schemas.openxmlformats.org/officeDocument/2006/relationships/notesSlide" Target="../notesSlides/notesSlide27.xml"/><Relationship Id="rId7" Type="http://schemas.openxmlformats.org/officeDocument/2006/relationships/image" Target="../media/image90.wmf"/><Relationship Id="rId2" Type="http://schemas.openxmlformats.org/officeDocument/2006/relationships/slideLayout" Target="../slideLayouts/slideLayout2.xml"/><Relationship Id="rId1" Type="http://schemas.openxmlformats.org/officeDocument/2006/relationships/vmlDrawing" Target="../drawings/vmlDrawing16.vml"/><Relationship Id="rId6" Type="http://schemas.openxmlformats.org/officeDocument/2006/relationships/oleObject" Target="../embeddings/oleObject67.bin"/><Relationship Id="rId5" Type="http://schemas.openxmlformats.org/officeDocument/2006/relationships/image" Target="../media/image89.wmf"/><Relationship Id="rId4" Type="http://schemas.openxmlformats.org/officeDocument/2006/relationships/oleObject" Target="../embeddings/oleObject66.bin"/><Relationship Id="rId9" Type="http://schemas.openxmlformats.org/officeDocument/2006/relationships/image" Target="../media/image91.wmf"/></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xml"/><Relationship Id="rId1" Type="http://schemas.openxmlformats.org/officeDocument/2006/relationships/vmlDrawing" Target="../drawings/vmlDrawing17.vml"/><Relationship Id="rId5" Type="http://schemas.openxmlformats.org/officeDocument/2006/relationships/image" Target="../media/image92.wmf"/><Relationship Id="rId4" Type="http://schemas.openxmlformats.org/officeDocument/2006/relationships/oleObject" Target="../embeddings/oleObject69.bin"/></Relationships>
</file>

<file path=ppt/slides/_rels/slide29.xml.rels><?xml version="1.0" encoding="UTF-8" standalone="yes"?>
<Relationships xmlns="http://schemas.openxmlformats.org/package/2006/relationships"><Relationship Id="rId3" Type="http://schemas.openxmlformats.org/officeDocument/2006/relationships/image" Target="../media/image93.tif"/><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image" Target="../media/image94.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97.png"/><Relationship Id="rId7" Type="http://schemas.openxmlformats.org/officeDocument/2006/relationships/image" Target="../media/image101.gif"/><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100.png"/><Relationship Id="rId5" Type="http://schemas.openxmlformats.org/officeDocument/2006/relationships/image" Target="../media/image99.png"/><Relationship Id="rId4" Type="http://schemas.openxmlformats.org/officeDocument/2006/relationships/image" Target="../media/image98.png"/></Relationships>
</file>

<file path=ppt/slides/_rels/slide31.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104.png"/></Relationships>
</file>

<file path=ppt/slides/_rels/slide34.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106.png"/></Relationships>
</file>

<file path=ppt/slides/_rels/slide35.xml.rels><?xml version="1.0" encoding="UTF-8" standalone="yes"?>
<Relationships xmlns="http://schemas.openxmlformats.org/package/2006/relationships"><Relationship Id="rId3" Type="http://schemas.openxmlformats.org/officeDocument/2006/relationships/image" Target="../media/image107.emf"/><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08.tmp"/><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109.tmp"/></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10.png"/><Relationship Id="rId4"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8" Type="http://schemas.openxmlformats.org/officeDocument/2006/relationships/diagramLayout" Target="../diagrams/layout1.xml"/><Relationship Id="rId3" Type="http://schemas.openxmlformats.org/officeDocument/2006/relationships/image" Target="../media/image111.jpeg"/><Relationship Id="rId7" Type="http://schemas.openxmlformats.org/officeDocument/2006/relationships/diagramData" Target="../diagrams/data1.xml"/><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image" Target="../media/image114.jpeg"/><Relationship Id="rId11" Type="http://schemas.microsoft.com/office/2007/relationships/diagramDrawing" Target="../diagrams/drawing1.xml"/><Relationship Id="rId5" Type="http://schemas.openxmlformats.org/officeDocument/2006/relationships/image" Target="../media/image113.jpeg"/><Relationship Id="rId10" Type="http://schemas.openxmlformats.org/officeDocument/2006/relationships/diagramColors" Target="../diagrams/colors1.xml"/><Relationship Id="rId4" Type="http://schemas.openxmlformats.org/officeDocument/2006/relationships/image" Target="../media/image112.jpeg"/><Relationship Id="rId9"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oleObject" Target="../embeddings/oleObject3.bin"/><Relationship Id="rId13" Type="http://schemas.openxmlformats.org/officeDocument/2006/relationships/image" Target="../media/image8.wmf"/><Relationship Id="rId18" Type="http://schemas.openxmlformats.org/officeDocument/2006/relationships/oleObject" Target="../embeddings/oleObject8.bin"/><Relationship Id="rId3" Type="http://schemas.openxmlformats.org/officeDocument/2006/relationships/notesSlide" Target="../notesSlides/notesSlide6.xml"/><Relationship Id="rId21" Type="http://schemas.openxmlformats.org/officeDocument/2006/relationships/oleObject" Target="../embeddings/oleObject10.bin"/><Relationship Id="rId7" Type="http://schemas.openxmlformats.org/officeDocument/2006/relationships/image" Target="../media/image5.wmf"/><Relationship Id="rId12" Type="http://schemas.openxmlformats.org/officeDocument/2006/relationships/oleObject" Target="../embeddings/oleObject5.bin"/><Relationship Id="rId17" Type="http://schemas.openxmlformats.org/officeDocument/2006/relationships/image" Target="../media/image10.wmf"/><Relationship Id="rId2" Type="http://schemas.openxmlformats.org/officeDocument/2006/relationships/slideLayout" Target="../slideLayouts/slideLayout2.xml"/><Relationship Id="rId16" Type="http://schemas.openxmlformats.org/officeDocument/2006/relationships/oleObject" Target="../embeddings/oleObject7.bin"/><Relationship Id="rId20" Type="http://schemas.openxmlformats.org/officeDocument/2006/relationships/oleObject" Target="../embeddings/oleObject9.bin"/><Relationship Id="rId1" Type="http://schemas.openxmlformats.org/officeDocument/2006/relationships/vmlDrawing" Target="../drawings/vmlDrawing1.vml"/><Relationship Id="rId6" Type="http://schemas.openxmlformats.org/officeDocument/2006/relationships/oleObject" Target="../embeddings/oleObject2.bin"/><Relationship Id="rId11" Type="http://schemas.openxmlformats.org/officeDocument/2006/relationships/image" Target="../media/image7.wmf"/><Relationship Id="rId5" Type="http://schemas.openxmlformats.org/officeDocument/2006/relationships/image" Target="../media/image4.wmf"/><Relationship Id="rId15" Type="http://schemas.openxmlformats.org/officeDocument/2006/relationships/image" Target="../media/image9.wmf"/><Relationship Id="rId10" Type="http://schemas.openxmlformats.org/officeDocument/2006/relationships/oleObject" Target="../embeddings/oleObject4.bin"/><Relationship Id="rId19" Type="http://schemas.openxmlformats.org/officeDocument/2006/relationships/image" Target="../media/image11.wmf"/><Relationship Id="rId4" Type="http://schemas.openxmlformats.org/officeDocument/2006/relationships/oleObject" Target="../embeddings/oleObject1.bin"/><Relationship Id="rId9" Type="http://schemas.openxmlformats.org/officeDocument/2006/relationships/image" Target="../media/image6.wmf"/><Relationship Id="rId14" Type="http://schemas.openxmlformats.org/officeDocument/2006/relationships/oleObject" Target="../embeddings/oleObject6.bin"/><Relationship Id="rId22" Type="http://schemas.openxmlformats.org/officeDocument/2006/relationships/image" Target="../media/image12.wmf"/></Relationships>
</file>

<file path=ppt/slides/_rels/slide7.xml.rels><?xml version="1.0" encoding="UTF-8" standalone="yes"?>
<Relationships xmlns="http://schemas.openxmlformats.org/package/2006/relationships"><Relationship Id="rId8" Type="http://schemas.openxmlformats.org/officeDocument/2006/relationships/oleObject" Target="../embeddings/oleObject13.bin"/><Relationship Id="rId13" Type="http://schemas.openxmlformats.org/officeDocument/2006/relationships/image" Target="../media/image16.wmf"/><Relationship Id="rId18" Type="http://schemas.openxmlformats.org/officeDocument/2006/relationships/oleObject" Target="../embeddings/oleObject17.bin"/><Relationship Id="rId3" Type="http://schemas.openxmlformats.org/officeDocument/2006/relationships/notesSlide" Target="../notesSlides/notesSlide7.xml"/><Relationship Id="rId21" Type="http://schemas.openxmlformats.org/officeDocument/2006/relationships/image" Target="../media/image20.wmf"/><Relationship Id="rId7" Type="http://schemas.openxmlformats.org/officeDocument/2006/relationships/image" Target="../media/image14.wmf"/><Relationship Id="rId12" Type="http://schemas.openxmlformats.org/officeDocument/2006/relationships/oleObject" Target="../embeddings/oleObject14.bin"/><Relationship Id="rId17" Type="http://schemas.openxmlformats.org/officeDocument/2006/relationships/image" Target="../media/image18.wmf"/><Relationship Id="rId2" Type="http://schemas.openxmlformats.org/officeDocument/2006/relationships/slideLayout" Target="../slideLayouts/slideLayout2.xml"/><Relationship Id="rId16" Type="http://schemas.openxmlformats.org/officeDocument/2006/relationships/oleObject" Target="../embeddings/oleObject16.bin"/><Relationship Id="rId20" Type="http://schemas.openxmlformats.org/officeDocument/2006/relationships/oleObject" Target="../embeddings/oleObject18.bin"/><Relationship Id="rId1" Type="http://schemas.openxmlformats.org/officeDocument/2006/relationships/vmlDrawing" Target="../drawings/vmlDrawing2.vml"/><Relationship Id="rId6" Type="http://schemas.openxmlformats.org/officeDocument/2006/relationships/oleObject" Target="../embeddings/oleObject12.bin"/><Relationship Id="rId11" Type="http://schemas.openxmlformats.org/officeDocument/2006/relationships/image" Target="../media/image22.png"/><Relationship Id="rId5" Type="http://schemas.openxmlformats.org/officeDocument/2006/relationships/image" Target="../media/image13.wmf"/><Relationship Id="rId15" Type="http://schemas.openxmlformats.org/officeDocument/2006/relationships/image" Target="../media/image17.wmf"/><Relationship Id="rId10" Type="http://schemas.openxmlformats.org/officeDocument/2006/relationships/image" Target="../media/image21.png"/><Relationship Id="rId19" Type="http://schemas.openxmlformats.org/officeDocument/2006/relationships/image" Target="../media/image19.wmf"/><Relationship Id="rId4" Type="http://schemas.openxmlformats.org/officeDocument/2006/relationships/oleObject" Target="../embeddings/oleObject11.bin"/><Relationship Id="rId9" Type="http://schemas.openxmlformats.org/officeDocument/2006/relationships/image" Target="../media/image15.wmf"/><Relationship Id="rId14" Type="http://schemas.openxmlformats.org/officeDocument/2006/relationships/oleObject" Target="../embeddings/oleObject15.bin"/></Relationships>
</file>

<file path=ppt/slides/_rels/slide8.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12.wmf"/><Relationship Id="rId3" Type="http://schemas.openxmlformats.org/officeDocument/2006/relationships/notesSlide" Target="../notesSlides/notesSlide8.xml"/><Relationship Id="rId7" Type="http://schemas.openxmlformats.org/officeDocument/2006/relationships/image" Target="../media/image24.wmf"/><Relationship Id="rId12" Type="http://schemas.openxmlformats.org/officeDocument/2006/relationships/oleObject" Target="../embeddings/oleObject22.bin"/><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oleObject" Target="../embeddings/oleObject20.bin"/><Relationship Id="rId11" Type="http://schemas.openxmlformats.org/officeDocument/2006/relationships/image" Target="../media/image25.wmf"/><Relationship Id="rId5" Type="http://schemas.openxmlformats.org/officeDocument/2006/relationships/image" Target="../media/image23.wmf"/><Relationship Id="rId10" Type="http://schemas.openxmlformats.org/officeDocument/2006/relationships/oleObject" Target="../embeddings/oleObject21.bin"/><Relationship Id="rId4" Type="http://schemas.openxmlformats.org/officeDocument/2006/relationships/oleObject" Target="../embeddings/oleObject19.bin"/><Relationship Id="rId9" Type="http://schemas.openxmlformats.org/officeDocument/2006/relationships/image" Target="../media/image27.png"/><Relationship Id="rId14" Type="http://schemas.openxmlformats.org/officeDocument/2006/relationships/image" Target="../media/image28.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7" Type="http://schemas.openxmlformats.org/officeDocument/2006/relationships/image" Target="../media/image29.wmf"/><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oleObject" Target="../embeddings/oleObject23.bin"/><Relationship Id="rId5" Type="http://schemas.openxmlformats.org/officeDocument/2006/relationships/image" Target="../media/image31.png"/><Relationship Id="rId4" Type="http://schemas.openxmlformats.org/officeDocument/2006/relationships/image" Target="../media/image3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452779" y="1708122"/>
            <a:ext cx="8148294" cy="1643527"/>
          </a:xfrm>
          <a:prstGeom prst="rect">
            <a:avLst/>
          </a:prstGeom>
          <a:noFill/>
        </p:spPr>
        <p:txBody>
          <a:bodyPr wrap="square" rtlCol="0">
            <a:spAutoFit/>
          </a:bodyPr>
          <a:lstStyle/>
          <a:p>
            <a:pPr algn="ctr">
              <a:lnSpc>
                <a:spcPct val="120000"/>
              </a:lnSpc>
            </a:pPr>
            <a:r>
              <a:rPr lang="en-US" altLang="zh-CN" sz="4400" b="1" dirty="0" smtClean="0">
                <a:solidFill>
                  <a:srgbClr val="0000FF"/>
                </a:solidFill>
                <a:latin typeface="微软雅黑" panose="020B0503020204020204" pitchFamily="34" charset="-122"/>
                <a:ea typeface="微软雅黑" panose="020B0503020204020204" pitchFamily="34" charset="-122"/>
              </a:rPr>
              <a:t>《</a:t>
            </a:r>
            <a:r>
              <a:rPr lang="zh-CN" altLang="en-US" sz="4400" b="1" dirty="0">
                <a:solidFill>
                  <a:srgbClr val="0000FF"/>
                </a:solidFill>
                <a:latin typeface="微软雅黑" panose="020B0503020204020204" pitchFamily="34" charset="-122"/>
                <a:ea typeface="微软雅黑" panose="020B0503020204020204" pitchFamily="34" charset="-122"/>
              </a:rPr>
              <a:t>计算动力学</a:t>
            </a:r>
            <a:r>
              <a:rPr lang="en-US" altLang="zh-CN" sz="4400" b="1" dirty="0" smtClean="0">
                <a:solidFill>
                  <a:srgbClr val="0000FF"/>
                </a:solidFill>
                <a:latin typeface="微软雅黑" panose="020B0503020204020204" pitchFamily="34" charset="-122"/>
                <a:ea typeface="微软雅黑" panose="020B0503020204020204" pitchFamily="34" charset="-122"/>
              </a:rPr>
              <a:t>》</a:t>
            </a:r>
            <a:r>
              <a:rPr lang="zh-CN" altLang="en-US" sz="4400" b="1" dirty="0" smtClean="0">
                <a:solidFill>
                  <a:srgbClr val="0000FF"/>
                </a:solidFill>
                <a:latin typeface="微软雅黑" panose="020B0503020204020204" pitchFamily="34" charset="-122"/>
                <a:ea typeface="微软雅黑" panose="020B0503020204020204" pitchFamily="34" charset="-122"/>
              </a:rPr>
              <a:t>大作业</a:t>
            </a:r>
            <a:endParaRPr lang="en-US" altLang="zh-CN" sz="4400" b="1" dirty="0" smtClean="0">
              <a:solidFill>
                <a:srgbClr val="0000FF"/>
              </a:solidFill>
              <a:latin typeface="微软雅黑" panose="020B0503020204020204" pitchFamily="34" charset="-122"/>
              <a:ea typeface="微软雅黑" panose="020B0503020204020204" pitchFamily="34" charset="-122"/>
            </a:endParaRPr>
          </a:p>
          <a:p>
            <a:pPr algn="ctr">
              <a:lnSpc>
                <a:spcPct val="120000"/>
              </a:lnSpc>
            </a:pPr>
            <a:r>
              <a:rPr lang="zh-CN" altLang="en-US" sz="4000" b="1" dirty="0" smtClean="0">
                <a:solidFill>
                  <a:srgbClr val="0000FF"/>
                </a:solidFill>
                <a:latin typeface="黑体" panose="02010609060101010101" pitchFamily="49" charset="-122"/>
                <a:ea typeface="黑体" panose="02010609060101010101" pitchFamily="49" charset="-122"/>
              </a:rPr>
              <a:t>（第三组）</a:t>
            </a:r>
            <a:endParaRPr lang="zh-CN" altLang="en-US" sz="4000" b="1" dirty="0">
              <a:solidFill>
                <a:srgbClr val="0000FF"/>
              </a:solidFill>
              <a:latin typeface="黑体" panose="02010609060101010101" pitchFamily="49" charset="-122"/>
              <a:ea typeface="黑体" panose="02010609060101010101" pitchFamily="49" charset="-122"/>
            </a:endParaRPr>
          </a:p>
        </p:txBody>
      </p:sp>
      <p:sp>
        <p:nvSpPr>
          <p:cNvPr id="6" name="Rectangle 3"/>
          <p:cNvSpPr txBox="1">
            <a:spLocks noChangeArrowheads="1"/>
          </p:cNvSpPr>
          <p:nvPr/>
        </p:nvSpPr>
        <p:spPr bwMode="black">
          <a:xfrm>
            <a:off x="1914765" y="3920273"/>
            <a:ext cx="5711694" cy="5838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0" fontAlgn="base" hangingPunct="0">
              <a:spcAft>
                <a:spcPct val="0"/>
              </a:spcAft>
              <a:buClr>
                <a:srgbClr val="28BFEE"/>
              </a:buClr>
              <a:buNone/>
            </a:pPr>
            <a:r>
              <a:rPr lang="zh-CN" altLang="en-US" sz="3200" dirty="0" smtClean="0">
                <a:latin typeface="华文新魏" panose="02010800040101010101" pitchFamily="2" charset="-122"/>
                <a:ea typeface="华文新魏" panose="02010800040101010101" pitchFamily="2" charset="-122"/>
              </a:rPr>
              <a:t>李金</a:t>
            </a:r>
            <a:r>
              <a:rPr lang="zh-CN" altLang="en-US" sz="3200" dirty="0">
                <a:latin typeface="华文新魏" panose="02010800040101010101" pitchFamily="2" charset="-122"/>
                <a:ea typeface="华文新魏" panose="02010800040101010101" pitchFamily="2" charset="-122"/>
              </a:rPr>
              <a:t>优、</a:t>
            </a:r>
            <a:r>
              <a:rPr lang="zh-CN" altLang="en-US" sz="3200" dirty="0" smtClean="0">
                <a:latin typeface="华文新魏" panose="02010800040101010101" pitchFamily="2" charset="-122"/>
                <a:ea typeface="华文新魏" panose="02010800040101010101" pitchFamily="2" charset="-122"/>
              </a:rPr>
              <a:t>初东阳、吴开</a:t>
            </a:r>
            <a:r>
              <a:rPr lang="zh-CN" altLang="en-US" sz="3200" dirty="0">
                <a:latin typeface="华文新魏" panose="02010800040101010101" pitchFamily="2" charset="-122"/>
                <a:ea typeface="华文新魏" panose="02010800040101010101" pitchFamily="2" charset="-122"/>
              </a:rPr>
              <a:t>、彭恒</a:t>
            </a:r>
            <a:endParaRPr lang="en-US" altLang="zh-CN" sz="3200" dirty="0" smtClean="0">
              <a:latin typeface="华文新魏" panose="02010800040101010101" pitchFamily="2" charset="-122"/>
              <a:ea typeface="华文新魏" panose="02010800040101010101" pitchFamily="2" charset="-122"/>
            </a:endParaRPr>
          </a:p>
        </p:txBody>
      </p:sp>
      <p:sp>
        <p:nvSpPr>
          <p:cNvPr id="7" name="Rectangle 3"/>
          <p:cNvSpPr txBox="1">
            <a:spLocks noChangeArrowheads="1"/>
          </p:cNvSpPr>
          <p:nvPr/>
        </p:nvSpPr>
        <p:spPr bwMode="black">
          <a:xfrm>
            <a:off x="2892533" y="4982989"/>
            <a:ext cx="3268781" cy="478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fontAlgn="base">
              <a:spcAft>
                <a:spcPct val="0"/>
              </a:spcAft>
              <a:buClr>
                <a:srgbClr val="28BFEE"/>
              </a:buClr>
              <a:buFont typeface="Wingdings" panose="05000000000000000000" pitchFamily="2" charset="2"/>
              <a:buNone/>
            </a:pPr>
            <a:r>
              <a:rPr lang="zh-CN" altLang="en-US" sz="2400" b="0" dirty="0" smtClean="0">
                <a:latin typeface="楷体" panose="02010609060101010101" pitchFamily="49" charset="-122"/>
                <a:ea typeface="楷体" panose="02010609060101010101" pitchFamily="49" charset="-122"/>
              </a:rPr>
              <a:t>清华大学航天航空学院</a:t>
            </a:r>
            <a:endParaRPr lang="en-US" altLang="zh-CN" sz="2400" b="0" dirty="0">
              <a:latin typeface="楷体" panose="02010609060101010101" pitchFamily="49" charset="-122"/>
              <a:ea typeface="楷体" panose="02010609060101010101" pitchFamily="49" charset="-122"/>
            </a:endParaRPr>
          </a:p>
        </p:txBody>
      </p:sp>
      <p:sp>
        <p:nvSpPr>
          <p:cNvPr id="8" name="Rectangle 3"/>
          <p:cNvSpPr txBox="1">
            <a:spLocks noChangeArrowheads="1"/>
          </p:cNvSpPr>
          <p:nvPr/>
        </p:nvSpPr>
        <p:spPr bwMode="black">
          <a:xfrm>
            <a:off x="3155409" y="5517454"/>
            <a:ext cx="2743031"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0" fontAlgn="base" hangingPunct="0">
              <a:lnSpc>
                <a:spcPct val="90000"/>
              </a:lnSpc>
              <a:spcAft>
                <a:spcPct val="0"/>
              </a:spcAft>
              <a:buClr>
                <a:srgbClr val="28BFEE"/>
              </a:buClr>
              <a:buFont typeface="Wingdings" panose="05000000000000000000" pitchFamily="2" charset="2"/>
              <a:buNone/>
            </a:pPr>
            <a:r>
              <a:rPr lang="en-US" altLang="zh-CN" sz="2400" b="0" dirty="0" smtClean="0">
                <a:latin typeface="楷体" panose="02010609060101010101" pitchFamily="49" charset="-122"/>
                <a:ea typeface="楷体" panose="02010609060101010101" pitchFamily="49" charset="-122"/>
                <a:cs typeface="Times New Roman" panose="02020603050405020304" pitchFamily="18" charset="0"/>
              </a:rPr>
              <a:t>2018</a:t>
            </a:r>
            <a:r>
              <a:rPr lang="zh-CN" altLang="en-US" sz="2400" b="0" dirty="0" smtClean="0">
                <a:latin typeface="楷体" panose="02010609060101010101" pitchFamily="49" charset="-122"/>
                <a:ea typeface="楷体" panose="02010609060101010101" pitchFamily="49" charset="-122"/>
                <a:cs typeface="Times New Roman" panose="02020603050405020304" pitchFamily="18" charset="0"/>
              </a:rPr>
              <a:t>年</a:t>
            </a:r>
            <a:r>
              <a:rPr lang="en-US" altLang="zh-CN" sz="2400" b="0" dirty="0" smtClean="0">
                <a:latin typeface="楷体" panose="02010609060101010101" pitchFamily="49" charset="-122"/>
                <a:ea typeface="楷体" panose="02010609060101010101" pitchFamily="49" charset="-122"/>
                <a:cs typeface="Times New Roman" panose="02020603050405020304" pitchFamily="18" charset="0"/>
              </a:rPr>
              <a:t>6</a:t>
            </a:r>
            <a:r>
              <a:rPr lang="zh-CN" altLang="en-US" sz="2400" b="0" dirty="0" smtClean="0">
                <a:latin typeface="楷体" panose="02010609060101010101" pitchFamily="49" charset="-122"/>
                <a:ea typeface="楷体" panose="02010609060101010101" pitchFamily="49" charset="-122"/>
                <a:cs typeface="Times New Roman" panose="02020603050405020304" pitchFamily="18" charset="0"/>
              </a:rPr>
              <a:t>月</a:t>
            </a:r>
            <a:r>
              <a:rPr lang="en-US" altLang="zh-CN" sz="2400" b="0" dirty="0" smtClean="0">
                <a:latin typeface="楷体" panose="02010609060101010101" pitchFamily="49" charset="-122"/>
                <a:ea typeface="楷体" panose="02010609060101010101" pitchFamily="49" charset="-122"/>
                <a:cs typeface="Times New Roman" panose="02020603050405020304" pitchFamily="18" charset="0"/>
              </a:rPr>
              <a:t>5</a:t>
            </a:r>
            <a:r>
              <a:rPr lang="zh-CN" altLang="en-US" sz="2400" b="0" dirty="0" smtClean="0">
                <a:latin typeface="楷体" panose="02010609060101010101" pitchFamily="49" charset="-122"/>
                <a:ea typeface="楷体" panose="02010609060101010101" pitchFamily="49" charset="-122"/>
                <a:cs typeface="Times New Roman" panose="02020603050405020304" pitchFamily="18" charset="0"/>
              </a:rPr>
              <a:t>日</a:t>
            </a:r>
            <a:endParaRPr lang="zh-CN" altLang="en-US" sz="2400" b="0" dirty="0">
              <a:latin typeface="楷体" panose="02010609060101010101" pitchFamily="49" charset="-122"/>
              <a:ea typeface="楷体" panose="02010609060101010101" pitchFamily="49" charset="-122"/>
              <a:cs typeface="Times New Roman" panose="02020603050405020304" pitchFamily="18" charset="0"/>
            </a:endParaRPr>
          </a:p>
          <a:p>
            <a:pPr algn="ctr" eaLnBrk="0" fontAlgn="base" hangingPunct="0">
              <a:lnSpc>
                <a:spcPct val="90000"/>
              </a:lnSpc>
              <a:spcAft>
                <a:spcPct val="0"/>
              </a:spcAft>
              <a:buClr>
                <a:srgbClr val="28BFEE"/>
              </a:buClr>
              <a:buFont typeface="Wingdings" panose="05000000000000000000" pitchFamily="2" charset="2"/>
              <a:buNone/>
            </a:pPr>
            <a:r>
              <a:rPr lang="zh-CN" altLang="en-US" sz="2400" b="0" dirty="0">
                <a:solidFill>
                  <a:srgbClr val="000066"/>
                </a:solidFill>
                <a:latin typeface="黑体" panose="02010609060101010101" pitchFamily="49" charset="-122"/>
                <a:ea typeface="黑体" panose="02010609060101010101" pitchFamily="49" charset="-122"/>
              </a:rPr>
              <a:t>                 </a:t>
            </a:r>
          </a:p>
        </p:txBody>
      </p:sp>
      <p:sp>
        <p:nvSpPr>
          <p:cNvPr id="9" name="Rectangle 3"/>
          <p:cNvSpPr txBox="1">
            <a:spLocks noChangeArrowheads="1"/>
          </p:cNvSpPr>
          <p:nvPr/>
        </p:nvSpPr>
        <p:spPr>
          <a:xfrm>
            <a:off x="3515806" y="6240463"/>
            <a:ext cx="5385307" cy="381000"/>
          </a:xfrm>
          <a:prstGeom prst="rect">
            <a:avLst/>
          </a:prstGeom>
        </p:spPr>
        <p:txBody>
          <a:bodyPr/>
          <a:lstStyle>
            <a:lvl1pPr marL="68580" indent="-68580" algn="l" defTabSz="685800" rtl="0" eaLnBrk="1" latinLnBrk="0" hangingPunct="1">
              <a:lnSpc>
                <a:spcPct val="90000"/>
              </a:lnSpc>
              <a:spcBef>
                <a:spcPts val="900"/>
              </a:spcBef>
              <a:spcAft>
                <a:spcPts val="150"/>
              </a:spcAft>
              <a:buClr>
                <a:schemeClr val="accent1"/>
              </a:buClr>
              <a:buSzPct val="100000"/>
              <a:buFont typeface="Calibri" panose="020F0502020204030204" pitchFamily="34" charset="0"/>
              <a:buChar char=" "/>
              <a:defRPr sz="1500" kern="1200">
                <a:solidFill>
                  <a:schemeClr val="tx1">
                    <a:lumMod val="75000"/>
                    <a:lumOff val="25000"/>
                  </a:schemeClr>
                </a:solidFill>
                <a:latin typeface="+mn-lt"/>
                <a:ea typeface="+mn-ea"/>
                <a:cs typeface="+mn-cs"/>
              </a:defRPr>
            </a:lvl1pPr>
            <a:lvl2pPr marL="288036" indent="-137160" algn="l" defTabSz="685800" rtl="0" eaLnBrk="1" latinLnBrk="0" hangingPunct="1">
              <a:lnSpc>
                <a:spcPct val="90000"/>
              </a:lnSpc>
              <a:spcBef>
                <a:spcPts val="150"/>
              </a:spcBef>
              <a:spcAft>
                <a:spcPts val="300"/>
              </a:spcAft>
              <a:buClr>
                <a:schemeClr val="accent1"/>
              </a:buClr>
              <a:buFont typeface="Calibri" pitchFamily="34" charset="0"/>
              <a:buChar char="◦"/>
              <a:defRPr sz="1350" kern="1200">
                <a:solidFill>
                  <a:schemeClr val="tx1">
                    <a:lumMod val="75000"/>
                    <a:lumOff val="25000"/>
                  </a:schemeClr>
                </a:solidFill>
                <a:latin typeface="+mn-lt"/>
                <a:ea typeface="+mn-ea"/>
                <a:cs typeface="+mn-cs"/>
              </a:defRPr>
            </a:lvl2pPr>
            <a:lvl3pPr marL="425196" indent="-13716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3pPr>
            <a:lvl4pPr marL="562356" indent="-13716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4pPr>
            <a:lvl5pPr marL="699516" indent="-13716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5pPr>
            <a:lvl6pPr marL="8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6pPr>
            <a:lvl7pPr marL="9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7pPr>
            <a:lvl8pPr marL="11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8pPr>
            <a:lvl9pPr marL="12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9pPr>
          </a:lstStyle>
          <a:p>
            <a:r>
              <a:rPr lang="en-US" altLang="zh-CN" sz="1600" dirty="0" smtClean="0">
                <a:solidFill>
                  <a:schemeClr val="bg1"/>
                </a:solidFill>
                <a:latin typeface="Arial" panose="020B0604020202020204" pitchFamily="34" charset="0"/>
                <a:ea typeface="宋体" panose="02010600030101010101" pitchFamily="2" charset="-122"/>
                <a:cs typeface="Arial" panose="020B0604020202020204" pitchFamily="34" charset="0"/>
              </a:rPr>
              <a:t>School of Aerospace Engineering, Tsinghua University</a:t>
            </a:r>
          </a:p>
        </p:txBody>
      </p:sp>
    </p:spTree>
    <p:extLst>
      <p:ext uri="{BB962C8B-B14F-4D97-AF65-F5344CB8AC3E}">
        <p14:creationId xmlns:p14="http://schemas.microsoft.com/office/powerpoint/2010/main" val="2231240063"/>
      </p:ext>
    </p:extLst>
  </p:cSld>
  <p:clrMapOvr>
    <a:masterClrMapping/>
  </p:clrMapOvr>
  <mc:AlternateContent xmlns:mc="http://schemas.openxmlformats.org/markup-compatibility/2006" xmlns:p14="http://schemas.microsoft.com/office/powerpoint/2010/main">
    <mc:Choice Requires="p14">
      <p:transition spd="slow" p14:dur="2000" advTm="21714"/>
    </mc:Choice>
    <mc:Fallback xmlns="">
      <p:transition spd="slow" advTm="21714"/>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zh-CN" altLang="en-US"/>
              <a:t>计算动力学大作业（第三组）</a:t>
            </a:r>
            <a:endParaRPr lang="zh-CN" altLang="en-US" dirty="0"/>
          </a:p>
        </p:txBody>
      </p:sp>
      <p:sp>
        <p:nvSpPr>
          <p:cNvPr id="2" name="日期占位符 1"/>
          <p:cNvSpPr>
            <a:spLocks noGrp="1"/>
          </p:cNvSpPr>
          <p:nvPr>
            <p:ph type="dt" sz="half" idx="10"/>
          </p:nvPr>
        </p:nvSpPr>
        <p:spPr>
          <a:xfrm>
            <a:off x="822962" y="6484011"/>
            <a:ext cx="1854203" cy="365125"/>
          </a:xfrm>
        </p:spPr>
        <p:txBody>
          <a:bodyPr/>
          <a:lstStyle/>
          <a:p>
            <a:fld id="{4F34B4DA-AF2E-47A2-A351-8BDE0360B55B}" type="datetime1">
              <a:rPr lang="zh-CN" altLang="en-US" smtClean="0"/>
              <a:t>2022/6/1</a:t>
            </a:fld>
            <a:endParaRPr lang="zh-CN" altLang="en-US"/>
          </a:p>
        </p:txBody>
      </p:sp>
      <p:sp>
        <p:nvSpPr>
          <p:cNvPr id="9" name="灯片编号占位符 8"/>
          <p:cNvSpPr>
            <a:spLocks noGrp="1"/>
          </p:cNvSpPr>
          <p:nvPr>
            <p:ph type="sldNum" sz="quarter" idx="12"/>
          </p:nvPr>
        </p:nvSpPr>
        <p:spPr/>
        <p:txBody>
          <a:bodyPr/>
          <a:lstStyle/>
          <a:p>
            <a:fld id="{69764B09-0332-4747-B2BA-F996204B7FB7}" type="slidenum">
              <a:rPr lang="zh-CN" altLang="en-US" smtClean="0"/>
              <a:t>10</a:t>
            </a:fld>
            <a:endParaRPr lang="zh-CN" altLang="en-US"/>
          </a:p>
        </p:txBody>
      </p:sp>
      <p:sp>
        <p:nvSpPr>
          <p:cNvPr id="3" name="标题 2"/>
          <p:cNvSpPr>
            <a:spLocks noGrp="1"/>
          </p:cNvSpPr>
          <p:nvPr>
            <p:ph type="title"/>
          </p:nvPr>
        </p:nvSpPr>
        <p:spPr/>
        <p:txBody>
          <a:bodyPr/>
          <a:lstStyle/>
          <a:p>
            <a:endParaRPr lang="zh-CN" altLang="en-US"/>
          </a:p>
        </p:txBody>
      </p:sp>
      <p:sp>
        <p:nvSpPr>
          <p:cNvPr id="8" name="Rectangle 2"/>
          <p:cNvSpPr txBox="1">
            <a:spLocks noChangeArrowheads="1"/>
          </p:cNvSpPr>
          <p:nvPr/>
        </p:nvSpPr>
        <p:spPr>
          <a:xfrm>
            <a:off x="1155968" y="225420"/>
            <a:ext cx="4490687" cy="563562"/>
          </a:xfrm>
          <a:prstGeom prst="rect">
            <a:avLst/>
          </a:prstGeom>
        </p:spPr>
        <p:txBody>
          <a:bodyPr vert="horz" lIns="91440" tIns="45720" rIns="91440" bIns="45720" rtlCol="0" anchor="b">
            <a:noAutofit/>
          </a:bodyPr>
          <a:lstStyle>
            <a:lvl1pPr algn="l" defTabSz="685800" rtl="0" eaLnBrk="1" latinLnBrk="0" hangingPunct="1">
              <a:lnSpc>
                <a:spcPct val="85000"/>
              </a:lnSpc>
              <a:spcBef>
                <a:spcPct val="0"/>
              </a:spcBef>
              <a:buNone/>
              <a:defRPr sz="3000" kern="1200" spc="-38" baseline="0">
                <a:solidFill>
                  <a:schemeClr val="tx1">
                    <a:lumMod val="75000"/>
                    <a:lumOff val="25000"/>
                  </a:schemeClr>
                </a:solidFill>
                <a:latin typeface="+mj-lt"/>
                <a:ea typeface="+mj-ea"/>
                <a:cs typeface="+mj-cs"/>
              </a:defRPr>
            </a:lvl1pPr>
          </a:lstStyle>
          <a:p>
            <a:r>
              <a:rPr lang="zh-CN" altLang="en-US" sz="2800" b="1" dirty="0">
                <a:solidFill>
                  <a:srgbClr val="0000FF"/>
                </a:solidFill>
                <a:latin typeface="微软雅黑" panose="020B0503020204020204" pitchFamily="34" charset="-122"/>
                <a:ea typeface="微软雅黑" panose="020B0503020204020204" pitchFamily="34" charset="-122"/>
              </a:rPr>
              <a:t>二、文献调研</a:t>
            </a:r>
          </a:p>
        </p:txBody>
      </p:sp>
      <p:sp>
        <p:nvSpPr>
          <p:cNvPr id="21" name="文本框 20"/>
          <p:cNvSpPr txBox="1"/>
          <p:nvPr/>
        </p:nvSpPr>
        <p:spPr>
          <a:xfrm>
            <a:off x="184486" y="1100911"/>
            <a:ext cx="6521114" cy="461665"/>
          </a:xfrm>
          <a:prstGeom prst="rect">
            <a:avLst/>
          </a:prstGeom>
          <a:noFill/>
        </p:spPr>
        <p:txBody>
          <a:bodyPr wrap="square" rtlCol="0">
            <a:spAutoFit/>
          </a:bodyPr>
          <a:lstStyle/>
          <a:p>
            <a:pPr marL="342900" indent="-342900">
              <a:buFont typeface="Wingdings" panose="05000000000000000000" pitchFamily="2" charset="2"/>
              <a:buChar char="n"/>
            </a:pPr>
            <a:r>
              <a:rPr lang="en-US" altLang="zh-CN" sz="2400" b="1" dirty="0">
                <a:solidFill>
                  <a:srgbClr val="7030A0"/>
                </a:solidFill>
                <a:latin typeface="华文楷体" panose="02010600040101010101" pitchFamily="2" charset="-122"/>
                <a:ea typeface="华文楷体" panose="02010600040101010101" pitchFamily="2" charset="-122"/>
              </a:rPr>
              <a:t>Newmark</a:t>
            </a:r>
            <a:r>
              <a:rPr lang="zh-CN" altLang="en-US" sz="2400" b="1" dirty="0">
                <a:solidFill>
                  <a:srgbClr val="7030A0"/>
                </a:solidFill>
                <a:latin typeface="华文楷体" panose="02010600040101010101" pitchFamily="2" charset="-122"/>
                <a:ea typeface="华文楷体" panose="02010600040101010101" pitchFamily="2" charset="-122"/>
              </a:rPr>
              <a:t>法改进方案</a:t>
            </a:r>
            <a:r>
              <a:rPr lang="en-US" altLang="zh-CN" sz="2400" b="1" dirty="0">
                <a:solidFill>
                  <a:srgbClr val="7030A0"/>
                </a:solidFill>
                <a:latin typeface="华文楷体" panose="02010600040101010101" pitchFamily="2" charset="-122"/>
                <a:ea typeface="华文楷体" panose="02010600040101010101" pitchFamily="2" charset="-122"/>
              </a:rPr>
              <a:t>2.2</a:t>
            </a:r>
            <a:r>
              <a:rPr lang="zh-CN" altLang="en-US" sz="2400" b="1" dirty="0">
                <a:solidFill>
                  <a:srgbClr val="7030A0"/>
                </a:solidFill>
                <a:latin typeface="华文楷体" panose="02010600040101010101" pitchFamily="2" charset="-122"/>
                <a:ea typeface="华文楷体" panose="02010600040101010101" pitchFamily="2" charset="-122"/>
              </a:rPr>
              <a:t>（</a:t>
            </a:r>
            <a:r>
              <a:rPr lang="en-US" altLang="zh-CN" sz="2400" b="1" dirty="0">
                <a:solidFill>
                  <a:srgbClr val="7030A0"/>
                </a:solidFill>
                <a:latin typeface="华文楷体" panose="02010600040101010101" pitchFamily="2" charset="-122"/>
                <a:ea typeface="华文楷体" panose="02010600040101010101" pitchFamily="2" charset="-122"/>
              </a:rPr>
              <a:t>2012</a:t>
            </a:r>
            <a:r>
              <a:rPr lang="zh-CN" altLang="en-US" sz="2400" b="1" dirty="0">
                <a:solidFill>
                  <a:srgbClr val="7030A0"/>
                </a:solidFill>
                <a:latin typeface="华文楷体" panose="02010600040101010101" pitchFamily="2" charset="-122"/>
                <a:ea typeface="华文楷体" panose="02010600040101010101" pitchFamily="2" charset="-122"/>
              </a:rPr>
              <a:t>年</a:t>
            </a:r>
            <a:r>
              <a:rPr lang="en-US" altLang="zh-CN" sz="2400" b="1" dirty="0">
                <a:solidFill>
                  <a:srgbClr val="7030A0"/>
                </a:solidFill>
                <a:latin typeface="华文楷体" panose="02010600040101010101" pitchFamily="2" charset="-122"/>
                <a:ea typeface="华文楷体" panose="02010600040101010101" pitchFamily="2" charset="-122"/>
              </a:rPr>
              <a:t>Bathe</a:t>
            </a:r>
            <a:r>
              <a:rPr lang="zh-CN" altLang="en-US" sz="2400" b="1" dirty="0">
                <a:solidFill>
                  <a:srgbClr val="7030A0"/>
                </a:solidFill>
                <a:latin typeface="华文楷体" panose="02010600040101010101" pitchFamily="2" charset="-122"/>
                <a:ea typeface="华文楷体" panose="02010600040101010101" pitchFamily="2" charset="-122"/>
              </a:rPr>
              <a:t>）</a:t>
            </a:r>
          </a:p>
        </p:txBody>
      </p:sp>
      <p:sp>
        <p:nvSpPr>
          <p:cNvPr id="10" name="矩形 9">
            <a:extLst>
              <a:ext uri="{FF2B5EF4-FFF2-40B4-BE49-F238E27FC236}">
                <a16:creationId xmlns:a16="http://schemas.microsoft.com/office/drawing/2014/main" id="{2F33DDC5-090E-4D2C-8F2E-4EF625C6D500}"/>
              </a:ext>
            </a:extLst>
          </p:cNvPr>
          <p:cNvSpPr/>
          <p:nvPr/>
        </p:nvSpPr>
        <p:spPr>
          <a:xfrm>
            <a:off x="222681" y="1636681"/>
            <a:ext cx="8824377" cy="1569660"/>
          </a:xfrm>
          <a:prstGeom prst="rect">
            <a:avLst/>
          </a:prstGeom>
        </p:spPr>
        <p:txBody>
          <a:bodyPr wrap="square">
            <a:spAutoFit/>
          </a:bodyPr>
          <a:lstStyle/>
          <a:p>
            <a:pPr marL="342900" indent="-342900">
              <a:lnSpc>
                <a:spcPct val="120000"/>
              </a:lnSpc>
              <a:buFont typeface="Arial" panose="020B0604020202020204" pitchFamily="34" charset="0"/>
              <a:buChar char="•"/>
            </a:pPr>
            <a:r>
              <a:rPr lang="zh-CN" altLang="en-US" sz="2000" dirty="0"/>
              <a:t>改进：提出可令</a:t>
            </a:r>
            <a:r>
              <a:rPr lang="en-US" altLang="zh-CN" sz="2000" dirty="0"/>
              <a:t>Bathe</a:t>
            </a:r>
            <a:r>
              <a:rPr lang="zh-CN" altLang="en-US" sz="2000" dirty="0"/>
              <a:t>方法（</a:t>
            </a:r>
            <a:r>
              <a:rPr lang="en-US" altLang="zh-CN" sz="2000" dirty="0"/>
              <a:t>2005</a:t>
            </a:r>
            <a:r>
              <a:rPr lang="zh-CN" altLang="en-US" sz="2000" dirty="0"/>
              <a:t>）中          取为</a:t>
            </a:r>
            <a:endParaRPr lang="en-US" altLang="zh-CN" sz="2000" dirty="0"/>
          </a:p>
          <a:p>
            <a:pPr marL="342900" indent="-342900">
              <a:lnSpc>
                <a:spcPct val="120000"/>
              </a:lnSpc>
              <a:buFont typeface="Arial" panose="020B0604020202020204" pitchFamily="34" charset="0"/>
              <a:buChar char="•"/>
            </a:pPr>
            <a:r>
              <a:rPr lang="zh-CN" altLang="en-US" sz="2000" dirty="0"/>
              <a:t>优势：                    当               时</a:t>
            </a:r>
            <a:r>
              <a:rPr lang="zh-CN" altLang="en-US" sz="2000" dirty="0" smtClean="0"/>
              <a:t>，有效</a:t>
            </a:r>
            <a:r>
              <a:rPr lang="zh-CN" altLang="en-US" sz="2000" dirty="0"/>
              <a:t>刚度阵              ，可以简化存储和计算</a:t>
            </a:r>
            <a:endParaRPr lang="en-US" altLang="zh-CN" sz="2000" dirty="0"/>
          </a:p>
          <a:p>
            <a:pPr marL="342900" indent="-342900">
              <a:lnSpc>
                <a:spcPct val="120000"/>
              </a:lnSpc>
              <a:buFont typeface="Arial" panose="020B0604020202020204" pitchFamily="34" charset="0"/>
              <a:buChar char="•"/>
            </a:pPr>
            <a:endParaRPr lang="en-US" altLang="zh-CN" sz="2000" dirty="0"/>
          </a:p>
          <a:p>
            <a:pPr marL="342900" indent="-342900">
              <a:lnSpc>
                <a:spcPct val="120000"/>
              </a:lnSpc>
              <a:buFont typeface="Arial" panose="020B0604020202020204" pitchFamily="34" charset="0"/>
              <a:buChar char="•"/>
            </a:pPr>
            <a:endParaRPr lang="en-US" altLang="zh-CN" sz="2000" dirty="0"/>
          </a:p>
        </p:txBody>
      </p:sp>
      <p:sp>
        <p:nvSpPr>
          <p:cNvPr id="5" name="Rectangle 2">
            <a:extLst>
              <a:ext uri="{FF2B5EF4-FFF2-40B4-BE49-F238E27FC236}">
                <a16:creationId xmlns:a16="http://schemas.microsoft.com/office/drawing/2014/main" id="{A5BA47CD-CB9F-46E8-8E41-440F09468E82}"/>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4">
            <a:extLst>
              <a:ext uri="{FF2B5EF4-FFF2-40B4-BE49-F238E27FC236}">
                <a16:creationId xmlns:a16="http://schemas.microsoft.com/office/drawing/2014/main" id="{E21DFC93-0D8D-45D7-9247-8CA02FB179CA}"/>
              </a:ext>
            </a:extLst>
          </p:cNvPr>
          <p:cNvSpPr>
            <a:spLocks noChangeArrowheads="1"/>
          </p:cNvSpPr>
          <p:nvPr/>
        </p:nvSpPr>
        <p:spPr bwMode="auto">
          <a:xfrm>
            <a:off x="5141229" y="350554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0" name="Rectangle 13">
            <a:extLst>
              <a:ext uri="{FF2B5EF4-FFF2-40B4-BE49-F238E27FC236}">
                <a16:creationId xmlns:a16="http://schemas.microsoft.com/office/drawing/2014/main" id="{FD9001C5-57D8-49C9-9188-2D0F01038405}"/>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8" name="Object 17">
            <a:extLst>
              <a:ext uri="{FF2B5EF4-FFF2-40B4-BE49-F238E27FC236}">
                <a16:creationId xmlns:a16="http://schemas.microsoft.com/office/drawing/2014/main" id="{81D2844D-932D-4BE5-815A-11F0F0286DBE}"/>
              </a:ext>
            </a:extLst>
          </p:cNvPr>
          <p:cNvGraphicFramePr>
            <a:graphicFrameLocks noChangeAspect="1"/>
          </p:cNvGraphicFramePr>
          <p:nvPr>
            <p:extLst/>
          </p:nvPr>
        </p:nvGraphicFramePr>
        <p:xfrm>
          <a:off x="1306989" y="2080342"/>
          <a:ext cx="1151596" cy="865484"/>
        </p:xfrm>
        <a:graphic>
          <a:graphicData uri="http://schemas.openxmlformats.org/presentationml/2006/ole">
            <mc:AlternateContent xmlns:mc="http://schemas.openxmlformats.org/markup-compatibility/2006">
              <mc:Choice xmlns:v="urn:schemas-microsoft-com:vml" Requires="v">
                <p:oleObj spid="_x0000_s185411" name="Equation" r:id="rId4" imgW="787400" imgH="558800" progId="Equation.DSMT4">
                  <p:embed/>
                </p:oleObj>
              </mc:Choice>
              <mc:Fallback>
                <p:oleObj name="Equation" r:id="rId4" imgW="787400" imgH="55880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06989" y="2080342"/>
                        <a:ext cx="1151596" cy="865484"/>
                      </a:xfrm>
                      <a:prstGeom prst="rect">
                        <a:avLst/>
                      </a:prstGeom>
                      <a:noFill/>
                    </p:spPr>
                  </p:pic>
                </p:oleObj>
              </mc:Fallback>
            </mc:AlternateContent>
          </a:graphicData>
        </a:graphic>
      </p:graphicFrame>
      <p:sp>
        <p:nvSpPr>
          <p:cNvPr id="19" name="Rectangle 7">
            <a:extLst>
              <a:ext uri="{FF2B5EF4-FFF2-40B4-BE49-F238E27FC236}">
                <a16:creationId xmlns:a16="http://schemas.microsoft.com/office/drawing/2014/main" id="{CD522734-C316-4FB7-BA24-A70007A89AF7}"/>
              </a:ext>
            </a:extLst>
          </p:cNvPr>
          <p:cNvSpPr>
            <a:spLocks noChangeArrowheads="1"/>
          </p:cNvSpPr>
          <p:nvPr/>
        </p:nvSpPr>
        <p:spPr bwMode="auto">
          <a:xfrm>
            <a:off x="3621266" y="221395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24" name="Object 23">
            <a:extLst>
              <a:ext uri="{FF2B5EF4-FFF2-40B4-BE49-F238E27FC236}">
                <a16:creationId xmlns:a16="http://schemas.microsoft.com/office/drawing/2014/main" id="{A90CB1D4-E88C-4400-8B21-3D6546CE7C57}"/>
              </a:ext>
            </a:extLst>
          </p:cNvPr>
          <p:cNvGraphicFramePr>
            <a:graphicFrameLocks noChangeAspect="1"/>
          </p:cNvGraphicFramePr>
          <p:nvPr>
            <p:extLst/>
          </p:nvPr>
        </p:nvGraphicFramePr>
        <p:xfrm>
          <a:off x="4881826" y="1586734"/>
          <a:ext cx="487270" cy="526731"/>
        </p:xfrm>
        <a:graphic>
          <a:graphicData uri="http://schemas.openxmlformats.org/presentationml/2006/ole">
            <mc:AlternateContent xmlns:mc="http://schemas.openxmlformats.org/markup-compatibility/2006">
              <mc:Choice xmlns:v="urn:schemas-microsoft-com:vml" Requires="v">
                <p:oleObj spid="_x0000_s185412" name="Equation" r:id="rId6" imgW="342720" imgH="393480" progId="Equation.DSMT4">
                  <p:embed/>
                </p:oleObj>
              </mc:Choice>
              <mc:Fallback>
                <p:oleObj name="Equation" r:id="rId6" imgW="342720" imgH="393480" progId="Equation.DSMT4">
                  <p:embed/>
                  <p:pic>
                    <p:nvPicPr>
                      <p:cNvPr id="0" name=""/>
                      <p:cNvPicPr>
                        <a:picLocks noChangeAspect="1" noChangeArrowheads="1"/>
                      </p:cNvPicPr>
                      <p:nvPr/>
                    </p:nvPicPr>
                    <p:blipFill>
                      <a:blip r:embed="rId7"/>
                      <a:srcRect/>
                      <a:stretch>
                        <a:fillRect/>
                      </a:stretch>
                    </p:blipFill>
                    <p:spPr bwMode="auto">
                      <a:xfrm>
                        <a:off x="4881826" y="1586734"/>
                        <a:ext cx="487270" cy="526731"/>
                      </a:xfrm>
                      <a:prstGeom prst="rect">
                        <a:avLst/>
                      </a:prstGeom>
                      <a:noFill/>
                    </p:spPr>
                  </p:pic>
                </p:oleObj>
              </mc:Fallback>
            </mc:AlternateContent>
          </a:graphicData>
        </a:graphic>
      </p:graphicFrame>
      <p:sp>
        <p:nvSpPr>
          <p:cNvPr id="25" name="Rectangle 9">
            <a:extLst>
              <a:ext uri="{FF2B5EF4-FFF2-40B4-BE49-F238E27FC236}">
                <a16:creationId xmlns:a16="http://schemas.microsoft.com/office/drawing/2014/main" id="{26796304-FF29-4761-B206-5FF020195682}"/>
              </a:ext>
            </a:extLst>
          </p:cNvPr>
          <p:cNvSpPr>
            <a:spLocks noChangeArrowheads="1"/>
          </p:cNvSpPr>
          <p:nvPr/>
        </p:nvSpPr>
        <p:spPr bwMode="auto">
          <a:xfrm>
            <a:off x="3227650" y="243697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26" name="Object 25">
            <a:extLst>
              <a:ext uri="{FF2B5EF4-FFF2-40B4-BE49-F238E27FC236}">
                <a16:creationId xmlns:a16="http://schemas.microsoft.com/office/drawing/2014/main" id="{C4579B33-734F-48B3-9F1B-621C80FDD5A4}"/>
              </a:ext>
            </a:extLst>
          </p:cNvPr>
          <p:cNvGraphicFramePr>
            <a:graphicFrameLocks noChangeAspect="1"/>
          </p:cNvGraphicFramePr>
          <p:nvPr>
            <p:extLst/>
          </p:nvPr>
        </p:nvGraphicFramePr>
        <p:xfrm>
          <a:off x="5986858" y="1679707"/>
          <a:ext cx="773384" cy="345987"/>
        </p:xfrm>
        <a:graphic>
          <a:graphicData uri="http://schemas.openxmlformats.org/presentationml/2006/ole">
            <mc:AlternateContent xmlns:mc="http://schemas.openxmlformats.org/markup-compatibility/2006">
              <mc:Choice xmlns:v="urn:schemas-microsoft-com:vml" Requires="v">
                <p:oleObj spid="_x0000_s185413" name="Equation" r:id="rId8" imgW="533160" imgH="241200" progId="Equation.DSMT4">
                  <p:embed/>
                </p:oleObj>
              </mc:Choice>
              <mc:Fallback>
                <p:oleObj name="Equation" r:id="rId8" imgW="533160" imgH="241200" progId="Equation.DSMT4">
                  <p:embed/>
                  <p:pic>
                    <p:nvPicPr>
                      <p:cNvPr id="0" name=""/>
                      <p:cNvPicPr>
                        <a:picLocks noChangeAspect="1" noChangeArrowheads="1"/>
                      </p:cNvPicPr>
                      <p:nvPr/>
                    </p:nvPicPr>
                    <p:blipFill>
                      <a:blip r:embed="rId9"/>
                      <a:srcRect/>
                      <a:stretch>
                        <a:fillRect/>
                      </a:stretch>
                    </p:blipFill>
                    <p:spPr bwMode="auto">
                      <a:xfrm>
                        <a:off x="5986858" y="1679707"/>
                        <a:ext cx="773384" cy="345987"/>
                      </a:xfrm>
                      <a:prstGeom prst="rect">
                        <a:avLst/>
                      </a:prstGeom>
                      <a:noFill/>
                    </p:spPr>
                  </p:pic>
                </p:oleObj>
              </mc:Fallback>
            </mc:AlternateContent>
          </a:graphicData>
        </a:graphic>
      </p:graphicFrame>
      <p:pic>
        <p:nvPicPr>
          <p:cNvPr id="27" name="Picture 26">
            <a:extLst>
              <a:ext uri="{FF2B5EF4-FFF2-40B4-BE49-F238E27FC236}">
                <a16:creationId xmlns:a16="http://schemas.microsoft.com/office/drawing/2014/main" id="{916058E2-7841-4090-8E67-6910C63D626D}"/>
              </a:ext>
            </a:extLst>
          </p:cNvPr>
          <p:cNvPicPr/>
          <p:nvPr/>
        </p:nvPicPr>
        <p:blipFill>
          <a:blip r:embed="rId10"/>
          <a:stretch>
            <a:fillRect/>
          </a:stretch>
        </p:blipFill>
        <p:spPr>
          <a:xfrm>
            <a:off x="25289" y="3757251"/>
            <a:ext cx="3149232" cy="2550552"/>
          </a:xfrm>
          <a:prstGeom prst="rect">
            <a:avLst/>
          </a:prstGeom>
        </p:spPr>
      </p:pic>
      <p:pic>
        <p:nvPicPr>
          <p:cNvPr id="28" name="Picture 27">
            <a:extLst>
              <a:ext uri="{FF2B5EF4-FFF2-40B4-BE49-F238E27FC236}">
                <a16:creationId xmlns:a16="http://schemas.microsoft.com/office/drawing/2014/main" id="{72A4E82B-43FC-46E3-80FF-11394F8CC635}"/>
              </a:ext>
            </a:extLst>
          </p:cNvPr>
          <p:cNvPicPr/>
          <p:nvPr/>
        </p:nvPicPr>
        <p:blipFill>
          <a:blip r:embed="rId11"/>
          <a:stretch>
            <a:fillRect/>
          </a:stretch>
        </p:blipFill>
        <p:spPr>
          <a:xfrm>
            <a:off x="3227650" y="3776533"/>
            <a:ext cx="3161792" cy="2550565"/>
          </a:xfrm>
          <a:prstGeom prst="rect">
            <a:avLst/>
          </a:prstGeom>
        </p:spPr>
      </p:pic>
      <p:pic>
        <p:nvPicPr>
          <p:cNvPr id="29" name="Picture 28">
            <a:extLst>
              <a:ext uri="{FF2B5EF4-FFF2-40B4-BE49-F238E27FC236}">
                <a16:creationId xmlns:a16="http://schemas.microsoft.com/office/drawing/2014/main" id="{C027D9C0-3804-4096-A826-7ED223703E8C}"/>
              </a:ext>
            </a:extLst>
          </p:cNvPr>
          <p:cNvPicPr/>
          <p:nvPr/>
        </p:nvPicPr>
        <p:blipFill>
          <a:blip r:embed="rId12"/>
          <a:stretch>
            <a:fillRect/>
          </a:stretch>
        </p:blipFill>
        <p:spPr>
          <a:xfrm>
            <a:off x="6039223" y="3752311"/>
            <a:ext cx="3105921" cy="2550551"/>
          </a:xfrm>
          <a:prstGeom prst="rect">
            <a:avLst/>
          </a:prstGeom>
        </p:spPr>
      </p:pic>
      <p:graphicFrame>
        <p:nvGraphicFramePr>
          <p:cNvPr id="36" name="Object 35">
            <a:extLst>
              <a:ext uri="{FF2B5EF4-FFF2-40B4-BE49-F238E27FC236}">
                <a16:creationId xmlns:a16="http://schemas.microsoft.com/office/drawing/2014/main" id="{970AD5DC-149A-48D7-AD09-A3F704A0DBA3}"/>
              </a:ext>
            </a:extLst>
          </p:cNvPr>
          <p:cNvGraphicFramePr>
            <a:graphicFrameLocks noChangeAspect="1"/>
          </p:cNvGraphicFramePr>
          <p:nvPr>
            <p:extLst/>
          </p:nvPr>
        </p:nvGraphicFramePr>
        <p:xfrm>
          <a:off x="2869076" y="2056321"/>
          <a:ext cx="773384" cy="345987"/>
        </p:xfrm>
        <a:graphic>
          <a:graphicData uri="http://schemas.openxmlformats.org/presentationml/2006/ole">
            <mc:AlternateContent xmlns:mc="http://schemas.openxmlformats.org/markup-compatibility/2006">
              <mc:Choice xmlns:v="urn:schemas-microsoft-com:vml" Requires="v">
                <p:oleObj spid="_x0000_s185414" name="Equation" r:id="rId13" imgW="533160" imgH="241200" progId="Equation.DSMT4">
                  <p:embed/>
                </p:oleObj>
              </mc:Choice>
              <mc:Fallback>
                <p:oleObj name="Equation" r:id="rId13" imgW="533160" imgH="241200" progId="Equation.DSMT4">
                  <p:embed/>
                  <p:pic>
                    <p:nvPicPr>
                      <p:cNvPr id="0" name=""/>
                      <p:cNvPicPr>
                        <a:picLocks noChangeAspect="1" noChangeArrowheads="1"/>
                      </p:cNvPicPr>
                      <p:nvPr/>
                    </p:nvPicPr>
                    <p:blipFill>
                      <a:blip r:embed="rId9"/>
                      <a:srcRect/>
                      <a:stretch>
                        <a:fillRect/>
                      </a:stretch>
                    </p:blipFill>
                    <p:spPr bwMode="auto">
                      <a:xfrm>
                        <a:off x="2869076" y="2056321"/>
                        <a:ext cx="773384" cy="345987"/>
                      </a:xfrm>
                      <a:prstGeom prst="rect">
                        <a:avLst/>
                      </a:prstGeom>
                      <a:noFill/>
                    </p:spPr>
                  </p:pic>
                </p:oleObj>
              </mc:Fallback>
            </mc:AlternateContent>
          </a:graphicData>
        </a:graphic>
      </p:graphicFrame>
      <p:sp>
        <p:nvSpPr>
          <p:cNvPr id="37" name="Rectangle 20">
            <a:extLst>
              <a:ext uri="{FF2B5EF4-FFF2-40B4-BE49-F238E27FC236}">
                <a16:creationId xmlns:a16="http://schemas.microsoft.com/office/drawing/2014/main" id="{154D783E-9E89-4720-8246-22888EB59B09}"/>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38" name="Object 37">
            <a:extLst>
              <a:ext uri="{FF2B5EF4-FFF2-40B4-BE49-F238E27FC236}">
                <a16:creationId xmlns:a16="http://schemas.microsoft.com/office/drawing/2014/main" id="{C88CBA48-C539-44D9-B082-B8F94E224629}"/>
              </a:ext>
            </a:extLst>
          </p:cNvPr>
          <p:cNvGraphicFramePr>
            <a:graphicFrameLocks noChangeAspect="1"/>
          </p:cNvGraphicFramePr>
          <p:nvPr>
            <p:extLst/>
          </p:nvPr>
        </p:nvGraphicFramePr>
        <p:xfrm>
          <a:off x="5465360" y="2071335"/>
          <a:ext cx="733361" cy="366681"/>
        </p:xfrm>
        <a:graphic>
          <a:graphicData uri="http://schemas.openxmlformats.org/presentationml/2006/ole">
            <mc:AlternateContent xmlns:mc="http://schemas.openxmlformats.org/markup-compatibility/2006">
              <mc:Choice xmlns:v="urn:schemas-microsoft-com:vml" Requires="v">
                <p:oleObj spid="_x0000_s185415" name="Equation" r:id="rId14" imgW="533169" imgH="253890" progId="Equation.DSMT4">
                  <p:embed/>
                </p:oleObj>
              </mc:Choice>
              <mc:Fallback>
                <p:oleObj name="Equation" r:id="rId14" imgW="533169" imgH="253890" progId="Equation.DSMT4">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465360" y="2071335"/>
                        <a:ext cx="733361" cy="366681"/>
                      </a:xfrm>
                      <a:prstGeom prst="rect">
                        <a:avLst/>
                      </a:prstGeom>
                      <a:noFill/>
                    </p:spPr>
                  </p:pic>
                </p:oleObj>
              </mc:Fallback>
            </mc:AlternateContent>
          </a:graphicData>
        </a:graphic>
      </p:graphicFrame>
      <p:sp>
        <p:nvSpPr>
          <p:cNvPr id="39" name="矩形 9">
            <a:extLst>
              <a:ext uri="{FF2B5EF4-FFF2-40B4-BE49-F238E27FC236}">
                <a16:creationId xmlns:a16="http://schemas.microsoft.com/office/drawing/2014/main" id="{37A95282-6599-4780-8FB3-E43BDDCA2CEC}"/>
              </a:ext>
            </a:extLst>
          </p:cNvPr>
          <p:cNvSpPr/>
          <p:nvPr/>
        </p:nvSpPr>
        <p:spPr>
          <a:xfrm>
            <a:off x="258366" y="2900453"/>
            <a:ext cx="9091525" cy="801373"/>
          </a:xfrm>
          <a:prstGeom prst="rect">
            <a:avLst/>
          </a:prstGeom>
        </p:spPr>
        <p:txBody>
          <a:bodyPr wrap="square">
            <a:spAutoFit/>
          </a:bodyPr>
          <a:lstStyle/>
          <a:p>
            <a:pPr marL="342900" indent="-342900">
              <a:lnSpc>
                <a:spcPct val="120000"/>
              </a:lnSpc>
              <a:buFont typeface="Arial" panose="020B0604020202020204" pitchFamily="34" charset="0"/>
              <a:buChar char="•"/>
            </a:pPr>
            <a:r>
              <a:rPr lang="zh-CN" altLang="en-US" sz="2000" dirty="0"/>
              <a:t>结论：此为</a:t>
            </a:r>
            <a:r>
              <a:rPr lang="en-US" altLang="zh-CN" sz="2000" dirty="0"/>
              <a:t>Newmark</a:t>
            </a:r>
            <a:r>
              <a:rPr lang="zh-CN" altLang="en-US" sz="2000" dirty="0"/>
              <a:t>与向后欧拉组合法的最优参数，物理阻尼不影响位移、速度、加速度的精度阶数，影响数值耗散和弥散的精度。（</a:t>
            </a:r>
            <a:r>
              <a:rPr lang="en-US" altLang="zh-CN" sz="2000" dirty="0"/>
              <a:t>2016</a:t>
            </a:r>
            <a:r>
              <a:rPr lang="zh-CN" altLang="en-US" sz="2000" dirty="0"/>
              <a:t>年</a:t>
            </a:r>
            <a:r>
              <a:rPr lang="en-US" altLang="zh-CN" sz="2000" dirty="0"/>
              <a:t>Tsinghua</a:t>
            </a:r>
            <a:r>
              <a:rPr lang="zh-CN" altLang="en-US" sz="2000" dirty="0"/>
              <a:t>）</a:t>
            </a:r>
          </a:p>
        </p:txBody>
      </p:sp>
      <p:sp>
        <p:nvSpPr>
          <p:cNvPr id="40" name="矩形 35">
            <a:extLst>
              <a:ext uri="{FF2B5EF4-FFF2-40B4-BE49-F238E27FC236}">
                <a16:creationId xmlns:a16="http://schemas.microsoft.com/office/drawing/2014/main" id="{553B18C5-FF78-41F1-BA93-4D7C8DF13318}"/>
              </a:ext>
            </a:extLst>
          </p:cNvPr>
          <p:cNvSpPr/>
          <p:nvPr/>
        </p:nvSpPr>
        <p:spPr>
          <a:xfrm>
            <a:off x="5808016" y="1099874"/>
            <a:ext cx="1864466" cy="432041"/>
          </a:xfrm>
          <a:prstGeom prst="rect">
            <a:avLst/>
          </a:prstGeom>
        </p:spPr>
        <p:txBody>
          <a:bodyPr wrap="square">
            <a:spAutoFit/>
          </a:bodyPr>
          <a:lstStyle/>
          <a:p>
            <a:pPr>
              <a:lnSpc>
                <a:spcPct val="120000"/>
              </a:lnSpc>
            </a:pPr>
            <a:r>
              <a:rPr lang="zh-CN" altLang="en-US" sz="2000" b="1" dirty="0">
                <a:solidFill>
                  <a:srgbClr val="C00000"/>
                </a:solidFill>
              </a:rPr>
              <a:t>编程模块采用</a:t>
            </a:r>
            <a:endParaRPr lang="zh-CN" altLang="en-US" sz="2000" dirty="0"/>
          </a:p>
        </p:txBody>
      </p:sp>
    </p:spTree>
    <p:extLst>
      <p:ext uri="{BB962C8B-B14F-4D97-AF65-F5344CB8AC3E}">
        <p14:creationId xmlns:p14="http://schemas.microsoft.com/office/powerpoint/2010/main" val="4204199013"/>
      </p:ext>
    </p:extLst>
  </p:cSld>
  <p:clrMapOvr>
    <a:masterClrMapping/>
  </p:clrMapOvr>
  <mc:AlternateContent xmlns:mc="http://schemas.openxmlformats.org/markup-compatibility/2006" xmlns:p14="http://schemas.microsoft.com/office/powerpoint/2010/main">
    <mc:Choice Requires="p14">
      <p:transition spd="slow" p14:dur="2000" advTm="11209"/>
    </mc:Choice>
    <mc:Fallback xmlns="">
      <p:transition spd="slow" advTm="11209"/>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zh-CN" altLang="en-US"/>
              <a:t>计算动力学大作业（第三组）</a:t>
            </a:r>
            <a:endParaRPr lang="zh-CN" altLang="en-US" dirty="0"/>
          </a:p>
        </p:txBody>
      </p:sp>
      <p:sp>
        <p:nvSpPr>
          <p:cNvPr id="2" name="日期占位符 1"/>
          <p:cNvSpPr>
            <a:spLocks noGrp="1"/>
          </p:cNvSpPr>
          <p:nvPr>
            <p:ph type="dt" sz="half" idx="10"/>
          </p:nvPr>
        </p:nvSpPr>
        <p:spPr>
          <a:xfrm>
            <a:off x="822962" y="6484011"/>
            <a:ext cx="1854203" cy="365125"/>
          </a:xfrm>
        </p:spPr>
        <p:txBody>
          <a:bodyPr/>
          <a:lstStyle/>
          <a:p>
            <a:fld id="{4F34B4DA-AF2E-47A2-A351-8BDE0360B55B}" type="datetime1">
              <a:rPr lang="zh-CN" altLang="en-US" smtClean="0"/>
              <a:t>2022/6/1</a:t>
            </a:fld>
            <a:endParaRPr lang="zh-CN" altLang="en-US"/>
          </a:p>
        </p:txBody>
      </p:sp>
      <p:sp>
        <p:nvSpPr>
          <p:cNvPr id="9" name="灯片编号占位符 8"/>
          <p:cNvSpPr>
            <a:spLocks noGrp="1"/>
          </p:cNvSpPr>
          <p:nvPr>
            <p:ph type="sldNum" sz="quarter" idx="12"/>
          </p:nvPr>
        </p:nvSpPr>
        <p:spPr/>
        <p:txBody>
          <a:bodyPr/>
          <a:lstStyle/>
          <a:p>
            <a:fld id="{69764B09-0332-4747-B2BA-F996204B7FB7}" type="slidenum">
              <a:rPr lang="zh-CN" altLang="en-US" smtClean="0"/>
              <a:t>11</a:t>
            </a:fld>
            <a:endParaRPr lang="zh-CN" altLang="en-US"/>
          </a:p>
        </p:txBody>
      </p:sp>
      <p:sp>
        <p:nvSpPr>
          <p:cNvPr id="3" name="标题 2"/>
          <p:cNvSpPr>
            <a:spLocks noGrp="1"/>
          </p:cNvSpPr>
          <p:nvPr>
            <p:ph type="title"/>
          </p:nvPr>
        </p:nvSpPr>
        <p:spPr/>
        <p:txBody>
          <a:bodyPr/>
          <a:lstStyle/>
          <a:p>
            <a:endParaRPr lang="zh-CN" altLang="en-US"/>
          </a:p>
        </p:txBody>
      </p:sp>
      <p:sp>
        <p:nvSpPr>
          <p:cNvPr id="8" name="Rectangle 2"/>
          <p:cNvSpPr txBox="1">
            <a:spLocks noChangeArrowheads="1"/>
          </p:cNvSpPr>
          <p:nvPr/>
        </p:nvSpPr>
        <p:spPr>
          <a:xfrm>
            <a:off x="1155968" y="225420"/>
            <a:ext cx="4490687" cy="563562"/>
          </a:xfrm>
          <a:prstGeom prst="rect">
            <a:avLst/>
          </a:prstGeom>
        </p:spPr>
        <p:txBody>
          <a:bodyPr vert="horz" lIns="91440" tIns="45720" rIns="91440" bIns="45720" rtlCol="0" anchor="b">
            <a:noAutofit/>
          </a:bodyPr>
          <a:lstStyle>
            <a:lvl1pPr algn="l" defTabSz="685800" rtl="0" eaLnBrk="1" latinLnBrk="0" hangingPunct="1">
              <a:lnSpc>
                <a:spcPct val="85000"/>
              </a:lnSpc>
              <a:spcBef>
                <a:spcPct val="0"/>
              </a:spcBef>
              <a:buNone/>
              <a:defRPr sz="3000" kern="1200" spc="-38" baseline="0">
                <a:solidFill>
                  <a:schemeClr val="tx1">
                    <a:lumMod val="75000"/>
                    <a:lumOff val="25000"/>
                  </a:schemeClr>
                </a:solidFill>
                <a:latin typeface="+mj-lt"/>
                <a:ea typeface="+mj-ea"/>
                <a:cs typeface="+mj-cs"/>
              </a:defRPr>
            </a:lvl1pPr>
          </a:lstStyle>
          <a:p>
            <a:r>
              <a:rPr lang="zh-CN" altLang="en-US" sz="2800" b="1" dirty="0">
                <a:solidFill>
                  <a:srgbClr val="0000FF"/>
                </a:solidFill>
                <a:latin typeface="微软雅黑" panose="020B0503020204020204" pitchFamily="34" charset="-122"/>
                <a:ea typeface="微软雅黑" panose="020B0503020204020204" pitchFamily="34" charset="-122"/>
              </a:rPr>
              <a:t>二、文献调研</a:t>
            </a:r>
          </a:p>
        </p:txBody>
      </p:sp>
      <p:sp>
        <p:nvSpPr>
          <p:cNvPr id="21" name="文本框 20"/>
          <p:cNvSpPr txBox="1"/>
          <p:nvPr/>
        </p:nvSpPr>
        <p:spPr>
          <a:xfrm>
            <a:off x="184486" y="1100911"/>
            <a:ext cx="6521114" cy="461665"/>
          </a:xfrm>
          <a:prstGeom prst="rect">
            <a:avLst/>
          </a:prstGeom>
          <a:noFill/>
        </p:spPr>
        <p:txBody>
          <a:bodyPr wrap="square" rtlCol="0">
            <a:spAutoFit/>
          </a:bodyPr>
          <a:lstStyle/>
          <a:p>
            <a:pPr marL="342900" indent="-342900">
              <a:buFont typeface="Wingdings" panose="05000000000000000000" pitchFamily="2" charset="2"/>
              <a:buChar char="n"/>
            </a:pPr>
            <a:r>
              <a:rPr lang="en-US" altLang="zh-CN" sz="2400" b="1" dirty="0">
                <a:solidFill>
                  <a:srgbClr val="7030A0"/>
                </a:solidFill>
                <a:latin typeface="华文楷体" panose="02010600040101010101" pitchFamily="2" charset="-122"/>
                <a:ea typeface="华文楷体" panose="02010600040101010101" pitchFamily="2" charset="-122"/>
              </a:rPr>
              <a:t>Newmark</a:t>
            </a:r>
            <a:r>
              <a:rPr lang="zh-CN" altLang="en-US" sz="2400" b="1" dirty="0">
                <a:solidFill>
                  <a:srgbClr val="7030A0"/>
                </a:solidFill>
                <a:latin typeface="华文楷体" panose="02010600040101010101" pitchFamily="2" charset="-122"/>
                <a:ea typeface="华文楷体" panose="02010600040101010101" pitchFamily="2" charset="-122"/>
              </a:rPr>
              <a:t>法改进方案</a:t>
            </a:r>
            <a:r>
              <a:rPr lang="en-US" altLang="zh-CN" sz="2400" b="1" dirty="0">
                <a:solidFill>
                  <a:srgbClr val="7030A0"/>
                </a:solidFill>
                <a:latin typeface="华文楷体" panose="02010600040101010101" pitchFamily="2" charset="-122"/>
                <a:ea typeface="华文楷体" panose="02010600040101010101" pitchFamily="2" charset="-122"/>
              </a:rPr>
              <a:t>2.3</a:t>
            </a:r>
            <a:r>
              <a:rPr lang="zh-CN" altLang="en-US" sz="2400" b="1" dirty="0">
                <a:solidFill>
                  <a:srgbClr val="7030A0"/>
                </a:solidFill>
                <a:latin typeface="华文楷体" panose="02010600040101010101" pitchFamily="2" charset="-122"/>
                <a:ea typeface="华文楷体" panose="02010600040101010101" pitchFamily="2" charset="-122"/>
              </a:rPr>
              <a:t>（</a:t>
            </a:r>
            <a:r>
              <a:rPr lang="en-US" altLang="zh-CN" sz="2400" b="1" dirty="0">
                <a:solidFill>
                  <a:srgbClr val="7030A0"/>
                </a:solidFill>
                <a:latin typeface="华文楷体" panose="02010600040101010101" pitchFamily="2" charset="-122"/>
                <a:ea typeface="华文楷体" panose="02010600040101010101" pitchFamily="2" charset="-122"/>
              </a:rPr>
              <a:t>2018</a:t>
            </a:r>
            <a:r>
              <a:rPr lang="zh-CN" altLang="en-US" sz="2400" b="1" dirty="0">
                <a:solidFill>
                  <a:srgbClr val="7030A0"/>
                </a:solidFill>
                <a:latin typeface="华文楷体" panose="02010600040101010101" pitchFamily="2" charset="-122"/>
                <a:ea typeface="华文楷体" panose="02010600040101010101" pitchFamily="2" charset="-122"/>
              </a:rPr>
              <a:t>年</a:t>
            </a:r>
            <a:r>
              <a:rPr lang="en-US" altLang="zh-CN" sz="2400" b="1" dirty="0">
                <a:solidFill>
                  <a:srgbClr val="7030A0"/>
                </a:solidFill>
                <a:latin typeface="华文楷体" panose="02010600040101010101" pitchFamily="2" charset="-122"/>
                <a:ea typeface="华文楷体" panose="02010600040101010101" pitchFamily="2" charset="-122"/>
              </a:rPr>
              <a:t>Bathe</a:t>
            </a:r>
            <a:r>
              <a:rPr lang="zh-CN" altLang="en-US" sz="2400" b="1" dirty="0">
                <a:solidFill>
                  <a:srgbClr val="7030A0"/>
                </a:solidFill>
                <a:latin typeface="华文楷体" panose="02010600040101010101" pitchFamily="2" charset="-122"/>
                <a:ea typeface="华文楷体" panose="02010600040101010101" pitchFamily="2" charset="-122"/>
              </a:rPr>
              <a:t>）</a:t>
            </a:r>
          </a:p>
        </p:txBody>
      </p:sp>
      <p:sp>
        <p:nvSpPr>
          <p:cNvPr id="10" name="矩形 9">
            <a:extLst>
              <a:ext uri="{FF2B5EF4-FFF2-40B4-BE49-F238E27FC236}">
                <a16:creationId xmlns:a16="http://schemas.microsoft.com/office/drawing/2014/main" id="{2F33DDC5-090E-4D2C-8F2E-4EF625C6D500}"/>
              </a:ext>
            </a:extLst>
          </p:cNvPr>
          <p:cNvSpPr/>
          <p:nvPr/>
        </p:nvSpPr>
        <p:spPr>
          <a:xfrm>
            <a:off x="222681" y="1636681"/>
            <a:ext cx="8824377" cy="1200329"/>
          </a:xfrm>
          <a:prstGeom prst="rect">
            <a:avLst/>
          </a:prstGeom>
        </p:spPr>
        <p:txBody>
          <a:bodyPr wrap="square">
            <a:spAutoFit/>
          </a:bodyPr>
          <a:lstStyle/>
          <a:p>
            <a:pPr marL="342900" indent="-342900">
              <a:lnSpc>
                <a:spcPct val="120000"/>
              </a:lnSpc>
              <a:buFont typeface="Arial" panose="020B0604020202020204" pitchFamily="34" charset="0"/>
              <a:buChar char="•"/>
            </a:pPr>
            <a:r>
              <a:rPr lang="zh-CN" altLang="en-US" sz="2000" dirty="0"/>
              <a:t>改进：提出可令</a:t>
            </a:r>
            <a:r>
              <a:rPr lang="en-US" altLang="zh-CN" sz="2000" dirty="0"/>
              <a:t>Bathe</a:t>
            </a:r>
            <a:r>
              <a:rPr lang="zh-CN" altLang="en-US" sz="2000" dirty="0"/>
              <a:t>方法（</a:t>
            </a:r>
            <a:r>
              <a:rPr lang="en-US" altLang="zh-CN" sz="2000" dirty="0"/>
              <a:t>2005</a:t>
            </a:r>
            <a:r>
              <a:rPr lang="zh-CN" altLang="en-US" sz="2000" dirty="0"/>
              <a:t>）中               拓展到</a:t>
            </a:r>
            <a:endParaRPr lang="en-US" altLang="zh-CN" sz="2000" dirty="0"/>
          </a:p>
          <a:p>
            <a:pPr marL="342900" indent="-342900">
              <a:lnSpc>
                <a:spcPct val="120000"/>
              </a:lnSpc>
              <a:buFont typeface="Arial" panose="020B0604020202020204" pitchFamily="34" charset="0"/>
              <a:buChar char="•"/>
            </a:pPr>
            <a:r>
              <a:rPr lang="zh-CN" altLang="en-US" sz="2000" dirty="0"/>
              <a:t>优势：          时能得到更大</a:t>
            </a:r>
            <a:r>
              <a:rPr lang="zh-CN" altLang="en-US" sz="2000" dirty="0" smtClean="0"/>
              <a:t>的振幅衰减</a:t>
            </a:r>
            <a:r>
              <a:rPr lang="zh-CN" altLang="en-US" sz="2000" dirty="0"/>
              <a:t>，可能适用于某些问题的求解</a:t>
            </a:r>
            <a:endParaRPr lang="en-US" altLang="zh-CN" sz="2000" dirty="0"/>
          </a:p>
          <a:p>
            <a:pPr marL="342900" indent="-342900">
              <a:lnSpc>
                <a:spcPct val="120000"/>
              </a:lnSpc>
              <a:buFont typeface="Arial" panose="020B0604020202020204" pitchFamily="34" charset="0"/>
              <a:buChar char="•"/>
            </a:pPr>
            <a:endParaRPr lang="en-US" altLang="zh-CN" sz="2000" dirty="0"/>
          </a:p>
        </p:txBody>
      </p:sp>
      <p:sp>
        <p:nvSpPr>
          <p:cNvPr id="5" name="Rectangle 2">
            <a:extLst>
              <a:ext uri="{FF2B5EF4-FFF2-40B4-BE49-F238E27FC236}">
                <a16:creationId xmlns:a16="http://schemas.microsoft.com/office/drawing/2014/main" id="{A5BA47CD-CB9F-46E8-8E41-440F09468E82}"/>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4">
            <a:extLst>
              <a:ext uri="{FF2B5EF4-FFF2-40B4-BE49-F238E27FC236}">
                <a16:creationId xmlns:a16="http://schemas.microsoft.com/office/drawing/2014/main" id="{E21DFC93-0D8D-45D7-9247-8CA02FB179CA}"/>
              </a:ext>
            </a:extLst>
          </p:cNvPr>
          <p:cNvSpPr>
            <a:spLocks noChangeArrowheads="1"/>
          </p:cNvSpPr>
          <p:nvPr/>
        </p:nvSpPr>
        <p:spPr bwMode="auto">
          <a:xfrm>
            <a:off x="5141229" y="350554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0" name="Rectangle 13">
            <a:extLst>
              <a:ext uri="{FF2B5EF4-FFF2-40B4-BE49-F238E27FC236}">
                <a16:creationId xmlns:a16="http://schemas.microsoft.com/office/drawing/2014/main" id="{FD9001C5-57D8-49C9-9188-2D0F01038405}"/>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9" name="Rectangle 7">
            <a:extLst>
              <a:ext uri="{FF2B5EF4-FFF2-40B4-BE49-F238E27FC236}">
                <a16:creationId xmlns:a16="http://schemas.microsoft.com/office/drawing/2014/main" id="{CD522734-C316-4FB7-BA24-A70007A89AF7}"/>
              </a:ext>
            </a:extLst>
          </p:cNvPr>
          <p:cNvSpPr>
            <a:spLocks noChangeArrowheads="1"/>
          </p:cNvSpPr>
          <p:nvPr/>
        </p:nvSpPr>
        <p:spPr bwMode="auto">
          <a:xfrm>
            <a:off x="3621266" y="221395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24" name="Object 23">
            <a:extLst>
              <a:ext uri="{FF2B5EF4-FFF2-40B4-BE49-F238E27FC236}">
                <a16:creationId xmlns:a16="http://schemas.microsoft.com/office/drawing/2014/main" id="{A90CB1D4-E88C-4400-8B21-3D6546CE7C57}"/>
              </a:ext>
            </a:extLst>
          </p:cNvPr>
          <p:cNvGraphicFramePr>
            <a:graphicFrameLocks noChangeAspect="1"/>
          </p:cNvGraphicFramePr>
          <p:nvPr>
            <p:extLst/>
          </p:nvPr>
        </p:nvGraphicFramePr>
        <p:xfrm>
          <a:off x="4870367" y="1738773"/>
          <a:ext cx="776288" cy="271463"/>
        </p:xfrm>
        <a:graphic>
          <a:graphicData uri="http://schemas.openxmlformats.org/presentationml/2006/ole">
            <mc:AlternateContent xmlns:mc="http://schemas.openxmlformats.org/markup-compatibility/2006">
              <mc:Choice xmlns:v="urn:schemas-microsoft-com:vml" Requires="v">
                <p:oleObj spid="_x0000_s186448" name="Equation" r:id="rId4" imgW="545760" imgH="203040" progId="Equation.DSMT4">
                  <p:embed/>
                </p:oleObj>
              </mc:Choice>
              <mc:Fallback>
                <p:oleObj name="Equation" r:id="rId4" imgW="545760" imgH="203040" progId="Equation.DSMT4">
                  <p:embed/>
                  <p:pic>
                    <p:nvPicPr>
                      <p:cNvPr id="0" name=""/>
                      <p:cNvPicPr>
                        <a:picLocks noChangeAspect="1" noChangeArrowheads="1"/>
                      </p:cNvPicPr>
                      <p:nvPr/>
                    </p:nvPicPr>
                    <p:blipFill>
                      <a:blip r:embed="rId5"/>
                      <a:srcRect/>
                      <a:stretch>
                        <a:fillRect/>
                      </a:stretch>
                    </p:blipFill>
                    <p:spPr bwMode="auto">
                      <a:xfrm>
                        <a:off x="4870367" y="1738773"/>
                        <a:ext cx="776288" cy="271463"/>
                      </a:xfrm>
                      <a:prstGeom prst="rect">
                        <a:avLst/>
                      </a:prstGeom>
                      <a:noFill/>
                    </p:spPr>
                  </p:pic>
                </p:oleObj>
              </mc:Fallback>
            </mc:AlternateContent>
          </a:graphicData>
        </a:graphic>
      </p:graphicFrame>
      <p:sp>
        <p:nvSpPr>
          <p:cNvPr id="25" name="Rectangle 9">
            <a:extLst>
              <a:ext uri="{FF2B5EF4-FFF2-40B4-BE49-F238E27FC236}">
                <a16:creationId xmlns:a16="http://schemas.microsoft.com/office/drawing/2014/main" id="{26796304-FF29-4761-B206-5FF020195682}"/>
              </a:ext>
            </a:extLst>
          </p:cNvPr>
          <p:cNvSpPr>
            <a:spLocks noChangeArrowheads="1"/>
          </p:cNvSpPr>
          <p:nvPr/>
        </p:nvSpPr>
        <p:spPr bwMode="auto">
          <a:xfrm>
            <a:off x="3227650" y="243697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26" name="Object 25">
            <a:extLst>
              <a:ext uri="{FF2B5EF4-FFF2-40B4-BE49-F238E27FC236}">
                <a16:creationId xmlns:a16="http://schemas.microsoft.com/office/drawing/2014/main" id="{C4579B33-734F-48B3-9F1B-621C80FDD5A4}"/>
              </a:ext>
            </a:extLst>
          </p:cNvPr>
          <p:cNvGraphicFramePr>
            <a:graphicFrameLocks noChangeAspect="1"/>
          </p:cNvGraphicFramePr>
          <p:nvPr>
            <p:extLst/>
          </p:nvPr>
        </p:nvGraphicFramePr>
        <p:xfrm>
          <a:off x="6517452" y="1701506"/>
          <a:ext cx="477838" cy="292100"/>
        </p:xfrm>
        <a:graphic>
          <a:graphicData uri="http://schemas.openxmlformats.org/presentationml/2006/ole">
            <mc:AlternateContent xmlns:mc="http://schemas.openxmlformats.org/markup-compatibility/2006">
              <mc:Choice xmlns:v="urn:schemas-microsoft-com:vml" Requires="v">
                <p:oleObj spid="_x0000_s186449" name="Equation" r:id="rId6" imgW="330120" imgH="203040" progId="Equation.DSMT4">
                  <p:embed/>
                </p:oleObj>
              </mc:Choice>
              <mc:Fallback>
                <p:oleObj name="Equation" r:id="rId6" imgW="330120" imgH="203040" progId="Equation.DSMT4">
                  <p:embed/>
                  <p:pic>
                    <p:nvPicPr>
                      <p:cNvPr id="0" name=""/>
                      <p:cNvPicPr>
                        <a:picLocks noChangeAspect="1" noChangeArrowheads="1"/>
                      </p:cNvPicPr>
                      <p:nvPr/>
                    </p:nvPicPr>
                    <p:blipFill>
                      <a:blip r:embed="rId7"/>
                      <a:srcRect/>
                      <a:stretch>
                        <a:fillRect/>
                      </a:stretch>
                    </p:blipFill>
                    <p:spPr bwMode="auto">
                      <a:xfrm>
                        <a:off x="6517452" y="1701506"/>
                        <a:ext cx="477838" cy="292100"/>
                      </a:xfrm>
                      <a:prstGeom prst="rect">
                        <a:avLst/>
                      </a:prstGeom>
                      <a:noFill/>
                    </p:spPr>
                  </p:pic>
                </p:oleObj>
              </mc:Fallback>
            </mc:AlternateContent>
          </a:graphicData>
        </a:graphic>
      </p:graphicFrame>
      <p:sp>
        <p:nvSpPr>
          <p:cNvPr id="37" name="Rectangle 20">
            <a:extLst>
              <a:ext uri="{FF2B5EF4-FFF2-40B4-BE49-F238E27FC236}">
                <a16:creationId xmlns:a16="http://schemas.microsoft.com/office/drawing/2014/main" id="{154D783E-9E89-4720-8246-22888EB59B09}"/>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9" name="矩形 9">
            <a:extLst>
              <a:ext uri="{FF2B5EF4-FFF2-40B4-BE49-F238E27FC236}">
                <a16:creationId xmlns:a16="http://schemas.microsoft.com/office/drawing/2014/main" id="{37A95282-6599-4780-8FB3-E43BDDCA2CEC}"/>
              </a:ext>
            </a:extLst>
          </p:cNvPr>
          <p:cNvSpPr/>
          <p:nvPr/>
        </p:nvSpPr>
        <p:spPr>
          <a:xfrm>
            <a:off x="222681" y="2486741"/>
            <a:ext cx="8627266" cy="801373"/>
          </a:xfrm>
          <a:prstGeom prst="rect">
            <a:avLst/>
          </a:prstGeom>
        </p:spPr>
        <p:txBody>
          <a:bodyPr wrap="square">
            <a:spAutoFit/>
          </a:bodyPr>
          <a:lstStyle/>
          <a:p>
            <a:pPr marL="342900" indent="-342900">
              <a:lnSpc>
                <a:spcPct val="120000"/>
              </a:lnSpc>
              <a:buFont typeface="Arial" panose="020B0604020202020204" pitchFamily="34" charset="0"/>
              <a:buChar char="•"/>
            </a:pPr>
            <a:r>
              <a:rPr lang="zh-CN" altLang="en-US" sz="2000" dirty="0"/>
              <a:t>结论：当取                     时，  取任意实数均能在各个时间步长下非条件稳定，且具有二阶精度。</a:t>
            </a:r>
          </a:p>
        </p:txBody>
      </p:sp>
      <p:graphicFrame>
        <p:nvGraphicFramePr>
          <p:cNvPr id="30" name="Object 29">
            <a:extLst>
              <a:ext uri="{FF2B5EF4-FFF2-40B4-BE49-F238E27FC236}">
                <a16:creationId xmlns:a16="http://schemas.microsoft.com/office/drawing/2014/main" id="{B3DD5DFA-345F-43D7-B074-B349DC9AEBC8}"/>
              </a:ext>
            </a:extLst>
          </p:cNvPr>
          <p:cNvGraphicFramePr>
            <a:graphicFrameLocks noChangeAspect="1"/>
          </p:cNvGraphicFramePr>
          <p:nvPr>
            <p:extLst/>
          </p:nvPr>
        </p:nvGraphicFramePr>
        <p:xfrm>
          <a:off x="1413565" y="2087955"/>
          <a:ext cx="536347" cy="327866"/>
        </p:xfrm>
        <a:graphic>
          <a:graphicData uri="http://schemas.openxmlformats.org/presentationml/2006/ole">
            <mc:AlternateContent xmlns:mc="http://schemas.openxmlformats.org/markup-compatibility/2006">
              <mc:Choice xmlns:v="urn:schemas-microsoft-com:vml" Requires="v">
                <p:oleObj spid="_x0000_s186450" name="Equation" r:id="rId8" imgW="330120" imgH="203040" progId="Equation.DSMT4">
                  <p:embed/>
                </p:oleObj>
              </mc:Choice>
              <mc:Fallback>
                <p:oleObj name="Equation" r:id="rId8" imgW="330120" imgH="203040" progId="Equation.DSMT4">
                  <p:embed/>
                  <p:pic>
                    <p:nvPicPr>
                      <p:cNvPr id="0" name=""/>
                      <p:cNvPicPr>
                        <a:picLocks noChangeAspect="1" noChangeArrowheads="1"/>
                      </p:cNvPicPr>
                      <p:nvPr/>
                    </p:nvPicPr>
                    <p:blipFill>
                      <a:blip r:embed="rId9"/>
                      <a:srcRect/>
                      <a:stretch>
                        <a:fillRect/>
                      </a:stretch>
                    </p:blipFill>
                    <p:spPr bwMode="auto">
                      <a:xfrm>
                        <a:off x="1413565" y="2087955"/>
                        <a:ext cx="536347" cy="327866"/>
                      </a:xfrm>
                      <a:prstGeom prst="rect">
                        <a:avLst/>
                      </a:prstGeom>
                      <a:noFill/>
                    </p:spPr>
                  </p:pic>
                </p:oleObj>
              </mc:Fallback>
            </mc:AlternateContent>
          </a:graphicData>
        </a:graphic>
      </p:graphicFrame>
      <p:sp>
        <p:nvSpPr>
          <p:cNvPr id="17" name="Rectangle 9">
            <a:extLst>
              <a:ext uri="{FF2B5EF4-FFF2-40B4-BE49-F238E27FC236}">
                <a16:creationId xmlns:a16="http://schemas.microsoft.com/office/drawing/2014/main" id="{B03E818E-C748-474B-AFBF-1F3C8E5775F7}"/>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22" name="Object 21">
            <a:extLst>
              <a:ext uri="{FF2B5EF4-FFF2-40B4-BE49-F238E27FC236}">
                <a16:creationId xmlns:a16="http://schemas.microsoft.com/office/drawing/2014/main" id="{0B2FB833-E6C5-40D8-B03E-582F47A38852}"/>
              </a:ext>
            </a:extLst>
          </p:cNvPr>
          <p:cNvGraphicFramePr>
            <a:graphicFrameLocks noChangeAspect="1"/>
          </p:cNvGraphicFramePr>
          <p:nvPr>
            <p:extLst/>
          </p:nvPr>
        </p:nvGraphicFramePr>
        <p:xfrm>
          <a:off x="1982375" y="2440887"/>
          <a:ext cx="507131" cy="495199"/>
        </p:xfrm>
        <a:graphic>
          <a:graphicData uri="http://schemas.openxmlformats.org/presentationml/2006/ole">
            <mc:AlternateContent xmlns:mc="http://schemas.openxmlformats.org/markup-compatibility/2006">
              <mc:Choice xmlns:v="urn:schemas-microsoft-com:vml" Requires="v">
                <p:oleObj spid="_x0000_s186451" name="Equation" r:id="rId10" imgW="406048" imgH="393359" progId="Equation.DSMT4">
                  <p:embed/>
                </p:oleObj>
              </mc:Choice>
              <mc:Fallback>
                <p:oleObj name="Equation" r:id="rId10" imgW="406048" imgH="393359" progId="Equation.DSMT4">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982375" y="2440887"/>
                        <a:ext cx="507131" cy="495199"/>
                      </a:xfrm>
                      <a:prstGeom prst="rect">
                        <a:avLst/>
                      </a:prstGeom>
                      <a:noFill/>
                    </p:spPr>
                  </p:pic>
                </p:oleObj>
              </mc:Fallback>
            </mc:AlternateContent>
          </a:graphicData>
        </a:graphic>
      </p:graphicFrame>
      <p:sp>
        <p:nvSpPr>
          <p:cNvPr id="23" name="Rectangle 11">
            <a:extLst>
              <a:ext uri="{FF2B5EF4-FFF2-40B4-BE49-F238E27FC236}">
                <a16:creationId xmlns:a16="http://schemas.microsoft.com/office/drawing/2014/main" id="{DEF9F4FF-1D25-4248-BA2A-5C29DA3D74C7}"/>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31" name="Object 30">
            <a:extLst>
              <a:ext uri="{FF2B5EF4-FFF2-40B4-BE49-F238E27FC236}">
                <a16:creationId xmlns:a16="http://schemas.microsoft.com/office/drawing/2014/main" id="{3FC65698-FDAB-4597-BBBC-17972AFD10BE}"/>
              </a:ext>
            </a:extLst>
          </p:cNvPr>
          <p:cNvGraphicFramePr>
            <a:graphicFrameLocks noChangeAspect="1"/>
          </p:cNvGraphicFramePr>
          <p:nvPr>
            <p:extLst/>
          </p:nvPr>
        </p:nvGraphicFramePr>
        <p:xfrm>
          <a:off x="2556125" y="2428743"/>
          <a:ext cx="507130" cy="507130"/>
        </p:xfrm>
        <a:graphic>
          <a:graphicData uri="http://schemas.openxmlformats.org/presentationml/2006/ole">
            <mc:AlternateContent xmlns:mc="http://schemas.openxmlformats.org/markup-compatibility/2006">
              <mc:Choice xmlns:v="urn:schemas-microsoft-com:vml" Requires="v">
                <p:oleObj spid="_x0000_s186452" name="Equation" r:id="rId12" imgW="393529" imgH="393529" progId="Equation.DSMT4">
                  <p:embed/>
                </p:oleObj>
              </mc:Choice>
              <mc:Fallback>
                <p:oleObj name="Equation" r:id="rId12" imgW="393529" imgH="393529" progId="Equation.DSMT4">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556125" y="2428743"/>
                        <a:ext cx="507130" cy="507130"/>
                      </a:xfrm>
                      <a:prstGeom prst="rect">
                        <a:avLst/>
                      </a:prstGeom>
                      <a:noFill/>
                    </p:spPr>
                  </p:pic>
                </p:oleObj>
              </mc:Fallback>
            </mc:AlternateContent>
          </a:graphicData>
        </a:graphic>
      </p:graphicFrame>
      <p:sp>
        <p:nvSpPr>
          <p:cNvPr id="32" name="Rectangle 13">
            <a:extLst>
              <a:ext uri="{FF2B5EF4-FFF2-40B4-BE49-F238E27FC236}">
                <a16:creationId xmlns:a16="http://schemas.microsoft.com/office/drawing/2014/main" id="{8FDD0071-666E-4B55-A52C-D595D5040B57}"/>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33" name="Object 32">
            <a:extLst>
              <a:ext uri="{FF2B5EF4-FFF2-40B4-BE49-F238E27FC236}">
                <a16:creationId xmlns:a16="http://schemas.microsoft.com/office/drawing/2014/main" id="{D77977F7-A458-4F1F-BFDD-AF45D7A307DA}"/>
              </a:ext>
            </a:extLst>
          </p:cNvPr>
          <p:cNvGraphicFramePr>
            <a:graphicFrameLocks noChangeAspect="1"/>
          </p:cNvGraphicFramePr>
          <p:nvPr>
            <p:extLst/>
          </p:nvPr>
        </p:nvGraphicFramePr>
        <p:xfrm>
          <a:off x="3570974" y="2579046"/>
          <a:ext cx="205143" cy="276155"/>
        </p:xfrm>
        <a:graphic>
          <a:graphicData uri="http://schemas.openxmlformats.org/presentationml/2006/ole">
            <mc:AlternateContent xmlns:mc="http://schemas.openxmlformats.org/markup-compatibility/2006">
              <mc:Choice xmlns:v="urn:schemas-microsoft-com:vml" Requires="v">
                <p:oleObj spid="_x0000_s186453" name="Equation" r:id="rId14" imgW="126780" imgH="164814" progId="Equation.DSMT4">
                  <p:embed/>
                </p:oleObj>
              </mc:Choice>
              <mc:Fallback>
                <p:oleObj name="Equation" r:id="rId14" imgW="126780" imgH="164814" progId="Equation.DSMT4">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570974" y="2579046"/>
                        <a:ext cx="205143" cy="276155"/>
                      </a:xfrm>
                      <a:prstGeom prst="rect">
                        <a:avLst/>
                      </a:prstGeom>
                      <a:noFill/>
                    </p:spPr>
                  </p:pic>
                </p:oleObj>
              </mc:Fallback>
            </mc:AlternateContent>
          </a:graphicData>
        </a:graphic>
      </p:graphicFrame>
      <p:pic>
        <p:nvPicPr>
          <p:cNvPr id="41" name="图片 8">
            <a:extLst>
              <a:ext uri="{FF2B5EF4-FFF2-40B4-BE49-F238E27FC236}">
                <a16:creationId xmlns:a16="http://schemas.microsoft.com/office/drawing/2014/main" id="{1607F3E2-8125-40B3-8C7F-515ED5E33948}"/>
              </a:ext>
            </a:extLst>
          </p:cNvPr>
          <p:cNvPicPr/>
          <p:nvPr/>
        </p:nvPicPr>
        <p:blipFill>
          <a:blip r:embed="rId16"/>
          <a:stretch>
            <a:fillRect/>
          </a:stretch>
        </p:blipFill>
        <p:spPr>
          <a:xfrm>
            <a:off x="3479670" y="2909835"/>
            <a:ext cx="4333969" cy="3405595"/>
          </a:xfrm>
          <a:prstGeom prst="rect">
            <a:avLst/>
          </a:prstGeom>
        </p:spPr>
      </p:pic>
    </p:spTree>
    <p:extLst>
      <p:ext uri="{BB962C8B-B14F-4D97-AF65-F5344CB8AC3E}">
        <p14:creationId xmlns:p14="http://schemas.microsoft.com/office/powerpoint/2010/main" val="2665333801"/>
      </p:ext>
    </p:extLst>
  </p:cSld>
  <p:clrMapOvr>
    <a:masterClrMapping/>
  </p:clrMapOvr>
  <mc:AlternateContent xmlns:mc="http://schemas.openxmlformats.org/markup-compatibility/2006" xmlns:p14="http://schemas.microsoft.com/office/powerpoint/2010/main">
    <mc:Choice Requires="p14">
      <p:transition spd="slow" p14:dur="2000" advTm="11209"/>
    </mc:Choice>
    <mc:Fallback xmlns="">
      <p:transition spd="slow" advTm="11209"/>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zh-CN" altLang="en-US"/>
              <a:t>计算动力学大作业（第三组）</a:t>
            </a:r>
            <a:endParaRPr lang="zh-CN" altLang="en-US" dirty="0"/>
          </a:p>
        </p:txBody>
      </p:sp>
      <p:sp>
        <p:nvSpPr>
          <p:cNvPr id="2" name="日期占位符 1"/>
          <p:cNvSpPr>
            <a:spLocks noGrp="1"/>
          </p:cNvSpPr>
          <p:nvPr>
            <p:ph type="dt" sz="half" idx="10"/>
          </p:nvPr>
        </p:nvSpPr>
        <p:spPr>
          <a:xfrm>
            <a:off x="822962" y="6484011"/>
            <a:ext cx="1854203" cy="365125"/>
          </a:xfrm>
        </p:spPr>
        <p:txBody>
          <a:bodyPr/>
          <a:lstStyle/>
          <a:p>
            <a:fld id="{4F34B4DA-AF2E-47A2-A351-8BDE0360B55B}" type="datetime1">
              <a:rPr lang="zh-CN" altLang="en-US" smtClean="0"/>
              <a:t>2022/6/1</a:t>
            </a:fld>
            <a:endParaRPr lang="zh-CN" altLang="en-US"/>
          </a:p>
        </p:txBody>
      </p:sp>
      <p:sp>
        <p:nvSpPr>
          <p:cNvPr id="9" name="灯片编号占位符 8"/>
          <p:cNvSpPr>
            <a:spLocks noGrp="1"/>
          </p:cNvSpPr>
          <p:nvPr>
            <p:ph type="sldNum" sz="quarter" idx="12"/>
          </p:nvPr>
        </p:nvSpPr>
        <p:spPr/>
        <p:txBody>
          <a:bodyPr/>
          <a:lstStyle/>
          <a:p>
            <a:fld id="{69764B09-0332-4747-B2BA-F996204B7FB7}" type="slidenum">
              <a:rPr lang="zh-CN" altLang="en-US" smtClean="0"/>
              <a:t>12</a:t>
            </a:fld>
            <a:endParaRPr lang="zh-CN" altLang="en-US"/>
          </a:p>
        </p:txBody>
      </p:sp>
      <p:sp>
        <p:nvSpPr>
          <p:cNvPr id="3" name="标题 2"/>
          <p:cNvSpPr>
            <a:spLocks noGrp="1"/>
          </p:cNvSpPr>
          <p:nvPr>
            <p:ph type="title"/>
          </p:nvPr>
        </p:nvSpPr>
        <p:spPr/>
        <p:txBody>
          <a:bodyPr/>
          <a:lstStyle/>
          <a:p>
            <a:endParaRPr lang="zh-CN" altLang="en-US"/>
          </a:p>
        </p:txBody>
      </p:sp>
      <p:sp>
        <p:nvSpPr>
          <p:cNvPr id="8" name="Rectangle 2"/>
          <p:cNvSpPr txBox="1">
            <a:spLocks noChangeArrowheads="1"/>
          </p:cNvSpPr>
          <p:nvPr/>
        </p:nvSpPr>
        <p:spPr>
          <a:xfrm>
            <a:off x="1155968" y="225420"/>
            <a:ext cx="4490687" cy="563562"/>
          </a:xfrm>
          <a:prstGeom prst="rect">
            <a:avLst/>
          </a:prstGeom>
        </p:spPr>
        <p:txBody>
          <a:bodyPr vert="horz" lIns="91440" tIns="45720" rIns="91440" bIns="45720" rtlCol="0" anchor="b">
            <a:noAutofit/>
          </a:bodyPr>
          <a:lstStyle>
            <a:lvl1pPr algn="l" defTabSz="685800" rtl="0" eaLnBrk="1" latinLnBrk="0" hangingPunct="1">
              <a:lnSpc>
                <a:spcPct val="85000"/>
              </a:lnSpc>
              <a:spcBef>
                <a:spcPct val="0"/>
              </a:spcBef>
              <a:buNone/>
              <a:defRPr sz="3000" kern="1200" spc="-38" baseline="0">
                <a:solidFill>
                  <a:schemeClr val="tx1">
                    <a:lumMod val="75000"/>
                    <a:lumOff val="25000"/>
                  </a:schemeClr>
                </a:solidFill>
                <a:latin typeface="+mj-lt"/>
                <a:ea typeface="+mj-ea"/>
                <a:cs typeface="+mj-cs"/>
              </a:defRPr>
            </a:lvl1pPr>
          </a:lstStyle>
          <a:p>
            <a:r>
              <a:rPr lang="zh-CN" altLang="en-US" sz="2800" b="1" dirty="0">
                <a:solidFill>
                  <a:srgbClr val="0000FF"/>
                </a:solidFill>
                <a:latin typeface="微软雅黑" panose="020B0503020204020204" pitchFamily="34" charset="-122"/>
                <a:ea typeface="微软雅黑" panose="020B0503020204020204" pitchFamily="34" charset="-122"/>
              </a:rPr>
              <a:t>二、文献调研</a:t>
            </a:r>
          </a:p>
        </p:txBody>
      </p:sp>
      <p:sp>
        <p:nvSpPr>
          <p:cNvPr id="21" name="文本框 20"/>
          <p:cNvSpPr txBox="1"/>
          <p:nvPr/>
        </p:nvSpPr>
        <p:spPr>
          <a:xfrm>
            <a:off x="184486" y="1100911"/>
            <a:ext cx="6521114" cy="461665"/>
          </a:xfrm>
          <a:prstGeom prst="rect">
            <a:avLst/>
          </a:prstGeom>
          <a:noFill/>
        </p:spPr>
        <p:txBody>
          <a:bodyPr wrap="square" rtlCol="0">
            <a:spAutoFit/>
          </a:bodyPr>
          <a:lstStyle/>
          <a:p>
            <a:pPr marL="342900" indent="-342900">
              <a:buFont typeface="Wingdings" panose="05000000000000000000" pitchFamily="2" charset="2"/>
              <a:buChar char="n"/>
            </a:pPr>
            <a:r>
              <a:rPr lang="en-US" altLang="zh-CN" sz="2400" b="1" dirty="0">
                <a:solidFill>
                  <a:srgbClr val="7030A0"/>
                </a:solidFill>
                <a:latin typeface="华文楷体" panose="02010600040101010101" pitchFamily="2" charset="-122"/>
                <a:ea typeface="华文楷体" panose="02010600040101010101" pitchFamily="2" charset="-122"/>
              </a:rPr>
              <a:t>Newmark</a:t>
            </a:r>
            <a:r>
              <a:rPr lang="zh-CN" altLang="en-US" sz="2400" b="1" dirty="0">
                <a:solidFill>
                  <a:srgbClr val="7030A0"/>
                </a:solidFill>
                <a:latin typeface="华文楷体" panose="02010600040101010101" pitchFamily="2" charset="-122"/>
                <a:ea typeface="华文楷体" panose="02010600040101010101" pitchFamily="2" charset="-122"/>
              </a:rPr>
              <a:t>法改进方案</a:t>
            </a:r>
            <a:r>
              <a:rPr lang="en-US" altLang="zh-CN" sz="2400" b="1" dirty="0">
                <a:solidFill>
                  <a:srgbClr val="7030A0"/>
                </a:solidFill>
                <a:latin typeface="华文楷体" panose="02010600040101010101" pitchFamily="2" charset="-122"/>
                <a:ea typeface="华文楷体" panose="02010600040101010101" pitchFamily="2" charset="-122"/>
              </a:rPr>
              <a:t>3</a:t>
            </a:r>
            <a:r>
              <a:rPr lang="zh-CN" altLang="en-US" sz="2400" b="1" dirty="0">
                <a:solidFill>
                  <a:srgbClr val="7030A0"/>
                </a:solidFill>
                <a:latin typeface="华文楷体" panose="02010600040101010101" pitchFamily="2" charset="-122"/>
                <a:ea typeface="华文楷体" panose="02010600040101010101" pitchFamily="2" charset="-122"/>
              </a:rPr>
              <a:t>（</a:t>
            </a:r>
            <a:r>
              <a:rPr lang="en-US" altLang="zh-CN" sz="2400" b="1" dirty="0">
                <a:solidFill>
                  <a:srgbClr val="7030A0"/>
                </a:solidFill>
                <a:latin typeface="华文楷体" panose="02010600040101010101" pitchFamily="2" charset="-122"/>
                <a:ea typeface="华文楷体" panose="02010600040101010101" pitchFamily="2" charset="-122"/>
              </a:rPr>
              <a:t>2016</a:t>
            </a:r>
            <a:r>
              <a:rPr lang="zh-CN" altLang="en-US" sz="2400" b="1" dirty="0">
                <a:solidFill>
                  <a:srgbClr val="7030A0"/>
                </a:solidFill>
                <a:latin typeface="华文楷体" panose="02010600040101010101" pitchFamily="2" charset="-122"/>
                <a:ea typeface="华文楷体" panose="02010600040101010101" pitchFamily="2" charset="-122"/>
              </a:rPr>
              <a:t>年</a:t>
            </a:r>
            <a:r>
              <a:rPr lang="en-US" altLang="zh-CN" sz="2400" b="1" dirty="0">
                <a:solidFill>
                  <a:srgbClr val="7030A0"/>
                </a:solidFill>
                <a:latin typeface="华文楷体" panose="02010600040101010101" pitchFamily="2" charset="-122"/>
                <a:ea typeface="华文楷体" panose="02010600040101010101" pitchFamily="2" charset="-122"/>
              </a:rPr>
              <a:t>Peking</a:t>
            </a:r>
            <a:r>
              <a:rPr lang="zh-CN" altLang="en-US" sz="2400" b="1" dirty="0">
                <a:solidFill>
                  <a:srgbClr val="7030A0"/>
                </a:solidFill>
                <a:latin typeface="华文楷体" panose="02010600040101010101" pitchFamily="2" charset="-122"/>
                <a:ea typeface="华文楷体" panose="02010600040101010101" pitchFamily="2" charset="-122"/>
              </a:rPr>
              <a:t>）</a:t>
            </a:r>
          </a:p>
        </p:txBody>
      </p:sp>
      <p:sp>
        <p:nvSpPr>
          <p:cNvPr id="10" name="矩形 9">
            <a:extLst>
              <a:ext uri="{FF2B5EF4-FFF2-40B4-BE49-F238E27FC236}">
                <a16:creationId xmlns:a16="http://schemas.microsoft.com/office/drawing/2014/main" id="{2F33DDC5-090E-4D2C-8F2E-4EF625C6D500}"/>
              </a:ext>
            </a:extLst>
          </p:cNvPr>
          <p:cNvSpPr/>
          <p:nvPr/>
        </p:nvSpPr>
        <p:spPr>
          <a:xfrm>
            <a:off x="222681" y="1636681"/>
            <a:ext cx="9484493" cy="801373"/>
          </a:xfrm>
          <a:prstGeom prst="rect">
            <a:avLst/>
          </a:prstGeom>
        </p:spPr>
        <p:txBody>
          <a:bodyPr wrap="square">
            <a:spAutoFit/>
          </a:bodyPr>
          <a:lstStyle/>
          <a:p>
            <a:pPr marL="342900" indent="-342900">
              <a:lnSpc>
                <a:spcPct val="120000"/>
              </a:lnSpc>
              <a:buFont typeface="Arial" panose="020B0604020202020204" pitchFamily="34" charset="0"/>
              <a:buChar char="•"/>
            </a:pPr>
            <a:r>
              <a:rPr lang="zh-CN" altLang="en-US" sz="2000" dirty="0"/>
              <a:t>改进对象：三分步</a:t>
            </a:r>
            <a:r>
              <a:rPr lang="en-US" altLang="zh-CN" sz="2000" dirty="0"/>
              <a:t>Bathe</a:t>
            </a:r>
            <a:r>
              <a:rPr lang="zh-CN" altLang="en-US" sz="2000" dirty="0"/>
              <a:t>法（</a:t>
            </a:r>
            <a:r>
              <a:rPr lang="en-US" altLang="zh-CN" sz="2000" dirty="0"/>
              <a:t>2005</a:t>
            </a:r>
            <a:r>
              <a:rPr lang="zh-CN" altLang="en-US" sz="2000" dirty="0"/>
              <a:t>）：前两步</a:t>
            </a:r>
            <a:r>
              <a:rPr lang="en-US" altLang="zh-CN" sz="2000" dirty="0"/>
              <a:t>trapezoidal rule+</a:t>
            </a:r>
            <a:r>
              <a:rPr lang="zh-CN" altLang="en-US" sz="2000" dirty="0"/>
              <a:t>第三步</a:t>
            </a:r>
            <a:r>
              <a:rPr lang="en-US" altLang="zh-CN" sz="2000" dirty="0" err="1"/>
              <a:t>Houbolt</a:t>
            </a:r>
            <a:r>
              <a:rPr lang="zh-CN" altLang="en-US" sz="2000" dirty="0"/>
              <a:t>法</a:t>
            </a:r>
            <a:endParaRPr lang="en-US" altLang="zh-CN" sz="2000" dirty="0"/>
          </a:p>
          <a:p>
            <a:pPr marL="342900" indent="-342900">
              <a:lnSpc>
                <a:spcPct val="120000"/>
              </a:lnSpc>
              <a:buFont typeface="Arial" panose="020B0604020202020204" pitchFamily="34" charset="0"/>
              <a:buChar char="•"/>
            </a:pPr>
            <a:r>
              <a:rPr lang="zh-CN" altLang="en-US" sz="2000" dirty="0"/>
              <a:t>算法：第一步</a:t>
            </a:r>
            <a:r>
              <a:rPr lang="en-US" altLang="zh-CN" sz="2000" dirty="0"/>
              <a:t>trapezoidal rule+</a:t>
            </a:r>
            <a:r>
              <a:rPr lang="zh-CN" altLang="en-US" sz="2000" dirty="0"/>
              <a:t>第二步向后欧拉法</a:t>
            </a:r>
            <a:r>
              <a:rPr lang="en-US" altLang="zh-CN" sz="2000" dirty="0"/>
              <a:t>+</a:t>
            </a:r>
            <a:r>
              <a:rPr lang="zh-CN" altLang="en-US" sz="2000" dirty="0"/>
              <a:t>第三步</a:t>
            </a:r>
            <a:r>
              <a:rPr lang="en-US" altLang="zh-CN" sz="2000" dirty="0" err="1"/>
              <a:t>Houbolt</a:t>
            </a:r>
            <a:r>
              <a:rPr lang="zh-CN" altLang="en-US" sz="2000" dirty="0"/>
              <a:t>法</a:t>
            </a:r>
            <a:endParaRPr lang="en-US" altLang="zh-CN" sz="2000" dirty="0"/>
          </a:p>
        </p:txBody>
      </p:sp>
      <p:sp>
        <p:nvSpPr>
          <p:cNvPr id="5" name="Rectangle 2">
            <a:extLst>
              <a:ext uri="{FF2B5EF4-FFF2-40B4-BE49-F238E27FC236}">
                <a16:creationId xmlns:a16="http://schemas.microsoft.com/office/drawing/2014/main" id="{A5BA47CD-CB9F-46E8-8E41-440F09468E82}"/>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4">
            <a:extLst>
              <a:ext uri="{FF2B5EF4-FFF2-40B4-BE49-F238E27FC236}">
                <a16:creationId xmlns:a16="http://schemas.microsoft.com/office/drawing/2014/main" id="{E21DFC93-0D8D-45D7-9247-8CA02FB179CA}"/>
              </a:ext>
            </a:extLst>
          </p:cNvPr>
          <p:cNvSpPr>
            <a:spLocks noChangeArrowheads="1"/>
          </p:cNvSpPr>
          <p:nvPr/>
        </p:nvSpPr>
        <p:spPr bwMode="auto">
          <a:xfrm>
            <a:off x="5141229" y="350554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0" name="Rectangle 13">
            <a:extLst>
              <a:ext uri="{FF2B5EF4-FFF2-40B4-BE49-F238E27FC236}">
                <a16:creationId xmlns:a16="http://schemas.microsoft.com/office/drawing/2014/main" id="{FD9001C5-57D8-49C9-9188-2D0F01038405}"/>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9" name="Rectangle 7">
            <a:extLst>
              <a:ext uri="{FF2B5EF4-FFF2-40B4-BE49-F238E27FC236}">
                <a16:creationId xmlns:a16="http://schemas.microsoft.com/office/drawing/2014/main" id="{CD522734-C316-4FB7-BA24-A70007A89AF7}"/>
              </a:ext>
            </a:extLst>
          </p:cNvPr>
          <p:cNvSpPr>
            <a:spLocks noChangeArrowheads="1"/>
          </p:cNvSpPr>
          <p:nvPr/>
        </p:nvSpPr>
        <p:spPr bwMode="auto">
          <a:xfrm>
            <a:off x="3621266" y="221395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5" name="Rectangle 9">
            <a:extLst>
              <a:ext uri="{FF2B5EF4-FFF2-40B4-BE49-F238E27FC236}">
                <a16:creationId xmlns:a16="http://schemas.microsoft.com/office/drawing/2014/main" id="{26796304-FF29-4761-B206-5FF020195682}"/>
              </a:ext>
            </a:extLst>
          </p:cNvPr>
          <p:cNvSpPr>
            <a:spLocks noChangeArrowheads="1"/>
          </p:cNvSpPr>
          <p:nvPr/>
        </p:nvSpPr>
        <p:spPr bwMode="auto">
          <a:xfrm>
            <a:off x="3227650" y="243697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7" name="Rectangle 20">
            <a:extLst>
              <a:ext uri="{FF2B5EF4-FFF2-40B4-BE49-F238E27FC236}">
                <a16:creationId xmlns:a16="http://schemas.microsoft.com/office/drawing/2014/main" id="{154D783E-9E89-4720-8246-22888EB59B09}"/>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7" name="Rectangle 9">
            <a:extLst>
              <a:ext uri="{FF2B5EF4-FFF2-40B4-BE49-F238E27FC236}">
                <a16:creationId xmlns:a16="http://schemas.microsoft.com/office/drawing/2014/main" id="{B03E818E-C748-474B-AFBF-1F3C8E5775F7}"/>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3" name="Rectangle 11">
            <a:extLst>
              <a:ext uri="{FF2B5EF4-FFF2-40B4-BE49-F238E27FC236}">
                <a16:creationId xmlns:a16="http://schemas.microsoft.com/office/drawing/2014/main" id="{DEF9F4FF-1D25-4248-BA2A-5C29DA3D74C7}"/>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2" name="Rectangle 13">
            <a:extLst>
              <a:ext uri="{FF2B5EF4-FFF2-40B4-BE49-F238E27FC236}">
                <a16:creationId xmlns:a16="http://schemas.microsoft.com/office/drawing/2014/main" id="{8FDD0071-666E-4B55-A52C-D595D5040B57}"/>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2">
            <a:extLst>
              <a:ext uri="{FF2B5EF4-FFF2-40B4-BE49-F238E27FC236}">
                <a16:creationId xmlns:a16="http://schemas.microsoft.com/office/drawing/2014/main" id="{109AC48A-709B-4116-9B7A-F16573874F84}"/>
              </a:ext>
            </a:extLst>
          </p:cNvPr>
          <p:cNvSpPr>
            <a:spLocks noChangeArrowheads="1"/>
          </p:cNvSpPr>
          <p:nvPr/>
        </p:nvSpPr>
        <p:spPr bwMode="auto">
          <a:xfrm>
            <a:off x="865757" y="269229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1" name="Object 10">
            <a:extLst>
              <a:ext uri="{FF2B5EF4-FFF2-40B4-BE49-F238E27FC236}">
                <a16:creationId xmlns:a16="http://schemas.microsoft.com/office/drawing/2014/main" id="{1FC6E840-E3DC-4C67-9CB5-F8370BB17BA4}"/>
              </a:ext>
            </a:extLst>
          </p:cNvPr>
          <p:cNvGraphicFramePr>
            <a:graphicFrameLocks noChangeAspect="1"/>
          </p:cNvGraphicFramePr>
          <p:nvPr>
            <p:extLst/>
          </p:nvPr>
        </p:nvGraphicFramePr>
        <p:xfrm>
          <a:off x="454108" y="2921307"/>
          <a:ext cx="2584074" cy="1151453"/>
        </p:xfrm>
        <a:graphic>
          <a:graphicData uri="http://schemas.openxmlformats.org/presentationml/2006/ole">
            <mc:AlternateContent xmlns:mc="http://schemas.openxmlformats.org/markup-compatibility/2006">
              <mc:Choice xmlns:v="urn:schemas-microsoft-com:vml" Requires="v">
                <p:oleObj spid="_x0000_s187446" name="Equation" r:id="rId4" imgW="1816100" imgH="838200" progId="Equation.DSMT4">
                  <p:embed/>
                </p:oleObj>
              </mc:Choice>
              <mc:Fallback>
                <p:oleObj name="Equation" r:id="rId4" imgW="1816100" imgH="83820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4108" y="2921307"/>
                        <a:ext cx="2584074" cy="1151453"/>
                      </a:xfrm>
                      <a:prstGeom prst="rect">
                        <a:avLst/>
                      </a:prstGeom>
                      <a:noFill/>
                    </p:spPr>
                  </p:pic>
                </p:oleObj>
              </mc:Fallback>
            </mc:AlternateContent>
          </a:graphicData>
        </a:graphic>
      </p:graphicFrame>
      <p:sp>
        <p:nvSpPr>
          <p:cNvPr id="12" name="Rectangle 4">
            <a:extLst>
              <a:ext uri="{FF2B5EF4-FFF2-40B4-BE49-F238E27FC236}">
                <a16:creationId xmlns:a16="http://schemas.microsoft.com/office/drawing/2014/main" id="{115B0498-4F4B-4358-BDE5-4C5A600DDE76}"/>
              </a:ext>
            </a:extLst>
          </p:cNvPr>
          <p:cNvSpPr>
            <a:spLocks noChangeArrowheads="1"/>
          </p:cNvSpPr>
          <p:nvPr/>
        </p:nvSpPr>
        <p:spPr bwMode="auto">
          <a:xfrm>
            <a:off x="3736323" y="346146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3" name="Object 12">
            <a:extLst>
              <a:ext uri="{FF2B5EF4-FFF2-40B4-BE49-F238E27FC236}">
                <a16:creationId xmlns:a16="http://schemas.microsoft.com/office/drawing/2014/main" id="{7C6665E2-9015-45A2-A968-4DD0D4E31CA6}"/>
              </a:ext>
            </a:extLst>
          </p:cNvPr>
          <p:cNvGraphicFramePr>
            <a:graphicFrameLocks noChangeAspect="1"/>
          </p:cNvGraphicFramePr>
          <p:nvPr>
            <p:extLst/>
          </p:nvPr>
        </p:nvGraphicFramePr>
        <p:xfrm>
          <a:off x="4065703" y="3060002"/>
          <a:ext cx="4624189" cy="843039"/>
        </p:xfrm>
        <a:graphic>
          <a:graphicData uri="http://schemas.openxmlformats.org/presentationml/2006/ole">
            <mc:AlternateContent xmlns:mc="http://schemas.openxmlformats.org/markup-compatibility/2006">
              <mc:Choice xmlns:v="urn:schemas-microsoft-com:vml" Requires="v">
                <p:oleObj spid="_x0000_s187447" name="Equation" r:id="rId6" imgW="2667000" imgH="482600" progId="Equation.DSMT4">
                  <p:embed/>
                </p:oleObj>
              </mc:Choice>
              <mc:Fallback>
                <p:oleObj name="Equation" r:id="rId6" imgW="2667000" imgH="482600"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065703" y="3060002"/>
                        <a:ext cx="4624189" cy="843039"/>
                      </a:xfrm>
                      <a:prstGeom prst="rect">
                        <a:avLst/>
                      </a:prstGeom>
                      <a:noFill/>
                    </p:spPr>
                  </p:pic>
                </p:oleObj>
              </mc:Fallback>
            </mc:AlternateContent>
          </a:graphicData>
        </a:graphic>
      </p:graphicFrame>
      <p:sp>
        <p:nvSpPr>
          <p:cNvPr id="14" name="Rectangle 6">
            <a:extLst>
              <a:ext uri="{FF2B5EF4-FFF2-40B4-BE49-F238E27FC236}">
                <a16:creationId xmlns:a16="http://schemas.microsoft.com/office/drawing/2014/main" id="{6AD49B12-57A2-45A7-9F13-812255C40BD3}"/>
              </a:ext>
            </a:extLst>
          </p:cNvPr>
          <p:cNvSpPr>
            <a:spLocks noChangeArrowheads="1"/>
          </p:cNvSpPr>
          <p:nvPr/>
        </p:nvSpPr>
        <p:spPr bwMode="auto">
          <a:xfrm>
            <a:off x="4117892" y="354758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5" name="Object 14">
            <a:extLst>
              <a:ext uri="{FF2B5EF4-FFF2-40B4-BE49-F238E27FC236}">
                <a16:creationId xmlns:a16="http://schemas.microsoft.com/office/drawing/2014/main" id="{324CAB09-4A0A-45CD-95D0-3D27ECD36B50}"/>
              </a:ext>
            </a:extLst>
          </p:cNvPr>
          <p:cNvGraphicFramePr>
            <a:graphicFrameLocks noChangeAspect="1"/>
          </p:cNvGraphicFramePr>
          <p:nvPr>
            <p:extLst/>
          </p:nvPr>
        </p:nvGraphicFramePr>
        <p:xfrm>
          <a:off x="3762312" y="4479810"/>
          <a:ext cx="5202915" cy="818528"/>
        </p:xfrm>
        <a:graphic>
          <a:graphicData uri="http://schemas.openxmlformats.org/presentationml/2006/ole">
            <mc:AlternateContent xmlns:mc="http://schemas.openxmlformats.org/markup-compatibility/2006">
              <mc:Choice xmlns:v="urn:schemas-microsoft-com:vml" Requires="v">
                <p:oleObj spid="_x0000_s187448" name="Equation" r:id="rId8" imgW="3086100" imgH="482600" progId="Equation.DSMT4">
                  <p:embed/>
                </p:oleObj>
              </mc:Choice>
              <mc:Fallback>
                <p:oleObj name="Equation" r:id="rId8" imgW="3086100" imgH="482600" progId="Equation.DSMT4">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762312" y="4479810"/>
                        <a:ext cx="5202915" cy="818528"/>
                      </a:xfrm>
                      <a:prstGeom prst="rect">
                        <a:avLst/>
                      </a:prstGeom>
                      <a:noFill/>
                    </p:spPr>
                  </p:pic>
                </p:oleObj>
              </mc:Fallback>
            </mc:AlternateContent>
          </a:graphicData>
        </a:graphic>
      </p:graphicFrame>
      <p:sp>
        <p:nvSpPr>
          <p:cNvPr id="34" name="矩形 35">
            <a:extLst>
              <a:ext uri="{FF2B5EF4-FFF2-40B4-BE49-F238E27FC236}">
                <a16:creationId xmlns:a16="http://schemas.microsoft.com/office/drawing/2014/main" id="{A19D3C7F-C59E-4DA4-A4C6-6A9967CFB33F}"/>
              </a:ext>
            </a:extLst>
          </p:cNvPr>
          <p:cNvSpPr/>
          <p:nvPr/>
        </p:nvSpPr>
        <p:spPr>
          <a:xfrm>
            <a:off x="1124175" y="2456527"/>
            <a:ext cx="1219256" cy="432041"/>
          </a:xfrm>
          <a:prstGeom prst="rect">
            <a:avLst/>
          </a:prstGeom>
        </p:spPr>
        <p:txBody>
          <a:bodyPr wrap="square">
            <a:spAutoFit/>
          </a:bodyPr>
          <a:lstStyle/>
          <a:p>
            <a:pPr>
              <a:lnSpc>
                <a:spcPct val="120000"/>
              </a:lnSpc>
            </a:pPr>
            <a:r>
              <a:rPr lang="zh-CN" altLang="en-US" sz="2000" b="1" dirty="0">
                <a:solidFill>
                  <a:srgbClr val="C00000"/>
                </a:solidFill>
              </a:rPr>
              <a:t>第一分步</a:t>
            </a:r>
            <a:endParaRPr lang="zh-CN" altLang="en-US" sz="2000" dirty="0"/>
          </a:p>
        </p:txBody>
      </p:sp>
      <p:sp>
        <p:nvSpPr>
          <p:cNvPr id="35" name="矩形 35">
            <a:extLst>
              <a:ext uri="{FF2B5EF4-FFF2-40B4-BE49-F238E27FC236}">
                <a16:creationId xmlns:a16="http://schemas.microsoft.com/office/drawing/2014/main" id="{67ED5093-DC27-4823-9652-24BC7BC84728}"/>
              </a:ext>
            </a:extLst>
          </p:cNvPr>
          <p:cNvSpPr/>
          <p:nvPr/>
        </p:nvSpPr>
        <p:spPr>
          <a:xfrm>
            <a:off x="5600393" y="2511725"/>
            <a:ext cx="1219256" cy="432041"/>
          </a:xfrm>
          <a:prstGeom prst="rect">
            <a:avLst/>
          </a:prstGeom>
        </p:spPr>
        <p:txBody>
          <a:bodyPr wrap="square">
            <a:spAutoFit/>
          </a:bodyPr>
          <a:lstStyle/>
          <a:p>
            <a:pPr>
              <a:lnSpc>
                <a:spcPct val="120000"/>
              </a:lnSpc>
            </a:pPr>
            <a:r>
              <a:rPr lang="zh-CN" altLang="en-US" sz="2000" b="1" dirty="0">
                <a:solidFill>
                  <a:srgbClr val="C00000"/>
                </a:solidFill>
              </a:rPr>
              <a:t>第二分步</a:t>
            </a:r>
            <a:endParaRPr lang="zh-CN" altLang="en-US" sz="2000" dirty="0"/>
          </a:p>
        </p:txBody>
      </p:sp>
      <p:sp>
        <p:nvSpPr>
          <p:cNvPr id="36" name="矩形 35">
            <a:extLst>
              <a:ext uri="{FF2B5EF4-FFF2-40B4-BE49-F238E27FC236}">
                <a16:creationId xmlns:a16="http://schemas.microsoft.com/office/drawing/2014/main" id="{E3F1731A-A14B-4347-B6A0-B61A2847DE81}"/>
              </a:ext>
            </a:extLst>
          </p:cNvPr>
          <p:cNvSpPr/>
          <p:nvPr/>
        </p:nvSpPr>
        <p:spPr>
          <a:xfrm>
            <a:off x="5646655" y="3954511"/>
            <a:ext cx="1219256" cy="432041"/>
          </a:xfrm>
          <a:prstGeom prst="rect">
            <a:avLst/>
          </a:prstGeom>
        </p:spPr>
        <p:txBody>
          <a:bodyPr wrap="square">
            <a:spAutoFit/>
          </a:bodyPr>
          <a:lstStyle/>
          <a:p>
            <a:pPr>
              <a:lnSpc>
                <a:spcPct val="120000"/>
              </a:lnSpc>
            </a:pPr>
            <a:r>
              <a:rPr lang="zh-CN" altLang="en-US" sz="2000" b="1" dirty="0">
                <a:solidFill>
                  <a:srgbClr val="C00000"/>
                </a:solidFill>
              </a:rPr>
              <a:t>第三分步</a:t>
            </a:r>
            <a:endParaRPr lang="zh-CN" altLang="en-US" sz="2000" dirty="0"/>
          </a:p>
        </p:txBody>
      </p:sp>
      <p:sp>
        <p:nvSpPr>
          <p:cNvPr id="38" name="Arrow: Down 37">
            <a:extLst>
              <a:ext uri="{FF2B5EF4-FFF2-40B4-BE49-F238E27FC236}">
                <a16:creationId xmlns:a16="http://schemas.microsoft.com/office/drawing/2014/main" id="{1FC8FE59-E04F-4C31-A0CA-21D3125CC002}"/>
              </a:ext>
            </a:extLst>
          </p:cNvPr>
          <p:cNvSpPr/>
          <p:nvPr/>
        </p:nvSpPr>
        <p:spPr>
          <a:xfrm>
            <a:off x="5346467" y="3974235"/>
            <a:ext cx="259981" cy="44872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Arrow: Down 39">
            <a:extLst>
              <a:ext uri="{FF2B5EF4-FFF2-40B4-BE49-F238E27FC236}">
                <a16:creationId xmlns:a16="http://schemas.microsoft.com/office/drawing/2014/main" id="{17FDC40E-2F99-4409-B2AE-E85CAC23774D}"/>
              </a:ext>
            </a:extLst>
          </p:cNvPr>
          <p:cNvSpPr/>
          <p:nvPr/>
        </p:nvSpPr>
        <p:spPr>
          <a:xfrm>
            <a:off x="6826794" y="3971828"/>
            <a:ext cx="259981" cy="44872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Arrow: Down 41">
            <a:extLst>
              <a:ext uri="{FF2B5EF4-FFF2-40B4-BE49-F238E27FC236}">
                <a16:creationId xmlns:a16="http://schemas.microsoft.com/office/drawing/2014/main" id="{7820072A-F4E9-431D-A999-6B8350E43053}"/>
              </a:ext>
            </a:extLst>
          </p:cNvPr>
          <p:cNvSpPr/>
          <p:nvPr/>
        </p:nvSpPr>
        <p:spPr>
          <a:xfrm rot="16200000">
            <a:off x="3462331" y="3168955"/>
            <a:ext cx="259981" cy="44872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Rectangle 11">
            <a:extLst>
              <a:ext uri="{FF2B5EF4-FFF2-40B4-BE49-F238E27FC236}">
                <a16:creationId xmlns:a16="http://schemas.microsoft.com/office/drawing/2014/main" id="{5042E01F-3521-435F-8861-A7BFF21156F3}"/>
              </a:ext>
            </a:extLst>
          </p:cNvPr>
          <p:cNvSpPr>
            <a:spLocks noChangeArrowheads="1"/>
          </p:cNvSpPr>
          <p:nvPr/>
        </p:nvSpPr>
        <p:spPr bwMode="auto">
          <a:xfrm>
            <a:off x="320947" y="4997949"/>
            <a:ext cx="9194357"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18" name="Object 17">
            <a:extLst>
              <a:ext uri="{FF2B5EF4-FFF2-40B4-BE49-F238E27FC236}">
                <a16:creationId xmlns:a16="http://schemas.microsoft.com/office/drawing/2014/main" id="{8EFB8546-12CB-4699-B562-2E523DE129F4}"/>
              </a:ext>
            </a:extLst>
          </p:cNvPr>
          <p:cNvGraphicFramePr>
            <a:graphicFrameLocks noChangeAspect="1"/>
          </p:cNvGraphicFramePr>
          <p:nvPr>
            <p:extLst/>
          </p:nvPr>
        </p:nvGraphicFramePr>
        <p:xfrm>
          <a:off x="283802" y="4472155"/>
          <a:ext cx="3308519" cy="814071"/>
        </p:xfrm>
        <a:graphic>
          <a:graphicData uri="http://schemas.openxmlformats.org/presentationml/2006/ole">
            <mc:AlternateContent xmlns:mc="http://schemas.openxmlformats.org/markup-compatibility/2006">
              <mc:Choice xmlns:v="urn:schemas-microsoft-com:vml" Requires="v">
                <p:oleObj spid="_x0000_s187449" name="Equation" r:id="rId10" imgW="3619500" imgH="889000" progId="Equation.DSMT4">
                  <p:embed/>
                </p:oleObj>
              </mc:Choice>
              <mc:Fallback>
                <p:oleObj name="Equation" r:id="rId10" imgW="3619500" imgH="889000" progId="Equation.DSMT4">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83802" y="4472155"/>
                        <a:ext cx="3308519" cy="814071"/>
                      </a:xfrm>
                      <a:prstGeom prst="rect">
                        <a:avLst/>
                      </a:prstGeom>
                      <a:noFill/>
                    </p:spPr>
                  </p:pic>
                </p:oleObj>
              </mc:Fallback>
            </mc:AlternateContent>
          </a:graphicData>
        </a:graphic>
      </p:graphicFrame>
      <p:sp>
        <p:nvSpPr>
          <p:cNvPr id="22" name="椭圆 21"/>
          <p:cNvSpPr/>
          <p:nvPr/>
        </p:nvSpPr>
        <p:spPr>
          <a:xfrm>
            <a:off x="378571" y="2985668"/>
            <a:ext cx="532214" cy="328870"/>
          </a:xfrm>
          <a:prstGeom prst="ellipse">
            <a:avLst/>
          </a:prstGeom>
          <a:noFill/>
          <a:ln w="28575">
            <a:solidFill>
              <a:srgbClr val="CC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p:nvSpPr>
        <p:spPr>
          <a:xfrm>
            <a:off x="4481419" y="2976156"/>
            <a:ext cx="865047" cy="414110"/>
          </a:xfrm>
          <a:prstGeom prst="ellipse">
            <a:avLst/>
          </a:prstGeom>
          <a:noFill/>
          <a:ln w="28575">
            <a:solidFill>
              <a:srgbClr val="CC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p:nvPr/>
        </p:nvSpPr>
        <p:spPr>
          <a:xfrm>
            <a:off x="4117892" y="4401499"/>
            <a:ext cx="532214" cy="328870"/>
          </a:xfrm>
          <a:prstGeom prst="ellipse">
            <a:avLst/>
          </a:prstGeom>
          <a:noFill/>
          <a:ln w="28575">
            <a:solidFill>
              <a:srgbClr val="CC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442773138"/>
      </p:ext>
    </p:extLst>
  </p:cSld>
  <p:clrMapOvr>
    <a:masterClrMapping/>
  </p:clrMapOvr>
  <mc:AlternateContent xmlns:mc="http://schemas.openxmlformats.org/markup-compatibility/2006" xmlns:p14="http://schemas.microsoft.com/office/powerpoint/2010/main">
    <mc:Choice Requires="p14">
      <p:transition spd="slow" p14:dur="2000" advTm="11209"/>
    </mc:Choice>
    <mc:Fallback xmlns="">
      <p:transition spd="slow" advTm="11209"/>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zh-CN" altLang="en-US" dirty="0"/>
              <a:t>计算动力学大作业（第三组）</a:t>
            </a:r>
          </a:p>
        </p:txBody>
      </p:sp>
      <p:sp>
        <p:nvSpPr>
          <p:cNvPr id="2" name="日期占位符 1"/>
          <p:cNvSpPr>
            <a:spLocks noGrp="1"/>
          </p:cNvSpPr>
          <p:nvPr>
            <p:ph type="dt" sz="half" idx="10"/>
          </p:nvPr>
        </p:nvSpPr>
        <p:spPr>
          <a:xfrm>
            <a:off x="822962" y="6484011"/>
            <a:ext cx="1854203" cy="365125"/>
          </a:xfrm>
        </p:spPr>
        <p:txBody>
          <a:bodyPr/>
          <a:lstStyle/>
          <a:p>
            <a:fld id="{4F34B4DA-AF2E-47A2-A351-8BDE0360B55B}" type="datetime1">
              <a:rPr lang="zh-CN" altLang="en-US" smtClean="0"/>
              <a:t>2022/6/1</a:t>
            </a:fld>
            <a:endParaRPr lang="zh-CN" altLang="en-US"/>
          </a:p>
        </p:txBody>
      </p:sp>
      <p:sp>
        <p:nvSpPr>
          <p:cNvPr id="9" name="灯片编号占位符 8"/>
          <p:cNvSpPr>
            <a:spLocks noGrp="1"/>
          </p:cNvSpPr>
          <p:nvPr>
            <p:ph type="sldNum" sz="quarter" idx="12"/>
          </p:nvPr>
        </p:nvSpPr>
        <p:spPr/>
        <p:txBody>
          <a:bodyPr/>
          <a:lstStyle/>
          <a:p>
            <a:fld id="{69764B09-0332-4747-B2BA-F996204B7FB7}" type="slidenum">
              <a:rPr lang="zh-CN" altLang="en-US" smtClean="0"/>
              <a:t>13</a:t>
            </a:fld>
            <a:endParaRPr lang="zh-CN" altLang="en-US"/>
          </a:p>
        </p:txBody>
      </p:sp>
      <p:sp>
        <p:nvSpPr>
          <p:cNvPr id="3" name="标题 2"/>
          <p:cNvSpPr>
            <a:spLocks noGrp="1"/>
          </p:cNvSpPr>
          <p:nvPr>
            <p:ph type="title"/>
          </p:nvPr>
        </p:nvSpPr>
        <p:spPr/>
        <p:txBody>
          <a:bodyPr/>
          <a:lstStyle/>
          <a:p>
            <a:endParaRPr lang="zh-CN" altLang="en-US"/>
          </a:p>
        </p:txBody>
      </p:sp>
      <p:sp>
        <p:nvSpPr>
          <p:cNvPr id="8" name="Rectangle 2"/>
          <p:cNvSpPr txBox="1">
            <a:spLocks noChangeArrowheads="1"/>
          </p:cNvSpPr>
          <p:nvPr/>
        </p:nvSpPr>
        <p:spPr>
          <a:xfrm>
            <a:off x="1155968" y="225420"/>
            <a:ext cx="4490687" cy="563562"/>
          </a:xfrm>
          <a:prstGeom prst="rect">
            <a:avLst/>
          </a:prstGeom>
        </p:spPr>
        <p:txBody>
          <a:bodyPr vert="horz" lIns="91440" tIns="45720" rIns="91440" bIns="45720" rtlCol="0" anchor="b">
            <a:noAutofit/>
          </a:bodyPr>
          <a:lstStyle>
            <a:lvl1pPr algn="l" defTabSz="685800" rtl="0" eaLnBrk="1" latinLnBrk="0" hangingPunct="1">
              <a:lnSpc>
                <a:spcPct val="85000"/>
              </a:lnSpc>
              <a:spcBef>
                <a:spcPct val="0"/>
              </a:spcBef>
              <a:buNone/>
              <a:defRPr sz="3000" kern="1200" spc="-38" baseline="0">
                <a:solidFill>
                  <a:schemeClr val="tx1">
                    <a:lumMod val="75000"/>
                    <a:lumOff val="25000"/>
                  </a:schemeClr>
                </a:solidFill>
                <a:latin typeface="+mj-lt"/>
                <a:ea typeface="+mj-ea"/>
                <a:cs typeface="+mj-cs"/>
              </a:defRPr>
            </a:lvl1pPr>
          </a:lstStyle>
          <a:p>
            <a:r>
              <a:rPr lang="zh-CN" altLang="en-US" sz="2800" b="1" dirty="0">
                <a:solidFill>
                  <a:srgbClr val="0000FF"/>
                </a:solidFill>
                <a:latin typeface="微软雅黑" panose="020B0503020204020204" pitchFamily="34" charset="-122"/>
                <a:ea typeface="微软雅黑" panose="020B0503020204020204" pitchFamily="34" charset="-122"/>
              </a:rPr>
              <a:t>二、文献调研</a:t>
            </a:r>
          </a:p>
        </p:txBody>
      </p:sp>
      <p:sp>
        <p:nvSpPr>
          <p:cNvPr id="21" name="文本框 20"/>
          <p:cNvSpPr txBox="1"/>
          <p:nvPr/>
        </p:nvSpPr>
        <p:spPr>
          <a:xfrm>
            <a:off x="184486" y="1100911"/>
            <a:ext cx="6521114" cy="461665"/>
          </a:xfrm>
          <a:prstGeom prst="rect">
            <a:avLst/>
          </a:prstGeom>
          <a:noFill/>
        </p:spPr>
        <p:txBody>
          <a:bodyPr wrap="square" rtlCol="0">
            <a:spAutoFit/>
          </a:bodyPr>
          <a:lstStyle/>
          <a:p>
            <a:pPr marL="342900" indent="-342900">
              <a:buFont typeface="Wingdings" panose="05000000000000000000" pitchFamily="2" charset="2"/>
              <a:buChar char="n"/>
            </a:pPr>
            <a:r>
              <a:rPr lang="en-US" altLang="zh-CN" sz="2400" b="1" dirty="0">
                <a:solidFill>
                  <a:srgbClr val="7030A0"/>
                </a:solidFill>
                <a:latin typeface="华文楷体" panose="02010600040101010101" pitchFamily="2" charset="-122"/>
                <a:ea typeface="华文楷体" panose="02010600040101010101" pitchFamily="2" charset="-122"/>
              </a:rPr>
              <a:t>Newmark</a:t>
            </a:r>
            <a:r>
              <a:rPr lang="zh-CN" altLang="en-US" sz="2400" b="1" dirty="0">
                <a:solidFill>
                  <a:srgbClr val="7030A0"/>
                </a:solidFill>
                <a:latin typeface="华文楷体" panose="02010600040101010101" pitchFamily="2" charset="-122"/>
                <a:ea typeface="华文楷体" panose="02010600040101010101" pitchFamily="2" charset="-122"/>
              </a:rPr>
              <a:t>法改进方案</a:t>
            </a:r>
            <a:r>
              <a:rPr lang="en-US" altLang="zh-CN" sz="2400" b="1" dirty="0">
                <a:solidFill>
                  <a:srgbClr val="7030A0"/>
                </a:solidFill>
                <a:latin typeface="华文楷体" panose="02010600040101010101" pitchFamily="2" charset="-122"/>
                <a:ea typeface="华文楷体" panose="02010600040101010101" pitchFamily="2" charset="-122"/>
              </a:rPr>
              <a:t>3</a:t>
            </a:r>
            <a:r>
              <a:rPr lang="zh-CN" altLang="en-US" sz="2400" b="1" dirty="0">
                <a:solidFill>
                  <a:srgbClr val="7030A0"/>
                </a:solidFill>
                <a:latin typeface="华文楷体" panose="02010600040101010101" pitchFamily="2" charset="-122"/>
                <a:ea typeface="华文楷体" panose="02010600040101010101" pitchFamily="2" charset="-122"/>
              </a:rPr>
              <a:t>（</a:t>
            </a:r>
            <a:r>
              <a:rPr lang="en-US" altLang="zh-CN" sz="2400" b="1" dirty="0">
                <a:solidFill>
                  <a:srgbClr val="7030A0"/>
                </a:solidFill>
                <a:latin typeface="华文楷体" panose="02010600040101010101" pitchFamily="2" charset="-122"/>
                <a:ea typeface="华文楷体" panose="02010600040101010101" pitchFamily="2" charset="-122"/>
              </a:rPr>
              <a:t>2016</a:t>
            </a:r>
            <a:r>
              <a:rPr lang="zh-CN" altLang="en-US" sz="2400" b="1" dirty="0">
                <a:solidFill>
                  <a:srgbClr val="7030A0"/>
                </a:solidFill>
                <a:latin typeface="华文楷体" panose="02010600040101010101" pitchFamily="2" charset="-122"/>
                <a:ea typeface="华文楷体" panose="02010600040101010101" pitchFamily="2" charset="-122"/>
              </a:rPr>
              <a:t>年</a:t>
            </a:r>
            <a:r>
              <a:rPr lang="en-US" altLang="zh-CN" sz="2400" b="1" dirty="0">
                <a:solidFill>
                  <a:srgbClr val="7030A0"/>
                </a:solidFill>
                <a:latin typeface="华文楷体" panose="02010600040101010101" pitchFamily="2" charset="-122"/>
                <a:ea typeface="华文楷体" panose="02010600040101010101" pitchFamily="2" charset="-122"/>
              </a:rPr>
              <a:t>Peking</a:t>
            </a:r>
            <a:r>
              <a:rPr lang="zh-CN" altLang="en-US" sz="2400" b="1" dirty="0">
                <a:solidFill>
                  <a:srgbClr val="7030A0"/>
                </a:solidFill>
                <a:latin typeface="华文楷体" panose="02010600040101010101" pitchFamily="2" charset="-122"/>
                <a:ea typeface="华文楷体" panose="02010600040101010101" pitchFamily="2" charset="-122"/>
              </a:rPr>
              <a:t>）</a:t>
            </a:r>
          </a:p>
        </p:txBody>
      </p:sp>
      <p:sp>
        <p:nvSpPr>
          <p:cNvPr id="5" name="Rectangle 2">
            <a:extLst>
              <a:ext uri="{FF2B5EF4-FFF2-40B4-BE49-F238E27FC236}">
                <a16:creationId xmlns:a16="http://schemas.microsoft.com/office/drawing/2014/main" id="{A5BA47CD-CB9F-46E8-8E41-440F09468E82}"/>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4">
            <a:extLst>
              <a:ext uri="{FF2B5EF4-FFF2-40B4-BE49-F238E27FC236}">
                <a16:creationId xmlns:a16="http://schemas.microsoft.com/office/drawing/2014/main" id="{E21DFC93-0D8D-45D7-9247-8CA02FB179CA}"/>
              </a:ext>
            </a:extLst>
          </p:cNvPr>
          <p:cNvSpPr>
            <a:spLocks noChangeArrowheads="1"/>
          </p:cNvSpPr>
          <p:nvPr/>
        </p:nvSpPr>
        <p:spPr bwMode="auto">
          <a:xfrm>
            <a:off x="5141229" y="350554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0" name="Rectangle 13">
            <a:extLst>
              <a:ext uri="{FF2B5EF4-FFF2-40B4-BE49-F238E27FC236}">
                <a16:creationId xmlns:a16="http://schemas.microsoft.com/office/drawing/2014/main" id="{FD9001C5-57D8-49C9-9188-2D0F01038405}"/>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9" name="Rectangle 7">
            <a:extLst>
              <a:ext uri="{FF2B5EF4-FFF2-40B4-BE49-F238E27FC236}">
                <a16:creationId xmlns:a16="http://schemas.microsoft.com/office/drawing/2014/main" id="{CD522734-C316-4FB7-BA24-A70007A89AF7}"/>
              </a:ext>
            </a:extLst>
          </p:cNvPr>
          <p:cNvSpPr>
            <a:spLocks noChangeArrowheads="1"/>
          </p:cNvSpPr>
          <p:nvPr/>
        </p:nvSpPr>
        <p:spPr bwMode="auto">
          <a:xfrm>
            <a:off x="3621266" y="221395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5" name="Rectangle 9">
            <a:extLst>
              <a:ext uri="{FF2B5EF4-FFF2-40B4-BE49-F238E27FC236}">
                <a16:creationId xmlns:a16="http://schemas.microsoft.com/office/drawing/2014/main" id="{26796304-FF29-4761-B206-5FF020195682}"/>
              </a:ext>
            </a:extLst>
          </p:cNvPr>
          <p:cNvSpPr>
            <a:spLocks noChangeArrowheads="1"/>
          </p:cNvSpPr>
          <p:nvPr/>
        </p:nvSpPr>
        <p:spPr bwMode="auto">
          <a:xfrm>
            <a:off x="3227650" y="243697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7" name="Rectangle 20">
            <a:extLst>
              <a:ext uri="{FF2B5EF4-FFF2-40B4-BE49-F238E27FC236}">
                <a16:creationId xmlns:a16="http://schemas.microsoft.com/office/drawing/2014/main" id="{154D783E-9E89-4720-8246-22888EB59B09}"/>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7" name="Rectangle 9">
            <a:extLst>
              <a:ext uri="{FF2B5EF4-FFF2-40B4-BE49-F238E27FC236}">
                <a16:creationId xmlns:a16="http://schemas.microsoft.com/office/drawing/2014/main" id="{B03E818E-C748-474B-AFBF-1F3C8E5775F7}"/>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3" name="Rectangle 11">
            <a:extLst>
              <a:ext uri="{FF2B5EF4-FFF2-40B4-BE49-F238E27FC236}">
                <a16:creationId xmlns:a16="http://schemas.microsoft.com/office/drawing/2014/main" id="{DEF9F4FF-1D25-4248-BA2A-5C29DA3D74C7}"/>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2" name="Rectangle 13">
            <a:extLst>
              <a:ext uri="{FF2B5EF4-FFF2-40B4-BE49-F238E27FC236}">
                <a16:creationId xmlns:a16="http://schemas.microsoft.com/office/drawing/2014/main" id="{8FDD0071-666E-4B55-A52C-D595D5040B57}"/>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2">
            <a:extLst>
              <a:ext uri="{FF2B5EF4-FFF2-40B4-BE49-F238E27FC236}">
                <a16:creationId xmlns:a16="http://schemas.microsoft.com/office/drawing/2014/main" id="{109AC48A-709B-4116-9B7A-F16573874F84}"/>
              </a:ext>
            </a:extLst>
          </p:cNvPr>
          <p:cNvSpPr>
            <a:spLocks noChangeArrowheads="1"/>
          </p:cNvSpPr>
          <p:nvPr/>
        </p:nvSpPr>
        <p:spPr bwMode="auto">
          <a:xfrm>
            <a:off x="865757" y="269229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2" name="Rectangle 4">
            <a:extLst>
              <a:ext uri="{FF2B5EF4-FFF2-40B4-BE49-F238E27FC236}">
                <a16:creationId xmlns:a16="http://schemas.microsoft.com/office/drawing/2014/main" id="{115B0498-4F4B-4358-BDE5-4C5A600DDE76}"/>
              </a:ext>
            </a:extLst>
          </p:cNvPr>
          <p:cNvSpPr>
            <a:spLocks noChangeArrowheads="1"/>
          </p:cNvSpPr>
          <p:nvPr/>
        </p:nvSpPr>
        <p:spPr bwMode="auto">
          <a:xfrm>
            <a:off x="3736323" y="346146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3" name="矩形 9">
            <a:extLst>
              <a:ext uri="{FF2B5EF4-FFF2-40B4-BE49-F238E27FC236}">
                <a16:creationId xmlns:a16="http://schemas.microsoft.com/office/drawing/2014/main" id="{788BD7B1-7B54-42C3-A1BA-6593258D96E7}"/>
              </a:ext>
            </a:extLst>
          </p:cNvPr>
          <p:cNvSpPr/>
          <p:nvPr/>
        </p:nvSpPr>
        <p:spPr>
          <a:xfrm>
            <a:off x="107623" y="5627729"/>
            <a:ext cx="8939435" cy="830997"/>
          </a:xfrm>
          <a:prstGeom prst="rect">
            <a:avLst/>
          </a:prstGeom>
        </p:spPr>
        <p:txBody>
          <a:bodyPr wrap="square">
            <a:spAutoFit/>
          </a:bodyPr>
          <a:lstStyle/>
          <a:p>
            <a:pPr marL="342900" indent="-342900">
              <a:lnSpc>
                <a:spcPct val="120000"/>
              </a:lnSpc>
              <a:buFont typeface="Arial" panose="020B0604020202020204" pitchFamily="34" charset="0"/>
              <a:buChar char="•"/>
            </a:pPr>
            <a:r>
              <a:rPr lang="zh-CN" altLang="en-US" sz="2000" dirty="0"/>
              <a:t>结论：取不同    值与其他算法进行对比，此种算法的周期延长</a:t>
            </a:r>
            <a:r>
              <a:rPr lang="zh-CN" altLang="en-US" sz="2000" dirty="0" smtClean="0"/>
              <a:t>和振幅衰减</a:t>
            </a:r>
            <a:r>
              <a:rPr lang="zh-CN" altLang="en-US" sz="2000" dirty="0"/>
              <a:t>情况可通过   值进行调控。在不同   值中，               是较优的，优于</a:t>
            </a:r>
            <a:r>
              <a:rPr lang="en-US" altLang="zh-CN" sz="2000" dirty="0"/>
              <a:t>Bathe</a:t>
            </a:r>
            <a:r>
              <a:rPr lang="zh-CN" altLang="en-US" sz="2000" dirty="0"/>
              <a:t>方法。</a:t>
            </a:r>
          </a:p>
        </p:txBody>
      </p:sp>
      <p:pic>
        <p:nvPicPr>
          <p:cNvPr id="41" name="图片 9">
            <a:extLst>
              <a:ext uri="{FF2B5EF4-FFF2-40B4-BE49-F238E27FC236}">
                <a16:creationId xmlns:a16="http://schemas.microsoft.com/office/drawing/2014/main" id="{0C51B87E-B90E-42F8-B29E-EFDD70D83265}"/>
              </a:ext>
            </a:extLst>
          </p:cNvPr>
          <p:cNvPicPr/>
          <p:nvPr/>
        </p:nvPicPr>
        <p:blipFill>
          <a:blip r:embed="rId4"/>
          <a:stretch>
            <a:fillRect/>
          </a:stretch>
        </p:blipFill>
        <p:spPr>
          <a:xfrm>
            <a:off x="356871" y="1562304"/>
            <a:ext cx="3809401" cy="3984646"/>
          </a:xfrm>
          <a:prstGeom prst="rect">
            <a:avLst/>
          </a:prstGeom>
        </p:spPr>
      </p:pic>
      <p:pic>
        <p:nvPicPr>
          <p:cNvPr id="43" name="图片 10">
            <a:extLst>
              <a:ext uri="{FF2B5EF4-FFF2-40B4-BE49-F238E27FC236}">
                <a16:creationId xmlns:a16="http://schemas.microsoft.com/office/drawing/2014/main" id="{0A3093E8-30C3-4DE7-86E9-261E3693DD1E}"/>
              </a:ext>
            </a:extLst>
          </p:cNvPr>
          <p:cNvPicPr/>
          <p:nvPr/>
        </p:nvPicPr>
        <p:blipFill>
          <a:blip r:embed="rId5"/>
          <a:stretch>
            <a:fillRect/>
          </a:stretch>
        </p:blipFill>
        <p:spPr>
          <a:xfrm>
            <a:off x="4300462" y="1512850"/>
            <a:ext cx="3852433" cy="4147331"/>
          </a:xfrm>
          <a:prstGeom prst="rect">
            <a:avLst/>
          </a:prstGeom>
        </p:spPr>
      </p:pic>
      <p:sp>
        <p:nvSpPr>
          <p:cNvPr id="22" name="Rectangle 2">
            <a:extLst>
              <a:ext uri="{FF2B5EF4-FFF2-40B4-BE49-F238E27FC236}">
                <a16:creationId xmlns:a16="http://schemas.microsoft.com/office/drawing/2014/main" id="{67A9A52A-BAD4-4AFF-A85F-2EF91AFDF5BA}"/>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24" name="Object 23">
            <a:extLst>
              <a:ext uri="{FF2B5EF4-FFF2-40B4-BE49-F238E27FC236}">
                <a16:creationId xmlns:a16="http://schemas.microsoft.com/office/drawing/2014/main" id="{B13B7358-BF61-4BA0-9778-7B32219D49E9}"/>
              </a:ext>
            </a:extLst>
          </p:cNvPr>
          <p:cNvGraphicFramePr>
            <a:graphicFrameLocks noChangeAspect="1"/>
          </p:cNvGraphicFramePr>
          <p:nvPr>
            <p:extLst/>
          </p:nvPr>
        </p:nvGraphicFramePr>
        <p:xfrm>
          <a:off x="2091002" y="5727073"/>
          <a:ext cx="250303" cy="273770"/>
        </p:xfrm>
        <a:graphic>
          <a:graphicData uri="http://schemas.openxmlformats.org/presentationml/2006/ole">
            <mc:AlternateContent xmlns:mc="http://schemas.openxmlformats.org/markup-compatibility/2006">
              <mc:Choice xmlns:v="urn:schemas-microsoft-com:vml" Requires="v">
                <p:oleObj spid="_x0000_s188457" name="Equation" r:id="rId6" imgW="152268" imgH="164957" progId="Equation.DSMT4">
                  <p:embed/>
                </p:oleObj>
              </mc:Choice>
              <mc:Fallback>
                <p:oleObj name="Equation" r:id="rId6" imgW="152268" imgH="164957"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91002" y="5727073"/>
                        <a:ext cx="250303" cy="273770"/>
                      </a:xfrm>
                      <a:prstGeom prst="rect">
                        <a:avLst/>
                      </a:prstGeom>
                      <a:noFill/>
                    </p:spPr>
                  </p:pic>
                </p:oleObj>
              </mc:Fallback>
            </mc:AlternateContent>
          </a:graphicData>
        </a:graphic>
      </p:graphicFrame>
      <p:sp>
        <p:nvSpPr>
          <p:cNvPr id="26" name="Rectangle 4">
            <a:extLst>
              <a:ext uri="{FF2B5EF4-FFF2-40B4-BE49-F238E27FC236}">
                <a16:creationId xmlns:a16="http://schemas.microsoft.com/office/drawing/2014/main" id="{65F46153-867A-4DEF-8CF3-EF714A71B2CB}"/>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27" name="Object 26">
            <a:extLst>
              <a:ext uri="{FF2B5EF4-FFF2-40B4-BE49-F238E27FC236}">
                <a16:creationId xmlns:a16="http://schemas.microsoft.com/office/drawing/2014/main" id="{58162DB6-C235-4BF4-B203-9A226A08D0C4}"/>
              </a:ext>
            </a:extLst>
          </p:cNvPr>
          <p:cNvGraphicFramePr>
            <a:graphicFrameLocks noChangeAspect="1"/>
          </p:cNvGraphicFramePr>
          <p:nvPr>
            <p:extLst/>
          </p:nvPr>
        </p:nvGraphicFramePr>
        <p:xfrm>
          <a:off x="1498833" y="6075887"/>
          <a:ext cx="263348" cy="288038"/>
        </p:xfrm>
        <a:graphic>
          <a:graphicData uri="http://schemas.openxmlformats.org/presentationml/2006/ole">
            <mc:AlternateContent xmlns:mc="http://schemas.openxmlformats.org/markup-compatibility/2006">
              <mc:Choice xmlns:v="urn:schemas-microsoft-com:vml" Requires="v">
                <p:oleObj spid="_x0000_s188458" name="Equation" r:id="rId8" imgW="152268" imgH="164957" progId="Equation.DSMT4">
                  <p:embed/>
                </p:oleObj>
              </mc:Choice>
              <mc:Fallback>
                <p:oleObj name="Equation" r:id="rId8" imgW="152268" imgH="164957"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98833" y="6075887"/>
                        <a:ext cx="263348" cy="288038"/>
                      </a:xfrm>
                      <a:prstGeom prst="rect">
                        <a:avLst/>
                      </a:prstGeom>
                      <a:noFill/>
                    </p:spPr>
                  </p:pic>
                </p:oleObj>
              </mc:Fallback>
            </mc:AlternateContent>
          </a:graphicData>
        </a:graphic>
      </p:graphicFrame>
      <p:sp>
        <p:nvSpPr>
          <p:cNvPr id="28" name="Rectangle 6">
            <a:extLst>
              <a:ext uri="{FF2B5EF4-FFF2-40B4-BE49-F238E27FC236}">
                <a16:creationId xmlns:a16="http://schemas.microsoft.com/office/drawing/2014/main" id="{151D0357-F224-42CC-B432-B84F7914AAF0}"/>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29" name="Object 28">
            <a:extLst>
              <a:ext uri="{FF2B5EF4-FFF2-40B4-BE49-F238E27FC236}">
                <a16:creationId xmlns:a16="http://schemas.microsoft.com/office/drawing/2014/main" id="{1A6ED9DE-37A4-4B4C-8266-E6B2A0A87BB6}"/>
              </a:ext>
            </a:extLst>
          </p:cNvPr>
          <p:cNvGraphicFramePr>
            <a:graphicFrameLocks noChangeAspect="1"/>
          </p:cNvGraphicFramePr>
          <p:nvPr>
            <p:extLst/>
          </p:nvPr>
        </p:nvGraphicFramePr>
        <p:xfrm>
          <a:off x="4002762" y="6071972"/>
          <a:ext cx="263347" cy="288037"/>
        </p:xfrm>
        <a:graphic>
          <a:graphicData uri="http://schemas.openxmlformats.org/presentationml/2006/ole">
            <mc:AlternateContent xmlns:mc="http://schemas.openxmlformats.org/markup-compatibility/2006">
              <mc:Choice xmlns:v="urn:schemas-microsoft-com:vml" Requires="v">
                <p:oleObj spid="_x0000_s188459" name="Equation" r:id="rId9" imgW="152268" imgH="164957" progId="Equation.DSMT4">
                  <p:embed/>
                </p:oleObj>
              </mc:Choice>
              <mc:Fallback>
                <p:oleObj name="Equation" r:id="rId9" imgW="152268" imgH="164957"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002762" y="6071972"/>
                        <a:ext cx="263347" cy="288037"/>
                      </a:xfrm>
                      <a:prstGeom prst="rect">
                        <a:avLst/>
                      </a:prstGeom>
                      <a:noFill/>
                    </p:spPr>
                  </p:pic>
                </p:oleObj>
              </mc:Fallback>
            </mc:AlternateContent>
          </a:graphicData>
        </a:graphic>
      </p:graphicFrame>
      <mc:AlternateContent xmlns:mc="http://schemas.openxmlformats.org/markup-compatibility/2006" xmlns:a14="http://schemas.microsoft.com/office/drawing/2010/main">
        <mc:Choice Requires="a14">
          <p:sp>
            <p:nvSpPr>
              <p:cNvPr id="30" name="Rectangle 29">
                <a:extLst>
                  <a:ext uri="{FF2B5EF4-FFF2-40B4-BE49-F238E27FC236}">
                    <a16:creationId xmlns:a16="http://schemas.microsoft.com/office/drawing/2014/main" id="{0A0F85A6-BAB3-412E-8C58-7FBF6849A190}"/>
                  </a:ext>
                </a:extLst>
              </p:cNvPr>
              <p:cNvSpPr/>
              <p:nvPr/>
            </p:nvSpPr>
            <p:spPr>
              <a:xfrm>
                <a:off x="4849909" y="6025067"/>
                <a:ext cx="105426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𝑝</m:t>
                      </m:r>
                      <m:r>
                        <a:rPr lang="zh-CN" altLang="en-US" i="0">
                          <a:latin typeface="Cambria Math" panose="02040503050406030204" pitchFamily="18" charset="0"/>
                        </a:rPr>
                        <m:t>=</m:t>
                      </m:r>
                      <m:f>
                        <m:fPr>
                          <m:type m:val="lin"/>
                          <m:ctrlPr>
                            <a:rPr lang="zh-CN" altLang="en-US" i="1">
                              <a:latin typeface="Cambria Math" panose="02040503050406030204" pitchFamily="18" charset="0"/>
                            </a:rPr>
                          </m:ctrlPr>
                        </m:fPr>
                        <m:num>
                          <m:r>
                            <a:rPr lang="zh-CN" altLang="en-US" i="0">
                              <a:latin typeface="Cambria Math" panose="02040503050406030204" pitchFamily="18" charset="0"/>
                            </a:rPr>
                            <m:t>1</m:t>
                          </m:r>
                        </m:num>
                        <m:den>
                          <m:r>
                            <a:rPr lang="zh-CN" altLang="en-US" i="0">
                              <a:latin typeface="Cambria Math" panose="02040503050406030204" pitchFamily="18" charset="0"/>
                            </a:rPr>
                            <m:t>3</m:t>
                          </m:r>
                        </m:den>
                      </m:f>
                    </m:oMath>
                  </m:oMathPara>
                </a14:m>
                <a:endParaRPr lang="zh-CN" altLang="en-US" dirty="0"/>
              </a:p>
            </p:txBody>
          </p:sp>
        </mc:Choice>
        <mc:Fallback xmlns="">
          <p:sp>
            <p:nvSpPr>
              <p:cNvPr id="30" name="Rectangle 29">
                <a:extLst>
                  <a:ext uri="{FF2B5EF4-FFF2-40B4-BE49-F238E27FC236}">
                    <a16:creationId xmlns:a16="http://schemas.microsoft.com/office/drawing/2014/main" id="{0A0F85A6-BAB3-412E-8C58-7FBF6849A190}"/>
                  </a:ext>
                </a:extLst>
              </p:cNvPr>
              <p:cNvSpPr>
                <a:spLocks noRot="1" noChangeAspect="1" noMove="1" noResize="1" noEditPoints="1" noAdjustHandles="1" noChangeArrowheads="1" noChangeShapeType="1" noTextEdit="1"/>
              </p:cNvSpPr>
              <p:nvPr/>
            </p:nvSpPr>
            <p:spPr>
              <a:xfrm>
                <a:off x="4849909" y="6025067"/>
                <a:ext cx="1054263" cy="369332"/>
              </a:xfrm>
              <a:prstGeom prst="rect">
                <a:avLst/>
              </a:prstGeom>
              <a:blipFill>
                <a:blip r:embed="rId10"/>
                <a:stretch>
                  <a:fillRect t="-116393" r="-45087" b="-175410"/>
                </a:stretch>
              </a:blipFill>
            </p:spPr>
            <p:txBody>
              <a:bodyPr/>
              <a:lstStyle/>
              <a:p>
                <a:r>
                  <a:rPr lang="zh-CN" altLang="en-US">
                    <a:noFill/>
                  </a:rPr>
                  <a:t> </a:t>
                </a:r>
              </a:p>
            </p:txBody>
          </p:sp>
        </mc:Fallback>
      </mc:AlternateContent>
      <p:sp>
        <p:nvSpPr>
          <p:cNvPr id="31" name="五角星 30"/>
          <p:cNvSpPr/>
          <p:nvPr/>
        </p:nvSpPr>
        <p:spPr>
          <a:xfrm>
            <a:off x="3681351" y="4370900"/>
            <a:ext cx="213756" cy="230084"/>
          </a:xfrm>
          <a:prstGeom prst="star5">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五角星 33"/>
          <p:cNvSpPr/>
          <p:nvPr/>
        </p:nvSpPr>
        <p:spPr>
          <a:xfrm>
            <a:off x="7797327" y="4542353"/>
            <a:ext cx="213756" cy="230084"/>
          </a:xfrm>
          <a:prstGeom prst="star5">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等腰三角形 9"/>
          <p:cNvSpPr/>
          <p:nvPr/>
        </p:nvSpPr>
        <p:spPr>
          <a:xfrm>
            <a:off x="2677165" y="3738282"/>
            <a:ext cx="213953" cy="161365"/>
          </a:xfrm>
          <a:prstGeom prst="triangl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等腰三角形 34"/>
          <p:cNvSpPr/>
          <p:nvPr/>
        </p:nvSpPr>
        <p:spPr>
          <a:xfrm>
            <a:off x="7449184" y="4657395"/>
            <a:ext cx="213953" cy="161365"/>
          </a:xfrm>
          <a:prstGeom prst="triangle">
            <a:avLst/>
          </a:prstGeom>
          <a:solidFill>
            <a:srgbClr val="CC33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590372384"/>
      </p:ext>
    </p:extLst>
  </p:cSld>
  <p:clrMapOvr>
    <a:masterClrMapping/>
  </p:clrMapOvr>
  <mc:AlternateContent xmlns:mc="http://schemas.openxmlformats.org/markup-compatibility/2006" xmlns:p14="http://schemas.microsoft.com/office/powerpoint/2010/main">
    <mc:Choice Requires="p14">
      <p:transition spd="slow" p14:dur="2000" advTm="11209"/>
    </mc:Choice>
    <mc:Fallback xmlns="">
      <p:transition spd="slow" advTm="11209"/>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zh-CN" altLang="en-US"/>
              <a:t>计算动力学大作业（第三组）</a:t>
            </a:r>
            <a:endParaRPr lang="zh-CN" altLang="en-US" dirty="0"/>
          </a:p>
        </p:txBody>
      </p:sp>
      <p:sp>
        <p:nvSpPr>
          <p:cNvPr id="2" name="日期占位符 1"/>
          <p:cNvSpPr>
            <a:spLocks noGrp="1"/>
          </p:cNvSpPr>
          <p:nvPr>
            <p:ph type="dt" sz="half" idx="10"/>
          </p:nvPr>
        </p:nvSpPr>
        <p:spPr>
          <a:xfrm>
            <a:off x="822962" y="6484011"/>
            <a:ext cx="1854203" cy="365125"/>
          </a:xfrm>
        </p:spPr>
        <p:txBody>
          <a:bodyPr/>
          <a:lstStyle/>
          <a:p>
            <a:fld id="{4F34B4DA-AF2E-47A2-A351-8BDE0360B55B}" type="datetime1">
              <a:rPr lang="zh-CN" altLang="en-US" smtClean="0"/>
              <a:t>2022/6/1</a:t>
            </a:fld>
            <a:endParaRPr lang="zh-CN" altLang="en-US"/>
          </a:p>
        </p:txBody>
      </p:sp>
      <p:sp>
        <p:nvSpPr>
          <p:cNvPr id="9" name="灯片编号占位符 8"/>
          <p:cNvSpPr>
            <a:spLocks noGrp="1"/>
          </p:cNvSpPr>
          <p:nvPr>
            <p:ph type="sldNum" sz="quarter" idx="12"/>
          </p:nvPr>
        </p:nvSpPr>
        <p:spPr/>
        <p:txBody>
          <a:bodyPr/>
          <a:lstStyle/>
          <a:p>
            <a:fld id="{69764B09-0332-4747-B2BA-F996204B7FB7}" type="slidenum">
              <a:rPr lang="zh-CN" altLang="en-US" smtClean="0"/>
              <a:t>14</a:t>
            </a:fld>
            <a:endParaRPr lang="zh-CN" altLang="en-US"/>
          </a:p>
        </p:txBody>
      </p:sp>
      <p:sp>
        <p:nvSpPr>
          <p:cNvPr id="3" name="标题 2"/>
          <p:cNvSpPr>
            <a:spLocks noGrp="1"/>
          </p:cNvSpPr>
          <p:nvPr>
            <p:ph type="title"/>
          </p:nvPr>
        </p:nvSpPr>
        <p:spPr/>
        <p:txBody>
          <a:bodyPr/>
          <a:lstStyle/>
          <a:p>
            <a:endParaRPr lang="zh-CN" altLang="en-US"/>
          </a:p>
        </p:txBody>
      </p:sp>
      <p:sp>
        <p:nvSpPr>
          <p:cNvPr id="8" name="Rectangle 2"/>
          <p:cNvSpPr txBox="1">
            <a:spLocks noChangeArrowheads="1"/>
          </p:cNvSpPr>
          <p:nvPr/>
        </p:nvSpPr>
        <p:spPr>
          <a:xfrm>
            <a:off x="1155968" y="225420"/>
            <a:ext cx="4490687" cy="563562"/>
          </a:xfrm>
          <a:prstGeom prst="rect">
            <a:avLst/>
          </a:prstGeom>
        </p:spPr>
        <p:txBody>
          <a:bodyPr vert="horz" lIns="91440" tIns="45720" rIns="91440" bIns="45720" rtlCol="0" anchor="b">
            <a:noAutofit/>
          </a:bodyPr>
          <a:lstStyle>
            <a:lvl1pPr algn="l" defTabSz="685800" rtl="0" eaLnBrk="1" latinLnBrk="0" hangingPunct="1">
              <a:lnSpc>
                <a:spcPct val="85000"/>
              </a:lnSpc>
              <a:spcBef>
                <a:spcPct val="0"/>
              </a:spcBef>
              <a:buNone/>
              <a:defRPr sz="3000" kern="1200" spc="-38" baseline="0">
                <a:solidFill>
                  <a:schemeClr val="tx1">
                    <a:lumMod val="75000"/>
                    <a:lumOff val="25000"/>
                  </a:schemeClr>
                </a:solidFill>
                <a:latin typeface="+mj-lt"/>
                <a:ea typeface="+mj-ea"/>
                <a:cs typeface="+mj-cs"/>
              </a:defRPr>
            </a:lvl1pPr>
          </a:lstStyle>
          <a:p>
            <a:r>
              <a:rPr lang="zh-CN" altLang="en-US" sz="2800" b="1" dirty="0">
                <a:solidFill>
                  <a:srgbClr val="0000FF"/>
                </a:solidFill>
                <a:latin typeface="微软雅黑" panose="020B0503020204020204" pitchFamily="34" charset="-122"/>
                <a:ea typeface="微软雅黑" panose="020B0503020204020204" pitchFamily="34" charset="-122"/>
              </a:rPr>
              <a:t>二、文献调研</a:t>
            </a:r>
          </a:p>
        </p:txBody>
      </p:sp>
      <p:sp>
        <p:nvSpPr>
          <p:cNvPr id="21" name="文本框 20"/>
          <p:cNvSpPr txBox="1"/>
          <p:nvPr/>
        </p:nvSpPr>
        <p:spPr>
          <a:xfrm>
            <a:off x="184486" y="1100911"/>
            <a:ext cx="6521114" cy="461665"/>
          </a:xfrm>
          <a:prstGeom prst="rect">
            <a:avLst/>
          </a:prstGeom>
          <a:noFill/>
        </p:spPr>
        <p:txBody>
          <a:bodyPr wrap="square" rtlCol="0">
            <a:spAutoFit/>
          </a:bodyPr>
          <a:lstStyle/>
          <a:p>
            <a:pPr marL="342900" indent="-342900">
              <a:buFont typeface="Wingdings" panose="05000000000000000000" pitchFamily="2" charset="2"/>
              <a:buChar char="n"/>
            </a:pPr>
            <a:r>
              <a:rPr lang="en-US" altLang="zh-CN" sz="2400" b="1" dirty="0">
                <a:solidFill>
                  <a:srgbClr val="7030A0"/>
                </a:solidFill>
                <a:latin typeface="华文楷体" panose="02010600040101010101" pitchFamily="2" charset="-122"/>
                <a:ea typeface="华文楷体" panose="02010600040101010101" pitchFamily="2" charset="-122"/>
              </a:rPr>
              <a:t>Newmark</a:t>
            </a:r>
            <a:r>
              <a:rPr lang="zh-CN" altLang="en-US" sz="2400" b="1" dirty="0">
                <a:solidFill>
                  <a:srgbClr val="7030A0"/>
                </a:solidFill>
                <a:latin typeface="华文楷体" panose="02010600040101010101" pitchFamily="2" charset="-122"/>
                <a:ea typeface="华文楷体" panose="02010600040101010101" pitchFamily="2" charset="-122"/>
              </a:rPr>
              <a:t>法改进方案</a:t>
            </a:r>
            <a:r>
              <a:rPr lang="en-US" altLang="zh-CN" sz="2400" b="1" dirty="0">
                <a:solidFill>
                  <a:srgbClr val="7030A0"/>
                </a:solidFill>
                <a:latin typeface="华文楷体" panose="02010600040101010101" pitchFamily="2" charset="-122"/>
                <a:ea typeface="华文楷体" panose="02010600040101010101" pitchFamily="2" charset="-122"/>
              </a:rPr>
              <a:t>3</a:t>
            </a:r>
            <a:r>
              <a:rPr lang="zh-CN" altLang="en-US" sz="2400" b="1" dirty="0">
                <a:solidFill>
                  <a:srgbClr val="7030A0"/>
                </a:solidFill>
                <a:latin typeface="华文楷体" panose="02010600040101010101" pitchFamily="2" charset="-122"/>
                <a:ea typeface="华文楷体" panose="02010600040101010101" pitchFamily="2" charset="-122"/>
              </a:rPr>
              <a:t>（</a:t>
            </a:r>
            <a:r>
              <a:rPr lang="en-US" altLang="zh-CN" sz="2400" b="1" dirty="0">
                <a:solidFill>
                  <a:srgbClr val="7030A0"/>
                </a:solidFill>
                <a:latin typeface="华文楷体" panose="02010600040101010101" pitchFamily="2" charset="-122"/>
                <a:ea typeface="华文楷体" panose="02010600040101010101" pitchFamily="2" charset="-122"/>
              </a:rPr>
              <a:t>2016</a:t>
            </a:r>
            <a:r>
              <a:rPr lang="zh-CN" altLang="en-US" sz="2400" b="1" dirty="0">
                <a:solidFill>
                  <a:srgbClr val="7030A0"/>
                </a:solidFill>
                <a:latin typeface="华文楷体" panose="02010600040101010101" pitchFamily="2" charset="-122"/>
                <a:ea typeface="华文楷体" panose="02010600040101010101" pitchFamily="2" charset="-122"/>
              </a:rPr>
              <a:t>年</a:t>
            </a:r>
            <a:r>
              <a:rPr lang="en-US" altLang="zh-CN" sz="2400" b="1" dirty="0">
                <a:solidFill>
                  <a:srgbClr val="7030A0"/>
                </a:solidFill>
                <a:latin typeface="华文楷体" panose="02010600040101010101" pitchFamily="2" charset="-122"/>
                <a:ea typeface="华文楷体" panose="02010600040101010101" pitchFamily="2" charset="-122"/>
              </a:rPr>
              <a:t>Peking</a:t>
            </a:r>
            <a:r>
              <a:rPr lang="zh-CN" altLang="en-US" sz="2400" b="1" dirty="0">
                <a:solidFill>
                  <a:srgbClr val="7030A0"/>
                </a:solidFill>
                <a:latin typeface="华文楷体" panose="02010600040101010101" pitchFamily="2" charset="-122"/>
                <a:ea typeface="华文楷体" panose="02010600040101010101" pitchFamily="2" charset="-122"/>
              </a:rPr>
              <a:t>）</a:t>
            </a:r>
          </a:p>
        </p:txBody>
      </p:sp>
      <p:sp>
        <p:nvSpPr>
          <p:cNvPr id="5" name="Rectangle 2">
            <a:extLst>
              <a:ext uri="{FF2B5EF4-FFF2-40B4-BE49-F238E27FC236}">
                <a16:creationId xmlns:a16="http://schemas.microsoft.com/office/drawing/2014/main" id="{A5BA47CD-CB9F-46E8-8E41-440F09468E82}"/>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4">
            <a:extLst>
              <a:ext uri="{FF2B5EF4-FFF2-40B4-BE49-F238E27FC236}">
                <a16:creationId xmlns:a16="http://schemas.microsoft.com/office/drawing/2014/main" id="{E21DFC93-0D8D-45D7-9247-8CA02FB179CA}"/>
              </a:ext>
            </a:extLst>
          </p:cNvPr>
          <p:cNvSpPr>
            <a:spLocks noChangeArrowheads="1"/>
          </p:cNvSpPr>
          <p:nvPr/>
        </p:nvSpPr>
        <p:spPr bwMode="auto">
          <a:xfrm>
            <a:off x="5141229" y="350554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0" name="Rectangle 13">
            <a:extLst>
              <a:ext uri="{FF2B5EF4-FFF2-40B4-BE49-F238E27FC236}">
                <a16:creationId xmlns:a16="http://schemas.microsoft.com/office/drawing/2014/main" id="{FD9001C5-57D8-49C9-9188-2D0F01038405}"/>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9" name="Rectangle 7">
            <a:extLst>
              <a:ext uri="{FF2B5EF4-FFF2-40B4-BE49-F238E27FC236}">
                <a16:creationId xmlns:a16="http://schemas.microsoft.com/office/drawing/2014/main" id="{CD522734-C316-4FB7-BA24-A70007A89AF7}"/>
              </a:ext>
            </a:extLst>
          </p:cNvPr>
          <p:cNvSpPr>
            <a:spLocks noChangeArrowheads="1"/>
          </p:cNvSpPr>
          <p:nvPr/>
        </p:nvSpPr>
        <p:spPr bwMode="auto">
          <a:xfrm>
            <a:off x="3621266" y="221395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7" name="Rectangle 20">
            <a:extLst>
              <a:ext uri="{FF2B5EF4-FFF2-40B4-BE49-F238E27FC236}">
                <a16:creationId xmlns:a16="http://schemas.microsoft.com/office/drawing/2014/main" id="{154D783E-9E89-4720-8246-22888EB59B09}"/>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7" name="Rectangle 9">
            <a:extLst>
              <a:ext uri="{FF2B5EF4-FFF2-40B4-BE49-F238E27FC236}">
                <a16:creationId xmlns:a16="http://schemas.microsoft.com/office/drawing/2014/main" id="{B03E818E-C748-474B-AFBF-1F3C8E5775F7}"/>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3" name="Rectangle 11">
            <a:extLst>
              <a:ext uri="{FF2B5EF4-FFF2-40B4-BE49-F238E27FC236}">
                <a16:creationId xmlns:a16="http://schemas.microsoft.com/office/drawing/2014/main" id="{DEF9F4FF-1D25-4248-BA2A-5C29DA3D74C7}"/>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2" name="Rectangle 13">
            <a:extLst>
              <a:ext uri="{FF2B5EF4-FFF2-40B4-BE49-F238E27FC236}">
                <a16:creationId xmlns:a16="http://schemas.microsoft.com/office/drawing/2014/main" id="{8FDD0071-666E-4B55-A52C-D595D5040B57}"/>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2" name="Rectangle 4">
            <a:extLst>
              <a:ext uri="{FF2B5EF4-FFF2-40B4-BE49-F238E27FC236}">
                <a16:creationId xmlns:a16="http://schemas.microsoft.com/office/drawing/2014/main" id="{115B0498-4F4B-4358-BDE5-4C5A600DDE76}"/>
              </a:ext>
            </a:extLst>
          </p:cNvPr>
          <p:cNvSpPr>
            <a:spLocks noChangeArrowheads="1"/>
          </p:cNvSpPr>
          <p:nvPr/>
        </p:nvSpPr>
        <p:spPr bwMode="auto">
          <a:xfrm>
            <a:off x="3736323" y="346146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4" name="Rectangle 6">
            <a:extLst>
              <a:ext uri="{FF2B5EF4-FFF2-40B4-BE49-F238E27FC236}">
                <a16:creationId xmlns:a16="http://schemas.microsoft.com/office/drawing/2014/main" id="{6AD49B12-57A2-45A7-9F13-812255C40BD3}"/>
              </a:ext>
            </a:extLst>
          </p:cNvPr>
          <p:cNvSpPr>
            <a:spLocks noChangeArrowheads="1"/>
          </p:cNvSpPr>
          <p:nvPr/>
        </p:nvSpPr>
        <p:spPr bwMode="auto">
          <a:xfrm>
            <a:off x="4117892" y="354758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44" name="图片 12">
            <a:extLst>
              <a:ext uri="{FF2B5EF4-FFF2-40B4-BE49-F238E27FC236}">
                <a16:creationId xmlns:a16="http://schemas.microsoft.com/office/drawing/2014/main" id="{8A10EB2B-72DF-4BF4-8FD1-D36B308B3B8F}"/>
              </a:ext>
            </a:extLst>
          </p:cNvPr>
          <p:cNvPicPr/>
          <p:nvPr/>
        </p:nvPicPr>
        <p:blipFill>
          <a:blip r:embed="rId3"/>
          <a:stretch>
            <a:fillRect/>
          </a:stretch>
        </p:blipFill>
        <p:spPr>
          <a:xfrm>
            <a:off x="1160071" y="2017564"/>
            <a:ext cx="3222414" cy="913648"/>
          </a:xfrm>
          <a:prstGeom prst="rect">
            <a:avLst/>
          </a:prstGeom>
        </p:spPr>
      </p:pic>
      <p:pic>
        <p:nvPicPr>
          <p:cNvPr id="45" name="图片 11">
            <a:extLst>
              <a:ext uri="{FF2B5EF4-FFF2-40B4-BE49-F238E27FC236}">
                <a16:creationId xmlns:a16="http://schemas.microsoft.com/office/drawing/2014/main" id="{43C8B306-83BA-49CF-BC14-E28E8FBB48EB}"/>
              </a:ext>
            </a:extLst>
          </p:cNvPr>
          <p:cNvPicPr/>
          <p:nvPr/>
        </p:nvPicPr>
        <p:blipFill>
          <a:blip r:embed="rId4"/>
          <a:stretch>
            <a:fillRect/>
          </a:stretch>
        </p:blipFill>
        <p:spPr>
          <a:xfrm>
            <a:off x="460372" y="3056098"/>
            <a:ext cx="7521621" cy="3023322"/>
          </a:xfrm>
          <a:prstGeom prst="rect">
            <a:avLst/>
          </a:prstGeom>
        </p:spPr>
      </p:pic>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CBCF6019-0F71-402D-8490-7BB21B163EF7}"/>
                  </a:ext>
                </a:extLst>
              </p:cNvPr>
              <p:cNvSpPr/>
              <p:nvPr/>
            </p:nvSpPr>
            <p:spPr>
              <a:xfrm>
                <a:off x="1361697" y="5900737"/>
                <a:ext cx="105426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i="1">
                          <a:latin typeface="Cambria Math" panose="02040503050406030204" pitchFamily="18" charset="0"/>
                        </a:rPr>
                        <m:t>𝑝</m:t>
                      </m:r>
                      <m:r>
                        <a:rPr lang="zh-CN" altLang="en-US" i="0">
                          <a:latin typeface="Cambria Math" panose="02040503050406030204" pitchFamily="18" charset="0"/>
                        </a:rPr>
                        <m:t>=</m:t>
                      </m:r>
                      <m:f>
                        <m:fPr>
                          <m:type m:val="lin"/>
                          <m:ctrlPr>
                            <a:rPr lang="zh-CN" altLang="en-US" i="1">
                              <a:latin typeface="Cambria Math" panose="02040503050406030204" pitchFamily="18" charset="0"/>
                            </a:rPr>
                          </m:ctrlPr>
                        </m:fPr>
                        <m:num>
                          <m:r>
                            <a:rPr lang="zh-CN" altLang="en-US" i="0">
                              <a:latin typeface="Cambria Math" panose="02040503050406030204" pitchFamily="18" charset="0"/>
                            </a:rPr>
                            <m:t>1</m:t>
                          </m:r>
                        </m:num>
                        <m:den>
                          <m:r>
                            <a:rPr lang="zh-CN" altLang="en-US" i="0">
                              <a:latin typeface="Cambria Math" panose="02040503050406030204" pitchFamily="18" charset="0"/>
                            </a:rPr>
                            <m:t>3</m:t>
                          </m:r>
                        </m:den>
                      </m:f>
                    </m:oMath>
                  </m:oMathPara>
                </a14:m>
                <a:endParaRPr lang="zh-CN" altLang="en-US" dirty="0"/>
              </a:p>
            </p:txBody>
          </p:sp>
        </mc:Choice>
        <mc:Fallback xmlns="">
          <p:sp>
            <p:nvSpPr>
              <p:cNvPr id="10" name="Rectangle 9">
                <a:extLst>
                  <a:ext uri="{FF2B5EF4-FFF2-40B4-BE49-F238E27FC236}">
                    <a16:creationId xmlns:a16="http://schemas.microsoft.com/office/drawing/2014/main" id="{CBCF6019-0F71-402D-8490-7BB21B163EF7}"/>
                  </a:ext>
                </a:extLst>
              </p:cNvPr>
              <p:cNvSpPr>
                <a:spLocks noRot="1" noChangeAspect="1" noMove="1" noResize="1" noEditPoints="1" noAdjustHandles="1" noChangeArrowheads="1" noChangeShapeType="1" noTextEdit="1"/>
              </p:cNvSpPr>
              <p:nvPr/>
            </p:nvSpPr>
            <p:spPr>
              <a:xfrm>
                <a:off x="1361697" y="5900737"/>
                <a:ext cx="1054263" cy="369332"/>
              </a:xfrm>
              <a:prstGeom prst="rect">
                <a:avLst/>
              </a:prstGeom>
              <a:blipFill>
                <a:blip r:embed="rId5"/>
                <a:stretch>
                  <a:fillRect t="-116393" r="-45665" b="-175410"/>
                </a:stretch>
              </a:blipFill>
            </p:spPr>
            <p:txBody>
              <a:bodyPr/>
              <a:lstStyle/>
              <a:p>
                <a:r>
                  <a:rPr lang="zh-CN" altLang="en-US">
                    <a:noFill/>
                  </a:rPr>
                  <a:t> </a:t>
                </a:r>
              </a:p>
            </p:txBody>
          </p:sp>
        </mc:Fallback>
      </mc:AlternateContent>
      <p:sp>
        <p:nvSpPr>
          <p:cNvPr id="33" name="矩形 9">
            <a:extLst>
              <a:ext uri="{FF2B5EF4-FFF2-40B4-BE49-F238E27FC236}">
                <a16:creationId xmlns:a16="http://schemas.microsoft.com/office/drawing/2014/main" id="{788BD7B1-7B54-42C3-A1BA-6593258D96E7}"/>
              </a:ext>
            </a:extLst>
          </p:cNvPr>
          <p:cNvSpPr/>
          <p:nvPr/>
        </p:nvSpPr>
        <p:spPr>
          <a:xfrm>
            <a:off x="258367" y="5872662"/>
            <a:ext cx="8627266" cy="432041"/>
          </a:xfrm>
          <a:prstGeom prst="rect">
            <a:avLst/>
          </a:prstGeom>
        </p:spPr>
        <p:txBody>
          <a:bodyPr wrap="square">
            <a:spAutoFit/>
          </a:bodyPr>
          <a:lstStyle/>
          <a:p>
            <a:pPr marL="342900" indent="-342900">
              <a:lnSpc>
                <a:spcPct val="120000"/>
              </a:lnSpc>
              <a:buFont typeface="Arial" panose="020B0604020202020204" pitchFamily="34" charset="0"/>
              <a:buChar char="•"/>
            </a:pPr>
            <a:r>
              <a:rPr lang="zh-CN" altLang="en-US" sz="2000" dirty="0"/>
              <a:t>结论：                时精度和数值阻尼与</a:t>
            </a:r>
            <a:r>
              <a:rPr lang="en-US" altLang="zh-CN" sz="2000" dirty="0"/>
              <a:t>Bathe</a:t>
            </a:r>
            <a:r>
              <a:rPr lang="zh-CN" altLang="en-US" sz="2000" dirty="0"/>
              <a:t>方法相近，性能优良。</a:t>
            </a:r>
          </a:p>
        </p:txBody>
      </p:sp>
      <p:sp>
        <p:nvSpPr>
          <p:cNvPr id="27" name="矩形 9">
            <a:extLst>
              <a:ext uri="{FF2B5EF4-FFF2-40B4-BE49-F238E27FC236}">
                <a16:creationId xmlns:a16="http://schemas.microsoft.com/office/drawing/2014/main" id="{A2896B38-522B-4C67-AE2B-553ECD99844D}"/>
              </a:ext>
            </a:extLst>
          </p:cNvPr>
          <p:cNvSpPr/>
          <p:nvPr/>
        </p:nvSpPr>
        <p:spPr>
          <a:xfrm>
            <a:off x="433376" y="1526731"/>
            <a:ext cx="4338459" cy="432041"/>
          </a:xfrm>
          <a:prstGeom prst="rect">
            <a:avLst/>
          </a:prstGeom>
        </p:spPr>
        <p:txBody>
          <a:bodyPr wrap="square">
            <a:spAutoFit/>
          </a:bodyPr>
          <a:lstStyle/>
          <a:p>
            <a:pPr>
              <a:lnSpc>
                <a:spcPct val="120000"/>
              </a:lnSpc>
            </a:pPr>
            <a:r>
              <a:rPr lang="zh-CN" altLang="en-US" sz="2000" dirty="0"/>
              <a:t>举例：</a:t>
            </a:r>
            <a:r>
              <a:rPr lang="zh-CN" altLang="zh-CN" sz="2000" dirty="0"/>
              <a:t>三自由度弹簧系统的模态问题</a:t>
            </a:r>
            <a:endParaRPr lang="zh-CN" altLang="en-US" sz="2000" dirty="0"/>
          </a:p>
        </p:txBody>
      </p:sp>
    </p:spTree>
    <p:extLst>
      <p:ext uri="{BB962C8B-B14F-4D97-AF65-F5344CB8AC3E}">
        <p14:creationId xmlns:p14="http://schemas.microsoft.com/office/powerpoint/2010/main" val="2345436718"/>
      </p:ext>
    </p:extLst>
  </p:cSld>
  <p:clrMapOvr>
    <a:masterClrMapping/>
  </p:clrMapOvr>
  <mc:AlternateContent xmlns:mc="http://schemas.openxmlformats.org/markup-compatibility/2006" xmlns:p14="http://schemas.microsoft.com/office/powerpoint/2010/main">
    <mc:Choice Requires="p14">
      <p:transition spd="slow" p14:dur="2000" advTm="11209"/>
    </mc:Choice>
    <mc:Fallback xmlns="">
      <p:transition spd="slow" advTm="11209"/>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zh-CN" altLang="en-US"/>
              <a:t>计算动力学大作业（第三组）</a:t>
            </a:r>
            <a:endParaRPr lang="zh-CN" altLang="en-US" dirty="0"/>
          </a:p>
        </p:txBody>
      </p:sp>
      <p:sp>
        <p:nvSpPr>
          <p:cNvPr id="2" name="日期占位符 1"/>
          <p:cNvSpPr>
            <a:spLocks noGrp="1"/>
          </p:cNvSpPr>
          <p:nvPr>
            <p:ph type="dt" sz="half" idx="10"/>
          </p:nvPr>
        </p:nvSpPr>
        <p:spPr/>
        <p:txBody>
          <a:bodyPr/>
          <a:lstStyle/>
          <a:p>
            <a:fld id="{4299CBDB-46FD-4DEF-9E3E-B60FF4498881}" type="datetime1">
              <a:rPr lang="zh-CN" altLang="en-US" smtClean="0"/>
              <a:t>2022/6/1</a:t>
            </a:fld>
            <a:endParaRPr lang="zh-CN" altLang="en-US"/>
          </a:p>
        </p:txBody>
      </p:sp>
      <p:sp>
        <p:nvSpPr>
          <p:cNvPr id="9" name="灯片编号占位符 8"/>
          <p:cNvSpPr>
            <a:spLocks noGrp="1"/>
          </p:cNvSpPr>
          <p:nvPr>
            <p:ph type="sldNum" sz="quarter" idx="12"/>
          </p:nvPr>
        </p:nvSpPr>
        <p:spPr/>
        <p:txBody>
          <a:bodyPr/>
          <a:lstStyle/>
          <a:p>
            <a:fld id="{69764B09-0332-4747-B2BA-F996204B7FB7}" type="slidenum">
              <a:rPr lang="zh-CN" altLang="en-US" smtClean="0"/>
              <a:t>15</a:t>
            </a:fld>
            <a:endParaRPr lang="zh-CN" altLang="en-US"/>
          </a:p>
        </p:txBody>
      </p:sp>
      <p:sp>
        <p:nvSpPr>
          <p:cNvPr id="3" name="标题 2"/>
          <p:cNvSpPr>
            <a:spLocks noGrp="1"/>
          </p:cNvSpPr>
          <p:nvPr>
            <p:ph type="title"/>
          </p:nvPr>
        </p:nvSpPr>
        <p:spPr/>
        <p:txBody>
          <a:bodyPr/>
          <a:lstStyle/>
          <a:p>
            <a:endParaRPr lang="zh-CN" altLang="en-US"/>
          </a:p>
        </p:txBody>
      </p:sp>
      <p:sp>
        <p:nvSpPr>
          <p:cNvPr id="8" name="Rectangle 2"/>
          <p:cNvSpPr txBox="1">
            <a:spLocks noChangeArrowheads="1"/>
          </p:cNvSpPr>
          <p:nvPr/>
        </p:nvSpPr>
        <p:spPr>
          <a:xfrm>
            <a:off x="1155968" y="225420"/>
            <a:ext cx="4490687" cy="563562"/>
          </a:xfrm>
          <a:prstGeom prst="rect">
            <a:avLst/>
          </a:prstGeom>
        </p:spPr>
        <p:txBody>
          <a:bodyPr vert="horz" lIns="91440" tIns="45720" rIns="91440" bIns="45720" rtlCol="0" anchor="b">
            <a:noAutofit/>
          </a:bodyPr>
          <a:lstStyle>
            <a:lvl1pPr algn="l" defTabSz="685800" rtl="0" eaLnBrk="1" latinLnBrk="0" hangingPunct="1">
              <a:lnSpc>
                <a:spcPct val="85000"/>
              </a:lnSpc>
              <a:spcBef>
                <a:spcPct val="0"/>
              </a:spcBef>
              <a:buNone/>
              <a:defRPr sz="3000" kern="1200" spc="-38" baseline="0">
                <a:solidFill>
                  <a:schemeClr val="tx1">
                    <a:lumMod val="75000"/>
                    <a:lumOff val="25000"/>
                  </a:schemeClr>
                </a:solidFill>
                <a:latin typeface="+mj-lt"/>
                <a:ea typeface="+mj-ea"/>
                <a:cs typeface="+mj-cs"/>
              </a:defRPr>
            </a:lvl1pPr>
          </a:lstStyle>
          <a:p>
            <a:r>
              <a:rPr lang="zh-CN" altLang="en-US" sz="2800" b="1" dirty="0">
                <a:solidFill>
                  <a:srgbClr val="0000FF"/>
                </a:solidFill>
                <a:latin typeface="微软雅黑" panose="020B0503020204020204" pitchFamily="34" charset="-122"/>
                <a:ea typeface="微软雅黑" panose="020B0503020204020204" pitchFamily="34" charset="-122"/>
              </a:rPr>
              <a:t>二、文献调研</a:t>
            </a:r>
          </a:p>
        </p:txBody>
      </p:sp>
      <p:sp>
        <p:nvSpPr>
          <p:cNvPr id="21" name="文本框 20"/>
          <p:cNvSpPr txBox="1"/>
          <p:nvPr/>
        </p:nvSpPr>
        <p:spPr>
          <a:xfrm>
            <a:off x="184484" y="1100911"/>
            <a:ext cx="5616241" cy="461665"/>
          </a:xfrm>
          <a:prstGeom prst="rect">
            <a:avLst/>
          </a:prstGeom>
          <a:noFill/>
        </p:spPr>
        <p:txBody>
          <a:bodyPr wrap="square" rtlCol="0">
            <a:spAutoFit/>
          </a:bodyPr>
          <a:lstStyle/>
          <a:p>
            <a:pPr marL="342900" indent="-342900">
              <a:buFont typeface="Wingdings" panose="05000000000000000000" pitchFamily="2" charset="2"/>
              <a:buChar char="n"/>
            </a:pPr>
            <a:r>
              <a:rPr lang="zh-CN" altLang="en-US" sz="2400" b="1" dirty="0">
                <a:solidFill>
                  <a:srgbClr val="7030A0"/>
                </a:solidFill>
                <a:latin typeface="华文楷体" panose="02010600040101010101" pitchFamily="2" charset="-122"/>
                <a:ea typeface="华文楷体" panose="02010600040101010101" pitchFamily="2" charset="-122"/>
              </a:rPr>
              <a:t>参考文献</a:t>
            </a:r>
            <a:endParaRPr lang="en-US" altLang="zh-CN" sz="2400" b="1" dirty="0">
              <a:solidFill>
                <a:srgbClr val="7030A0"/>
              </a:solidFill>
              <a:latin typeface="华文楷体" panose="02010600040101010101" pitchFamily="2" charset="-122"/>
              <a:ea typeface="华文楷体" panose="02010600040101010101" pitchFamily="2" charset="-122"/>
            </a:endParaRPr>
          </a:p>
        </p:txBody>
      </p:sp>
      <p:sp>
        <p:nvSpPr>
          <p:cNvPr id="10" name="矩形 9"/>
          <p:cNvSpPr/>
          <p:nvPr/>
        </p:nvSpPr>
        <p:spPr>
          <a:xfrm>
            <a:off x="261619" y="1653935"/>
            <a:ext cx="8669438" cy="4459939"/>
          </a:xfrm>
          <a:prstGeom prst="rect">
            <a:avLst/>
          </a:prstGeom>
        </p:spPr>
        <p:txBody>
          <a:bodyPr wrap="square">
            <a:spAutoFit/>
          </a:bodyPr>
          <a:lstStyle/>
          <a:p>
            <a:pPr>
              <a:lnSpc>
                <a:spcPct val="120000"/>
              </a:lnSpc>
            </a:pPr>
            <a:r>
              <a:rPr lang="en-US" altLang="zh-CN" sz="1700" dirty="0">
                <a:latin typeface="Times New Roman" panose="02020603050405020304" pitchFamily="18" charset="0"/>
                <a:ea typeface="+mj-ea"/>
                <a:cs typeface="Times New Roman" panose="02020603050405020304" pitchFamily="18" charset="0"/>
              </a:rPr>
              <a:t>[1] </a:t>
            </a:r>
            <a:r>
              <a:rPr lang="zh-CN" altLang="en-US" sz="1700" dirty="0">
                <a:latin typeface="Times New Roman" panose="02020603050405020304" pitchFamily="18" charset="0"/>
                <a:ea typeface="+mj-ea"/>
                <a:cs typeface="Times New Roman" panose="02020603050405020304" pitchFamily="18" charset="0"/>
              </a:rPr>
              <a:t>张雄</a:t>
            </a:r>
            <a:r>
              <a:rPr lang="en-US" altLang="zh-CN" sz="1700" dirty="0">
                <a:latin typeface="Times New Roman" panose="02020603050405020304" pitchFamily="18" charset="0"/>
                <a:ea typeface="+mj-ea"/>
                <a:cs typeface="Times New Roman" panose="02020603050405020304" pitchFamily="18" charset="0"/>
              </a:rPr>
              <a:t>, </a:t>
            </a:r>
            <a:r>
              <a:rPr lang="zh-CN" altLang="en-US" sz="1700" dirty="0">
                <a:latin typeface="Times New Roman" panose="02020603050405020304" pitchFamily="18" charset="0"/>
                <a:ea typeface="+mj-ea"/>
                <a:cs typeface="Times New Roman" panose="02020603050405020304" pitchFamily="18" charset="0"/>
              </a:rPr>
              <a:t>王天舒</a:t>
            </a:r>
            <a:r>
              <a:rPr lang="en-US" altLang="zh-CN" sz="1700" dirty="0">
                <a:latin typeface="Times New Roman" panose="02020603050405020304" pitchFamily="18" charset="0"/>
                <a:ea typeface="+mj-ea"/>
                <a:cs typeface="Times New Roman" panose="02020603050405020304" pitchFamily="18" charset="0"/>
              </a:rPr>
              <a:t>, </a:t>
            </a:r>
            <a:r>
              <a:rPr lang="zh-CN" altLang="en-US" sz="1700" dirty="0">
                <a:latin typeface="Times New Roman" panose="02020603050405020304" pitchFamily="18" charset="0"/>
                <a:ea typeface="+mj-ea"/>
                <a:cs typeface="Times New Roman" panose="02020603050405020304" pitchFamily="18" charset="0"/>
              </a:rPr>
              <a:t>刘岩</a:t>
            </a:r>
            <a:r>
              <a:rPr lang="en-US" altLang="zh-CN" sz="1700" dirty="0">
                <a:latin typeface="Times New Roman" panose="02020603050405020304" pitchFamily="18" charset="0"/>
                <a:ea typeface="+mj-ea"/>
                <a:cs typeface="Times New Roman" panose="02020603050405020304" pitchFamily="18" charset="0"/>
              </a:rPr>
              <a:t>. </a:t>
            </a:r>
            <a:r>
              <a:rPr lang="zh-CN" altLang="en-US" sz="1700" dirty="0">
                <a:latin typeface="Times New Roman" panose="02020603050405020304" pitchFamily="18" charset="0"/>
                <a:ea typeface="+mj-ea"/>
                <a:cs typeface="Times New Roman" panose="02020603050405020304" pitchFamily="18" charset="0"/>
              </a:rPr>
              <a:t>计算动力学</a:t>
            </a:r>
            <a:r>
              <a:rPr lang="en-US" altLang="zh-CN" sz="1700" dirty="0">
                <a:latin typeface="Times New Roman" panose="02020603050405020304" pitchFamily="18" charset="0"/>
                <a:ea typeface="+mj-ea"/>
                <a:cs typeface="Times New Roman" panose="02020603050405020304" pitchFamily="18" charset="0"/>
              </a:rPr>
              <a:t>[M]. </a:t>
            </a:r>
            <a:r>
              <a:rPr lang="zh-CN" altLang="en-US" sz="1700" dirty="0">
                <a:latin typeface="Times New Roman" panose="02020603050405020304" pitchFamily="18" charset="0"/>
                <a:ea typeface="+mj-ea"/>
                <a:cs typeface="Times New Roman" panose="02020603050405020304" pitchFamily="18" charset="0"/>
              </a:rPr>
              <a:t>清华大学出版社</a:t>
            </a:r>
            <a:r>
              <a:rPr lang="en-US" altLang="zh-CN" sz="1700" dirty="0">
                <a:latin typeface="Times New Roman" panose="02020603050405020304" pitchFamily="18" charset="0"/>
                <a:ea typeface="+mj-ea"/>
                <a:cs typeface="Times New Roman" panose="02020603050405020304" pitchFamily="18" charset="0"/>
              </a:rPr>
              <a:t>, 2015.</a:t>
            </a:r>
          </a:p>
          <a:p>
            <a:pPr>
              <a:lnSpc>
                <a:spcPct val="120000"/>
              </a:lnSpc>
            </a:pPr>
            <a:r>
              <a:rPr lang="en-US" altLang="zh-CN" sz="1700" dirty="0">
                <a:latin typeface="Times New Roman" panose="02020603050405020304" pitchFamily="18" charset="0"/>
                <a:ea typeface="+mj-ea"/>
                <a:cs typeface="Times New Roman" panose="02020603050405020304" pitchFamily="18" charset="0"/>
              </a:rPr>
              <a:t>[2] Hans M. </a:t>
            </a:r>
            <a:r>
              <a:rPr lang="en-US" altLang="zh-CN" sz="1700" dirty="0" err="1">
                <a:latin typeface="Times New Roman" panose="02020603050405020304" pitchFamily="18" charset="0"/>
                <a:ea typeface="+mj-ea"/>
                <a:cs typeface="Times New Roman" panose="02020603050405020304" pitchFamily="18" charset="0"/>
              </a:rPr>
              <a:t>Hilber</a:t>
            </a:r>
            <a:r>
              <a:rPr lang="en-US" altLang="zh-CN" sz="1700" dirty="0">
                <a:latin typeface="Times New Roman" panose="02020603050405020304" pitchFamily="18" charset="0"/>
                <a:ea typeface="+mj-ea"/>
                <a:cs typeface="Times New Roman" panose="02020603050405020304" pitchFamily="18" charset="0"/>
              </a:rPr>
              <a:t>, Thomas J. R. Hughes, Robert L. Taylor. Improved numerical dissipation for time integration algorithms in structural dynamics[J]. Earthquake Engineering &amp; Structural Dynamics, 2010, 5(3):283-292.</a:t>
            </a:r>
          </a:p>
          <a:p>
            <a:pPr>
              <a:lnSpc>
                <a:spcPct val="120000"/>
              </a:lnSpc>
            </a:pPr>
            <a:r>
              <a:rPr lang="en-US" altLang="zh-CN" sz="1700" dirty="0">
                <a:latin typeface="Times New Roman" panose="02020603050405020304" pitchFamily="18" charset="0"/>
                <a:ea typeface="+mj-ea"/>
                <a:cs typeface="Times New Roman" panose="02020603050405020304" pitchFamily="18" charset="0"/>
              </a:rPr>
              <a:t>[3] Bathe K J, </a:t>
            </a:r>
            <a:r>
              <a:rPr lang="en-US" altLang="zh-CN" sz="1700" dirty="0" err="1">
                <a:latin typeface="Times New Roman" panose="02020603050405020304" pitchFamily="18" charset="0"/>
                <a:ea typeface="+mj-ea"/>
                <a:cs typeface="Times New Roman" panose="02020603050405020304" pitchFamily="18" charset="0"/>
              </a:rPr>
              <a:t>Baig</a:t>
            </a:r>
            <a:r>
              <a:rPr lang="en-US" altLang="zh-CN" sz="1700" dirty="0">
                <a:latin typeface="Times New Roman" panose="02020603050405020304" pitchFamily="18" charset="0"/>
                <a:ea typeface="+mj-ea"/>
                <a:cs typeface="Times New Roman" panose="02020603050405020304" pitchFamily="18" charset="0"/>
              </a:rPr>
              <a:t> M </a:t>
            </a:r>
            <a:r>
              <a:rPr lang="en-US" altLang="zh-CN" sz="1700" dirty="0" err="1">
                <a:latin typeface="Times New Roman" panose="02020603050405020304" pitchFamily="18" charset="0"/>
                <a:ea typeface="+mj-ea"/>
                <a:cs typeface="Times New Roman" panose="02020603050405020304" pitchFamily="18" charset="0"/>
              </a:rPr>
              <a:t>M</a:t>
            </a:r>
            <a:r>
              <a:rPr lang="en-US" altLang="zh-CN" sz="1700" dirty="0">
                <a:latin typeface="Times New Roman" panose="02020603050405020304" pitchFamily="18" charset="0"/>
                <a:ea typeface="+mj-ea"/>
                <a:cs typeface="Times New Roman" panose="02020603050405020304" pitchFamily="18" charset="0"/>
              </a:rPr>
              <a:t> I. On a composite implicit time integration procedure for nonlinear dynamics[J]. Computers &amp; Structures, 2005, 83(31):2513-2524.</a:t>
            </a:r>
          </a:p>
          <a:p>
            <a:pPr>
              <a:lnSpc>
                <a:spcPct val="120000"/>
              </a:lnSpc>
            </a:pPr>
            <a:r>
              <a:rPr lang="en-US" altLang="zh-CN" sz="1700" dirty="0">
                <a:latin typeface="Times New Roman" panose="02020603050405020304" pitchFamily="18" charset="0"/>
                <a:ea typeface="+mj-ea"/>
                <a:cs typeface="Times New Roman" panose="02020603050405020304" pitchFamily="18" charset="0"/>
              </a:rPr>
              <a:t>[4] Bathe K J, Noh G. Insight into an implicit time integration scheme for structural dynamics[J]. Computers &amp; Structures, 2012, 98-99(5):1-6.</a:t>
            </a:r>
          </a:p>
          <a:p>
            <a:pPr>
              <a:lnSpc>
                <a:spcPct val="120000"/>
              </a:lnSpc>
            </a:pPr>
            <a:r>
              <a:rPr lang="en-US" altLang="zh-CN" sz="1700" dirty="0">
                <a:latin typeface="Times New Roman" panose="02020603050405020304" pitchFamily="18" charset="0"/>
                <a:ea typeface="+mj-ea"/>
                <a:cs typeface="Times New Roman" panose="02020603050405020304" pitchFamily="18" charset="0"/>
              </a:rPr>
              <a:t>[5] Noh G, Bathe K J. Further insights into an implicit time integration scheme for structural dynamics[J]. Computers &amp; Structures, 2018, 202:15-24.</a:t>
            </a:r>
          </a:p>
          <a:p>
            <a:pPr>
              <a:lnSpc>
                <a:spcPct val="120000"/>
              </a:lnSpc>
            </a:pPr>
            <a:r>
              <a:rPr lang="en-US" altLang="zh-CN" sz="1700" dirty="0">
                <a:latin typeface="Times New Roman" panose="02020603050405020304" pitchFamily="18" charset="0"/>
                <a:ea typeface="+mj-ea"/>
                <a:cs typeface="Times New Roman" panose="02020603050405020304" pitchFamily="18" charset="0"/>
              </a:rPr>
              <a:t>[6] Wen W B, Wei K, Lei H S, et al. A novel sub-step composite implicit time integration scheme for structural dynamics[J]. Computers &amp; Structures, 2017, 182(C):176-186.</a:t>
            </a:r>
          </a:p>
          <a:p>
            <a:pPr>
              <a:lnSpc>
                <a:spcPct val="120000"/>
              </a:lnSpc>
            </a:pPr>
            <a:r>
              <a:rPr lang="en-US" altLang="zh-CN" sz="1700" dirty="0">
                <a:latin typeface="Times New Roman" panose="02020603050405020304" pitchFamily="18" charset="0"/>
                <a:ea typeface="+mj-ea"/>
                <a:cs typeface="Times New Roman" panose="02020603050405020304" pitchFamily="18" charset="0"/>
              </a:rPr>
              <a:t>[7] Zhang J, Liu Y, Liu D. Accuracy of a composite implicit time integration scheme for structural dynamics[J]. International Journal for Numerical Methods in Engineering, 2017, 109(3):368-406</a:t>
            </a:r>
            <a:r>
              <a:rPr lang="en-US" altLang="zh-CN" sz="1700" dirty="0" smtClean="0">
                <a:latin typeface="Times New Roman" panose="02020603050405020304" pitchFamily="18" charset="0"/>
                <a:ea typeface="+mj-ea"/>
                <a:cs typeface="Times New Roman" panose="02020603050405020304" pitchFamily="18" charset="0"/>
              </a:rPr>
              <a:t>.</a:t>
            </a:r>
            <a:endParaRPr lang="en-US" altLang="zh-CN" sz="1700" dirty="0">
              <a:latin typeface="Times New Roman" panose="02020603050405020304" pitchFamily="18" charset="0"/>
              <a:ea typeface="+mj-ea"/>
              <a:cs typeface="Times New Roman" panose="02020603050405020304" pitchFamily="18" charset="0"/>
            </a:endParaRPr>
          </a:p>
        </p:txBody>
      </p:sp>
    </p:spTree>
    <p:extLst>
      <p:ext uri="{BB962C8B-B14F-4D97-AF65-F5344CB8AC3E}">
        <p14:creationId xmlns:p14="http://schemas.microsoft.com/office/powerpoint/2010/main" val="904222396"/>
      </p:ext>
    </p:extLst>
  </p:cSld>
  <p:clrMapOvr>
    <a:masterClrMapping/>
  </p:clrMapOvr>
  <mc:AlternateContent xmlns:mc="http://schemas.openxmlformats.org/markup-compatibility/2006" xmlns:p14="http://schemas.microsoft.com/office/powerpoint/2010/main">
    <mc:Choice Requires="p14">
      <p:transition spd="slow" p14:dur="2000" advTm="11209"/>
    </mc:Choice>
    <mc:Fallback xmlns="">
      <p:transition spd="slow" advTm="11209"/>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zh-CN" altLang="en-US" smtClean="0"/>
              <a:t>计算动力学大作业（第三组）</a:t>
            </a:r>
            <a:endParaRPr lang="zh-CN" altLang="en-US" dirty="0"/>
          </a:p>
        </p:txBody>
      </p:sp>
      <p:sp>
        <p:nvSpPr>
          <p:cNvPr id="7" name="内容占位符 6"/>
          <p:cNvSpPr>
            <a:spLocks noGrp="1"/>
          </p:cNvSpPr>
          <p:nvPr>
            <p:ph idx="1"/>
          </p:nvPr>
        </p:nvSpPr>
        <p:spPr>
          <a:xfrm>
            <a:off x="1625659" y="1427836"/>
            <a:ext cx="6444154" cy="4247317"/>
          </a:xfrm>
          <a:prstGeom prst="rect">
            <a:avLst/>
          </a:prstGeom>
        </p:spPr>
        <p:txBody>
          <a:bodyPr wrap="square">
            <a:spAutoFit/>
          </a:bodyPr>
          <a:lstStyle/>
          <a:p>
            <a:pPr marL="0" indent="0">
              <a:lnSpc>
                <a:spcPct val="150000"/>
              </a:lnSpc>
              <a:spcBef>
                <a:spcPts val="0"/>
              </a:spcBef>
              <a:spcAft>
                <a:spcPts val="0"/>
              </a:spcAft>
              <a:buNone/>
            </a:pPr>
            <a:r>
              <a:rPr lang="en-US" altLang="zh-CN" sz="3600" b="1" dirty="0" smtClean="0">
                <a:solidFill>
                  <a:schemeClr val="bg1">
                    <a:lumMod val="75000"/>
                  </a:schemeClr>
                </a:solidFill>
                <a:latin typeface="楷体" panose="02010609060101010101" pitchFamily="49" charset="-122"/>
                <a:ea typeface="楷体" panose="02010609060101010101" pitchFamily="49" charset="-122"/>
              </a:rPr>
              <a:t>1.</a:t>
            </a:r>
            <a:r>
              <a:rPr lang="zh-CN" altLang="en-US" sz="3600" b="1" dirty="0" smtClean="0">
                <a:solidFill>
                  <a:schemeClr val="bg1">
                    <a:lumMod val="75000"/>
                  </a:schemeClr>
                </a:solidFill>
                <a:latin typeface="楷体" panose="02010609060101010101" pitchFamily="49" charset="-122"/>
                <a:ea typeface="楷体" panose="02010609060101010101" pitchFamily="49" charset="-122"/>
              </a:rPr>
              <a:t>大作业选题与分工</a:t>
            </a:r>
            <a:endParaRPr lang="en-US" altLang="zh-CN" sz="3600" b="1" dirty="0">
              <a:solidFill>
                <a:schemeClr val="bg1">
                  <a:lumMod val="75000"/>
                </a:schemeClr>
              </a:solidFill>
              <a:latin typeface="楷体" panose="02010609060101010101" pitchFamily="49" charset="-122"/>
              <a:ea typeface="楷体" panose="02010609060101010101" pitchFamily="49" charset="-122"/>
            </a:endParaRPr>
          </a:p>
          <a:p>
            <a:pPr marL="0" indent="0">
              <a:lnSpc>
                <a:spcPct val="150000"/>
              </a:lnSpc>
              <a:spcBef>
                <a:spcPts val="0"/>
              </a:spcBef>
              <a:spcAft>
                <a:spcPts val="0"/>
              </a:spcAft>
              <a:buNone/>
            </a:pPr>
            <a:r>
              <a:rPr lang="en-US" altLang="zh-CN" sz="3600" b="1" dirty="0" smtClean="0">
                <a:solidFill>
                  <a:schemeClr val="bg1">
                    <a:lumMod val="75000"/>
                  </a:schemeClr>
                </a:solidFill>
                <a:latin typeface="楷体" panose="02010609060101010101" pitchFamily="49" charset="-122"/>
                <a:ea typeface="楷体" panose="02010609060101010101" pitchFamily="49" charset="-122"/>
              </a:rPr>
              <a:t>2.</a:t>
            </a:r>
            <a:r>
              <a:rPr lang="zh-CN" altLang="en-US" sz="3600" b="1" dirty="0" smtClean="0">
                <a:solidFill>
                  <a:schemeClr val="bg1">
                    <a:lumMod val="75000"/>
                  </a:schemeClr>
                </a:solidFill>
                <a:latin typeface="楷体" panose="02010609060101010101" pitchFamily="49" charset="-122"/>
                <a:ea typeface="楷体" panose="02010609060101010101" pitchFamily="49" charset="-122"/>
              </a:rPr>
              <a:t>文献调研</a:t>
            </a:r>
            <a:endParaRPr lang="en-US" altLang="zh-CN" sz="3600" b="1" dirty="0" smtClean="0">
              <a:solidFill>
                <a:schemeClr val="bg1">
                  <a:lumMod val="75000"/>
                </a:schemeClr>
              </a:solidFill>
              <a:latin typeface="楷体" panose="02010609060101010101" pitchFamily="49" charset="-122"/>
              <a:ea typeface="楷体" panose="02010609060101010101" pitchFamily="49" charset="-122"/>
            </a:endParaRPr>
          </a:p>
          <a:p>
            <a:pPr marL="0" indent="0">
              <a:lnSpc>
                <a:spcPct val="150000"/>
              </a:lnSpc>
              <a:spcBef>
                <a:spcPts val="0"/>
              </a:spcBef>
              <a:spcAft>
                <a:spcPts val="0"/>
              </a:spcAft>
              <a:buNone/>
            </a:pPr>
            <a:r>
              <a:rPr lang="en-US" altLang="zh-CN" sz="3600" b="1" dirty="0" smtClean="0">
                <a:solidFill>
                  <a:srgbClr val="0000FF"/>
                </a:solidFill>
                <a:latin typeface="楷体" panose="02010609060101010101" pitchFamily="49" charset="-122"/>
                <a:ea typeface="楷体" panose="02010609060101010101" pitchFamily="49" charset="-122"/>
              </a:rPr>
              <a:t>3.</a:t>
            </a:r>
            <a:r>
              <a:rPr lang="zh-CN" altLang="en-US" sz="3600" b="1" dirty="0" smtClean="0">
                <a:solidFill>
                  <a:srgbClr val="0000FF"/>
                </a:solidFill>
                <a:latin typeface="楷体" panose="02010609060101010101" pitchFamily="49" charset="-122"/>
                <a:ea typeface="楷体" panose="02010609060101010101" pitchFamily="49" charset="-122"/>
              </a:rPr>
              <a:t>扩展</a:t>
            </a:r>
            <a:r>
              <a:rPr lang="en-US" altLang="zh-CN" sz="3600" b="1" dirty="0" smtClean="0">
                <a:solidFill>
                  <a:srgbClr val="0000FF"/>
                </a:solidFill>
                <a:latin typeface="楷体" panose="02010609060101010101" pitchFamily="49" charset="-122"/>
                <a:ea typeface="楷体" panose="02010609060101010101" pitchFamily="49" charset="-122"/>
              </a:rPr>
              <a:t>STAP90</a:t>
            </a:r>
            <a:r>
              <a:rPr lang="zh-CN" altLang="en-US" sz="3600" b="1" dirty="0" smtClean="0">
                <a:solidFill>
                  <a:srgbClr val="0000FF"/>
                </a:solidFill>
                <a:latin typeface="楷体" panose="02010609060101010101" pitchFamily="49" charset="-122"/>
                <a:ea typeface="楷体" panose="02010609060101010101" pitchFamily="49" charset="-122"/>
              </a:rPr>
              <a:t>程序</a:t>
            </a:r>
            <a:endParaRPr lang="en-US" altLang="zh-CN" sz="3600" b="1" dirty="0" smtClean="0">
              <a:solidFill>
                <a:srgbClr val="0000FF"/>
              </a:solidFill>
              <a:latin typeface="楷体" panose="02010609060101010101" pitchFamily="49" charset="-122"/>
              <a:ea typeface="楷体" panose="02010609060101010101" pitchFamily="49" charset="-122"/>
            </a:endParaRPr>
          </a:p>
          <a:p>
            <a:pPr marL="0" indent="0">
              <a:lnSpc>
                <a:spcPct val="150000"/>
              </a:lnSpc>
              <a:spcBef>
                <a:spcPts val="0"/>
              </a:spcBef>
              <a:spcAft>
                <a:spcPts val="0"/>
              </a:spcAft>
              <a:buNone/>
            </a:pPr>
            <a:r>
              <a:rPr lang="en-US" altLang="zh-CN" sz="3600" b="1" dirty="0" smtClean="0">
                <a:solidFill>
                  <a:schemeClr val="bg1">
                    <a:lumMod val="75000"/>
                  </a:schemeClr>
                </a:solidFill>
                <a:latin typeface="楷体" panose="02010609060101010101" pitchFamily="49" charset="-122"/>
                <a:ea typeface="楷体" panose="02010609060101010101" pitchFamily="49" charset="-122"/>
              </a:rPr>
              <a:t>4.</a:t>
            </a:r>
            <a:r>
              <a:rPr lang="zh-CN" altLang="en-US" sz="3600" b="1" dirty="0" smtClean="0">
                <a:solidFill>
                  <a:schemeClr val="bg1">
                    <a:lumMod val="75000"/>
                  </a:schemeClr>
                </a:solidFill>
                <a:latin typeface="楷体" panose="02010609060101010101" pitchFamily="49" charset="-122"/>
                <a:ea typeface="楷体" panose="02010609060101010101" pitchFamily="49" charset="-122"/>
              </a:rPr>
              <a:t>实际冲击问题软件分析</a:t>
            </a:r>
            <a:endParaRPr lang="en-US" altLang="zh-CN" sz="3600" b="1" dirty="0" smtClean="0">
              <a:solidFill>
                <a:schemeClr val="bg1">
                  <a:lumMod val="75000"/>
                </a:schemeClr>
              </a:solidFill>
              <a:latin typeface="楷体" panose="02010609060101010101" pitchFamily="49" charset="-122"/>
              <a:ea typeface="楷体" panose="02010609060101010101" pitchFamily="49" charset="-122"/>
            </a:endParaRPr>
          </a:p>
          <a:p>
            <a:pPr marL="0" indent="0">
              <a:lnSpc>
                <a:spcPct val="150000"/>
              </a:lnSpc>
              <a:spcBef>
                <a:spcPts val="0"/>
              </a:spcBef>
              <a:spcAft>
                <a:spcPts val="0"/>
              </a:spcAft>
              <a:buNone/>
            </a:pPr>
            <a:r>
              <a:rPr lang="en-US" altLang="zh-CN" sz="3600" b="1" dirty="0" smtClean="0">
                <a:solidFill>
                  <a:schemeClr val="bg1">
                    <a:lumMod val="75000"/>
                  </a:schemeClr>
                </a:solidFill>
                <a:latin typeface="楷体" panose="02010609060101010101" pitchFamily="49" charset="-122"/>
                <a:ea typeface="楷体" panose="02010609060101010101" pitchFamily="49" charset="-122"/>
              </a:rPr>
              <a:t>5.</a:t>
            </a:r>
            <a:r>
              <a:rPr lang="zh-CN" altLang="en-US" sz="3600" b="1" dirty="0" smtClean="0">
                <a:solidFill>
                  <a:schemeClr val="bg1">
                    <a:lumMod val="75000"/>
                  </a:schemeClr>
                </a:solidFill>
                <a:latin typeface="楷体" panose="02010609060101010101" pitchFamily="49" charset="-122"/>
                <a:ea typeface="楷体" panose="02010609060101010101" pitchFamily="49" charset="-122"/>
              </a:rPr>
              <a:t>收获与体会</a:t>
            </a:r>
            <a:endParaRPr lang="en-US" altLang="zh-CN" sz="3600" b="1" dirty="0" smtClean="0">
              <a:solidFill>
                <a:schemeClr val="bg1">
                  <a:lumMod val="75000"/>
                </a:schemeClr>
              </a:solidFill>
              <a:latin typeface="楷体" panose="02010609060101010101" pitchFamily="49" charset="-122"/>
              <a:ea typeface="楷体" panose="02010609060101010101" pitchFamily="49" charset="-122"/>
            </a:endParaRPr>
          </a:p>
        </p:txBody>
      </p:sp>
      <p:sp>
        <p:nvSpPr>
          <p:cNvPr id="8" name="Rectangle 2"/>
          <p:cNvSpPr txBox="1">
            <a:spLocks noChangeArrowheads="1"/>
          </p:cNvSpPr>
          <p:nvPr/>
        </p:nvSpPr>
        <p:spPr>
          <a:xfrm>
            <a:off x="3216805" y="112734"/>
            <a:ext cx="2520115" cy="748531"/>
          </a:xfrm>
          <a:prstGeom prst="rect">
            <a:avLst/>
          </a:prstGeom>
        </p:spPr>
        <p:txBody>
          <a:bodyPr vert="horz" lIns="91440" tIns="45720" rIns="91440" bIns="45720" rtlCol="0" anchor="b">
            <a:noAutofit/>
          </a:bodyPr>
          <a:lstStyle>
            <a:lvl1pPr algn="l" defTabSz="685800" rtl="0" eaLnBrk="1" latinLnBrk="0" hangingPunct="1">
              <a:lnSpc>
                <a:spcPct val="85000"/>
              </a:lnSpc>
              <a:spcBef>
                <a:spcPct val="0"/>
              </a:spcBef>
              <a:buNone/>
              <a:defRPr sz="3000" kern="1200" spc="-38" baseline="0">
                <a:solidFill>
                  <a:schemeClr val="tx1">
                    <a:lumMod val="75000"/>
                    <a:lumOff val="25000"/>
                  </a:schemeClr>
                </a:solidFill>
                <a:latin typeface="+mj-lt"/>
                <a:ea typeface="+mj-ea"/>
                <a:cs typeface="+mj-cs"/>
              </a:defRPr>
            </a:lvl1pPr>
          </a:lstStyle>
          <a:p>
            <a:r>
              <a:rPr lang="zh-CN" altLang="en-US" sz="3800" b="1" dirty="0" smtClean="0">
                <a:solidFill>
                  <a:srgbClr val="0000FF"/>
                </a:solidFill>
                <a:latin typeface="微软雅黑" panose="020B0503020204020204" pitchFamily="34" charset="-122"/>
                <a:ea typeface="微软雅黑" panose="020B0503020204020204" pitchFamily="34" charset="-122"/>
              </a:rPr>
              <a:t>主要内容</a:t>
            </a:r>
            <a:endParaRPr lang="en-US" altLang="zh-CN" sz="3800" b="1" dirty="0" smtClean="0">
              <a:solidFill>
                <a:srgbClr val="0000FF"/>
              </a:solidFill>
              <a:latin typeface="微软雅黑" panose="020B0503020204020204" pitchFamily="34" charset="-122"/>
              <a:ea typeface="微软雅黑" panose="020B0503020204020204" pitchFamily="34" charset="-122"/>
            </a:endParaRPr>
          </a:p>
        </p:txBody>
      </p:sp>
      <p:sp>
        <p:nvSpPr>
          <p:cNvPr id="2" name="日期占位符 1"/>
          <p:cNvSpPr>
            <a:spLocks noGrp="1"/>
          </p:cNvSpPr>
          <p:nvPr>
            <p:ph type="dt" sz="half" idx="10"/>
          </p:nvPr>
        </p:nvSpPr>
        <p:spPr/>
        <p:txBody>
          <a:bodyPr/>
          <a:lstStyle/>
          <a:p>
            <a:fld id="{A925FD38-4347-446E-83AD-08A181119076}" type="datetime1">
              <a:rPr lang="zh-CN" altLang="en-US" smtClean="0"/>
              <a:t>2022/6/1</a:t>
            </a:fld>
            <a:endParaRPr lang="zh-CN" altLang="en-US"/>
          </a:p>
        </p:txBody>
      </p:sp>
      <p:sp>
        <p:nvSpPr>
          <p:cNvPr id="9" name="灯片编号占位符 8"/>
          <p:cNvSpPr>
            <a:spLocks noGrp="1"/>
          </p:cNvSpPr>
          <p:nvPr>
            <p:ph type="sldNum" sz="quarter" idx="12"/>
          </p:nvPr>
        </p:nvSpPr>
        <p:spPr/>
        <p:txBody>
          <a:bodyPr/>
          <a:lstStyle/>
          <a:p>
            <a:fld id="{69764B09-0332-4747-B2BA-F996204B7FB7}" type="slidenum">
              <a:rPr lang="zh-CN" altLang="en-US" smtClean="0"/>
              <a:t>16</a:t>
            </a:fld>
            <a:endParaRPr lang="zh-CN" altLang="en-US"/>
          </a:p>
        </p:txBody>
      </p:sp>
    </p:spTree>
    <p:extLst>
      <p:ext uri="{BB962C8B-B14F-4D97-AF65-F5344CB8AC3E}">
        <p14:creationId xmlns:p14="http://schemas.microsoft.com/office/powerpoint/2010/main" val="3044836297"/>
      </p:ext>
    </p:extLst>
  </p:cSld>
  <p:clrMapOvr>
    <a:masterClrMapping/>
  </p:clrMapOvr>
  <mc:AlternateContent xmlns:mc="http://schemas.openxmlformats.org/markup-compatibility/2006" xmlns:p14="http://schemas.microsoft.com/office/powerpoint/2010/main">
    <mc:Choice Requires="p14">
      <p:transition spd="slow" p14:dur="2000" advTm="11209"/>
    </mc:Choice>
    <mc:Fallback xmlns="">
      <p:transition spd="slow" advTm="11209"/>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zh-CN" altLang="en-US" smtClean="0"/>
              <a:t>计算动力学大作业（第三组）</a:t>
            </a:r>
            <a:endParaRPr lang="zh-CN" altLang="en-US" dirty="0"/>
          </a:p>
        </p:txBody>
      </p:sp>
      <p:sp>
        <p:nvSpPr>
          <p:cNvPr id="2" name="日期占位符 1"/>
          <p:cNvSpPr>
            <a:spLocks noGrp="1"/>
          </p:cNvSpPr>
          <p:nvPr>
            <p:ph type="dt" sz="half" idx="10"/>
          </p:nvPr>
        </p:nvSpPr>
        <p:spPr/>
        <p:txBody>
          <a:bodyPr/>
          <a:lstStyle/>
          <a:p>
            <a:fld id="{58C76B9E-6DBC-4288-AF51-58392178AD9C}" type="datetime1">
              <a:rPr lang="zh-CN" altLang="en-US" smtClean="0"/>
              <a:t>2022/6/1</a:t>
            </a:fld>
            <a:endParaRPr lang="zh-CN" altLang="en-US"/>
          </a:p>
        </p:txBody>
      </p:sp>
      <p:sp>
        <p:nvSpPr>
          <p:cNvPr id="9" name="灯片编号占位符 8"/>
          <p:cNvSpPr>
            <a:spLocks noGrp="1"/>
          </p:cNvSpPr>
          <p:nvPr>
            <p:ph type="sldNum" sz="quarter" idx="12"/>
          </p:nvPr>
        </p:nvSpPr>
        <p:spPr/>
        <p:txBody>
          <a:bodyPr/>
          <a:lstStyle/>
          <a:p>
            <a:fld id="{69764B09-0332-4747-B2BA-F996204B7FB7}" type="slidenum">
              <a:rPr lang="zh-CN" altLang="en-US" smtClean="0"/>
              <a:t>17</a:t>
            </a:fld>
            <a:endParaRPr lang="zh-CN" altLang="en-US"/>
          </a:p>
        </p:txBody>
      </p:sp>
      <p:sp>
        <p:nvSpPr>
          <p:cNvPr id="3" name="标题 2"/>
          <p:cNvSpPr>
            <a:spLocks noGrp="1"/>
          </p:cNvSpPr>
          <p:nvPr>
            <p:ph type="title"/>
          </p:nvPr>
        </p:nvSpPr>
        <p:spPr/>
        <p:txBody>
          <a:bodyPr/>
          <a:lstStyle/>
          <a:p>
            <a:endParaRPr lang="zh-CN" altLang="en-US" dirty="0"/>
          </a:p>
        </p:txBody>
      </p:sp>
      <p:sp>
        <p:nvSpPr>
          <p:cNvPr id="8" name="Rectangle 2"/>
          <p:cNvSpPr txBox="1">
            <a:spLocks noChangeArrowheads="1"/>
          </p:cNvSpPr>
          <p:nvPr/>
        </p:nvSpPr>
        <p:spPr>
          <a:xfrm>
            <a:off x="1155968" y="225420"/>
            <a:ext cx="4490687" cy="563562"/>
          </a:xfrm>
          <a:prstGeom prst="rect">
            <a:avLst/>
          </a:prstGeom>
        </p:spPr>
        <p:txBody>
          <a:bodyPr vert="horz" lIns="91440" tIns="45720" rIns="91440" bIns="45720" rtlCol="0" anchor="b">
            <a:noAutofit/>
          </a:bodyPr>
          <a:lstStyle>
            <a:lvl1pPr algn="l" defTabSz="685800" rtl="0" eaLnBrk="1" latinLnBrk="0" hangingPunct="1">
              <a:lnSpc>
                <a:spcPct val="85000"/>
              </a:lnSpc>
              <a:spcBef>
                <a:spcPct val="0"/>
              </a:spcBef>
              <a:buNone/>
              <a:defRPr sz="3000" kern="1200" spc="-38" baseline="0">
                <a:solidFill>
                  <a:schemeClr val="tx1">
                    <a:lumMod val="75000"/>
                    <a:lumOff val="25000"/>
                  </a:schemeClr>
                </a:solidFill>
                <a:latin typeface="+mj-lt"/>
                <a:ea typeface="+mj-ea"/>
                <a:cs typeface="+mj-cs"/>
              </a:defRPr>
            </a:lvl1pPr>
          </a:lstStyle>
          <a:p>
            <a:r>
              <a:rPr lang="zh-CN" altLang="en-US" sz="2800" b="1" dirty="0">
                <a:solidFill>
                  <a:srgbClr val="0000FF"/>
                </a:solidFill>
                <a:latin typeface="微软雅黑" panose="020B0503020204020204" pitchFamily="34" charset="-122"/>
                <a:ea typeface="微软雅黑" panose="020B0503020204020204" pitchFamily="34" charset="-122"/>
              </a:rPr>
              <a:t>三</a:t>
            </a:r>
            <a:r>
              <a:rPr lang="zh-CN" altLang="en-US" sz="2800" b="1" dirty="0" smtClean="0">
                <a:solidFill>
                  <a:srgbClr val="0000FF"/>
                </a:solidFill>
                <a:latin typeface="微软雅黑" panose="020B0503020204020204" pitchFamily="34" charset="-122"/>
                <a:ea typeface="微软雅黑" panose="020B0503020204020204" pitchFamily="34" charset="-122"/>
              </a:rPr>
              <a:t>、</a:t>
            </a:r>
            <a:r>
              <a:rPr lang="zh-CN" altLang="en-US" sz="2800" b="1" dirty="0">
                <a:solidFill>
                  <a:srgbClr val="0000FF"/>
                </a:solidFill>
                <a:latin typeface="微软雅黑" panose="020B0503020204020204" pitchFamily="34" charset="-122"/>
                <a:ea typeface="微软雅黑" panose="020B0503020204020204" pitchFamily="34" charset="-122"/>
              </a:rPr>
              <a:t>扩展</a:t>
            </a:r>
            <a:r>
              <a:rPr lang="en-US" altLang="zh-CN" sz="2800" b="1" dirty="0">
                <a:solidFill>
                  <a:srgbClr val="0000FF"/>
                </a:solidFill>
                <a:latin typeface="微软雅黑" panose="020B0503020204020204" pitchFamily="34" charset="-122"/>
                <a:ea typeface="微软雅黑" panose="020B0503020204020204" pitchFamily="34" charset="-122"/>
              </a:rPr>
              <a:t>STAP90</a:t>
            </a:r>
            <a:r>
              <a:rPr lang="zh-CN" altLang="en-US" sz="2800" b="1" dirty="0">
                <a:solidFill>
                  <a:srgbClr val="0000FF"/>
                </a:solidFill>
                <a:latin typeface="微软雅黑" panose="020B0503020204020204" pitchFamily="34" charset="-122"/>
                <a:ea typeface="微软雅黑" panose="020B0503020204020204" pitchFamily="34" charset="-122"/>
              </a:rPr>
              <a:t>程序</a:t>
            </a:r>
          </a:p>
        </p:txBody>
      </p:sp>
      <p:sp>
        <p:nvSpPr>
          <p:cNvPr id="21" name="文本框 20"/>
          <p:cNvSpPr txBox="1"/>
          <p:nvPr/>
        </p:nvSpPr>
        <p:spPr>
          <a:xfrm>
            <a:off x="184484" y="1100911"/>
            <a:ext cx="5616241" cy="461665"/>
          </a:xfrm>
          <a:prstGeom prst="rect">
            <a:avLst/>
          </a:prstGeom>
          <a:noFill/>
        </p:spPr>
        <p:txBody>
          <a:bodyPr wrap="square" rtlCol="0">
            <a:spAutoFit/>
          </a:bodyPr>
          <a:lstStyle/>
          <a:p>
            <a:pPr marL="342900" indent="-342900">
              <a:buFont typeface="Wingdings" panose="05000000000000000000" pitchFamily="2" charset="2"/>
              <a:buChar char="n"/>
            </a:pPr>
            <a:r>
              <a:rPr lang="zh-CN" altLang="en-US" sz="2400" b="1" dirty="0" smtClean="0">
                <a:solidFill>
                  <a:srgbClr val="7030A0"/>
                </a:solidFill>
                <a:latin typeface="华文楷体" panose="02010600040101010101" pitchFamily="2" charset="-122"/>
                <a:ea typeface="华文楷体" panose="02010600040101010101" pitchFamily="2" charset="-122"/>
              </a:rPr>
              <a:t>三维实体单元</a:t>
            </a:r>
            <a:endParaRPr lang="zh-CN" altLang="en-US" sz="2400" b="1" dirty="0">
              <a:solidFill>
                <a:srgbClr val="7030A0"/>
              </a:solidFill>
              <a:latin typeface="华文楷体" panose="02010600040101010101" pitchFamily="2" charset="-122"/>
              <a:ea typeface="华文楷体" panose="02010600040101010101" pitchFamily="2" charset="-122"/>
            </a:endParaRPr>
          </a:p>
        </p:txBody>
      </p:sp>
      <p:sp>
        <p:nvSpPr>
          <p:cNvPr id="5" name="文本框 4"/>
          <p:cNvSpPr txBox="1"/>
          <p:nvPr/>
        </p:nvSpPr>
        <p:spPr>
          <a:xfrm>
            <a:off x="302968" y="1654317"/>
            <a:ext cx="2894190" cy="400110"/>
          </a:xfrm>
          <a:prstGeom prst="rect">
            <a:avLst/>
          </a:prstGeom>
          <a:noFill/>
        </p:spPr>
        <p:txBody>
          <a:bodyPr wrap="square" rtlCol="0">
            <a:spAutoFit/>
          </a:bodyPr>
          <a:lstStyle/>
          <a:p>
            <a:r>
              <a:rPr lang="zh-CN" altLang="en-US" sz="2000" dirty="0" smtClean="0">
                <a:latin typeface="黑体" panose="02010609060101010101" pitchFamily="49" charset="-122"/>
                <a:ea typeface="黑体" panose="02010609060101010101" pitchFamily="49" charset="-122"/>
              </a:rPr>
              <a:t>位移模式和坐标变换式：</a:t>
            </a:r>
            <a:endParaRPr lang="zh-CN" altLang="en-US" sz="2000" dirty="0">
              <a:latin typeface="黑体" panose="02010609060101010101" pitchFamily="49" charset="-122"/>
              <a:ea typeface="黑体" panose="02010609060101010101" pitchFamily="49" charset="-122"/>
            </a:endParaRPr>
          </a:p>
        </p:txBody>
      </p:sp>
      <p:graphicFrame>
        <p:nvGraphicFramePr>
          <p:cNvPr id="10" name="对象 9"/>
          <p:cNvGraphicFramePr>
            <a:graphicFrameLocks noChangeAspect="1"/>
          </p:cNvGraphicFramePr>
          <p:nvPr>
            <p:extLst>
              <p:ext uri="{D42A27DB-BD31-4B8C-83A1-F6EECF244321}">
                <p14:modId xmlns:p14="http://schemas.microsoft.com/office/powerpoint/2010/main" val="2795098915"/>
              </p:ext>
            </p:extLst>
          </p:nvPr>
        </p:nvGraphicFramePr>
        <p:xfrm>
          <a:off x="3655781" y="1251426"/>
          <a:ext cx="3479800" cy="622300"/>
        </p:xfrm>
        <a:graphic>
          <a:graphicData uri="http://schemas.openxmlformats.org/presentationml/2006/ole">
            <mc:AlternateContent xmlns:mc="http://schemas.openxmlformats.org/markup-compatibility/2006">
              <mc:Choice xmlns:v="urn:schemas-microsoft-com:vml" Requires="v">
                <p:oleObj spid="_x0000_s161394" name="Equation" r:id="rId4" imgW="3479760" imgH="622080" progId="Equation.DSMT4">
                  <p:embed/>
                </p:oleObj>
              </mc:Choice>
              <mc:Fallback>
                <p:oleObj name="Equation" r:id="rId4" imgW="3479760" imgH="622080" progId="Equation.DSMT4">
                  <p:embed/>
                  <p:pic>
                    <p:nvPicPr>
                      <p:cNvPr id="0" name=""/>
                      <p:cNvPicPr/>
                      <p:nvPr/>
                    </p:nvPicPr>
                    <p:blipFill>
                      <a:blip r:embed="rId5"/>
                      <a:stretch>
                        <a:fillRect/>
                      </a:stretch>
                    </p:blipFill>
                    <p:spPr>
                      <a:xfrm>
                        <a:off x="3655781" y="1251426"/>
                        <a:ext cx="3479800" cy="622300"/>
                      </a:xfrm>
                      <a:prstGeom prst="rect">
                        <a:avLst/>
                      </a:prstGeom>
                    </p:spPr>
                  </p:pic>
                </p:oleObj>
              </mc:Fallback>
            </mc:AlternateContent>
          </a:graphicData>
        </a:graphic>
      </p:graphicFrame>
      <p:graphicFrame>
        <p:nvGraphicFramePr>
          <p:cNvPr id="23" name="对象 22"/>
          <p:cNvGraphicFramePr>
            <a:graphicFrameLocks noChangeAspect="1"/>
          </p:cNvGraphicFramePr>
          <p:nvPr>
            <p:extLst>
              <p:ext uri="{D42A27DB-BD31-4B8C-83A1-F6EECF244321}">
                <p14:modId xmlns:p14="http://schemas.microsoft.com/office/powerpoint/2010/main" val="4234483887"/>
              </p:ext>
            </p:extLst>
          </p:nvPr>
        </p:nvGraphicFramePr>
        <p:xfrm>
          <a:off x="3668032" y="1913495"/>
          <a:ext cx="3454400" cy="622300"/>
        </p:xfrm>
        <a:graphic>
          <a:graphicData uri="http://schemas.openxmlformats.org/presentationml/2006/ole">
            <mc:AlternateContent xmlns:mc="http://schemas.openxmlformats.org/markup-compatibility/2006">
              <mc:Choice xmlns:v="urn:schemas-microsoft-com:vml" Requires="v">
                <p:oleObj spid="_x0000_s161395" name="Equation" r:id="rId6" imgW="3454200" imgH="622080" progId="Equation.DSMT4">
                  <p:embed/>
                </p:oleObj>
              </mc:Choice>
              <mc:Fallback>
                <p:oleObj name="Equation" r:id="rId6" imgW="3454200" imgH="622080" progId="Equation.DSMT4">
                  <p:embed/>
                  <p:pic>
                    <p:nvPicPr>
                      <p:cNvPr id="0" name=""/>
                      <p:cNvPicPr/>
                      <p:nvPr/>
                    </p:nvPicPr>
                    <p:blipFill>
                      <a:blip r:embed="rId7"/>
                      <a:stretch>
                        <a:fillRect/>
                      </a:stretch>
                    </p:blipFill>
                    <p:spPr>
                      <a:xfrm>
                        <a:off x="3668032" y="1913495"/>
                        <a:ext cx="3454400" cy="622300"/>
                      </a:xfrm>
                      <a:prstGeom prst="rect">
                        <a:avLst/>
                      </a:prstGeom>
                    </p:spPr>
                  </p:pic>
                </p:oleObj>
              </mc:Fallback>
            </mc:AlternateContent>
          </a:graphicData>
        </a:graphic>
      </p:graphicFrame>
      <p:graphicFrame>
        <p:nvGraphicFramePr>
          <p:cNvPr id="63" name="对象 62"/>
          <p:cNvGraphicFramePr>
            <a:graphicFrameLocks noChangeAspect="1"/>
          </p:cNvGraphicFramePr>
          <p:nvPr>
            <p:extLst>
              <p:ext uri="{D42A27DB-BD31-4B8C-83A1-F6EECF244321}">
                <p14:modId xmlns:p14="http://schemas.microsoft.com/office/powerpoint/2010/main" val="911119547"/>
              </p:ext>
            </p:extLst>
          </p:nvPr>
        </p:nvGraphicFramePr>
        <p:xfrm>
          <a:off x="2992604" y="2672072"/>
          <a:ext cx="4318000" cy="2119312"/>
        </p:xfrm>
        <a:graphic>
          <a:graphicData uri="http://schemas.openxmlformats.org/presentationml/2006/ole">
            <mc:AlternateContent xmlns:mc="http://schemas.openxmlformats.org/markup-compatibility/2006">
              <mc:Choice xmlns:v="urn:schemas-microsoft-com:vml" Requires="v">
                <p:oleObj spid="_x0000_s161396" name="Equation" r:id="rId8" imgW="2819160" imgH="1384200" progId="Equation.DSMT4">
                  <p:embed/>
                </p:oleObj>
              </mc:Choice>
              <mc:Fallback>
                <p:oleObj name="Equation" r:id="rId8" imgW="2819160" imgH="1384200" progId="Equation.DSMT4">
                  <p:embed/>
                  <p:pic>
                    <p:nvPicPr>
                      <p:cNvPr id="0" name=""/>
                      <p:cNvPicPr>
                        <a:picLocks noChangeAspect="1" noChangeArrowheads="1"/>
                      </p:cNvPicPr>
                      <p:nvPr/>
                    </p:nvPicPr>
                    <p:blipFill>
                      <a:blip r:embed="rId9"/>
                      <a:srcRect/>
                      <a:stretch>
                        <a:fillRect/>
                      </a:stretch>
                    </p:blipFill>
                    <p:spPr bwMode="auto">
                      <a:xfrm>
                        <a:off x="2992604" y="2672072"/>
                        <a:ext cx="4318000" cy="21193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8" name="文本框 67"/>
          <p:cNvSpPr txBox="1"/>
          <p:nvPr/>
        </p:nvSpPr>
        <p:spPr>
          <a:xfrm>
            <a:off x="302968" y="3055550"/>
            <a:ext cx="3485261" cy="400110"/>
          </a:xfrm>
          <a:prstGeom prst="rect">
            <a:avLst/>
          </a:prstGeom>
          <a:noFill/>
        </p:spPr>
        <p:txBody>
          <a:bodyPr wrap="square" rtlCol="0">
            <a:spAutoFit/>
          </a:bodyPr>
          <a:lstStyle/>
          <a:p>
            <a:r>
              <a:rPr lang="zh-CN" altLang="en-US" sz="2000" dirty="0" smtClean="0">
                <a:latin typeface="黑体" panose="02010609060101010101" pitchFamily="49" charset="-122"/>
                <a:ea typeface="黑体" panose="02010609060101010101" pitchFamily="49" charset="-122"/>
              </a:rPr>
              <a:t>单元位移应变矩阵：</a:t>
            </a:r>
            <a:endParaRPr lang="zh-CN" altLang="en-US" sz="2000" dirty="0">
              <a:latin typeface="黑体" panose="02010609060101010101" pitchFamily="49" charset="-122"/>
              <a:ea typeface="黑体" panose="02010609060101010101" pitchFamily="49" charset="-122"/>
            </a:endParaRPr>
          </a:p>
        </p:txBody>
      </p:sp>
      <p:graphicFrame>
        <p:nvGraphicFramePr>
          <p:cNvPr id="69" name="对象 68"/>
          <p:cNvGraphicFramePr>
            <a:graphicFrameLocks noChangeAspect="1"/>
          </p:cNvGraphicFramePr>
          <p:nvPr>
            <p:extLst>
              <p:ext uri="{D42A27DB-BD31-4B8C-83A1-F6EECF244321}">
                <p14:modId xmlns:p14="http://schemas.microsoft.com/office/powerpoint/2010/main" val="3514602204"/>
              </p:ext>
            </p:extLst>
          </p:nvPr>
        </p:nvGraphicFramePr>
        <p:xfrm>
          <a:off x="1378040" y="4966408"/>
          <a:ext cx="5368925" cy="576263"/>
        </p:xfrm>
        <a:graphic>
          <a:graphicData uri="http://schemas.openxmlformats.org/presentationml/2006/ole">
            <mc:AlternateContent xmlns:mc="http://schemas.openxmlformats.org/markup-compatibility/2006">
              <mc:Choice xmlns:v="urn:schemas-microsoft-com:vml" Requires="v">
                <p:oleObj spid="_x0000_s161397" name="Equation" r:id="rId10" imgW="3098520" imgH="330120" progId="Equation.DSMT4">
                  <p:embed/>
                </p:oleObj>
              </mc:Choice>
              <mc:Fallback>
                <p:oleObj name="Equation" r:id="rId10" imgW="3098520" imgH="330120" progId="Equation.DSMT4">
                  <p:embed/>
                  <p:pic>
                    <p:nvPicPr>
                      <p:cNvPr id="0" name=""/>
                      <p:cNvPicPr>
                        <a:picLocks noChangeAspect="1" noChangeArrowheads="1"/>
                      </p:cNvPicPr>
                      <p:nvPr/>
                    </p:nvPicPr>
                    <p:blipFill>
                      <a:blip r:embed="rId11"/>
                      <a:srcRect/>
                      <a:stretch>
                        <a:fillRect/>
                      </a:stretch>
                    </p:blipFill>
                    <p:spPr bwMode="auto">
                      <a:xfrm>
                        <a:off x="1378040" y="4966408"/>
                        <a:ext cx="5368925" cy="576263"/>
                      </a:xfrm>
                      <a:prstGeom prst="rect">
                        <a:avLst/>
                      </a:prstGeom>
                      <a:noFill/>
                      <a:extLst/>
                    </p:spPr>
                  </p:pic>
                </p:oleObj>
              </mc:Fallback>
            </mc:AlternateContent>
          </a:graphicData>
        </a:graphic>
      </p:graphicFrame>
      <p:graphicFrame>
        <p:nvGraphicFramePr>
          <p:cNvPr id="70" name="对象 69"/>
          <p:cNvGraphicFramePr>
            <a:graphicFrameLocks noChangeAspect="1"/>
          </p:cNvGraphicFramePr>
          <p:nvPr>
            <p:extLst>
              <p:ext uri="{D42A27DB-BD31-4B8C-83A1-F6EECF244321}">
                <p14:modId xmlns:p14="http://schemas.microsoft.com/office/powerpoint/2010/main" val="1162786057"/>
              </p:ext>
            </p:extLst>
          </p:nvPr>
        </p:nvGraphicFramePr>
        <p:xfrm>
          <a:off x="1378040" y="5667590"/>
          <a:ext cx="5170487" cy="576262"/>
        </p:xfrm>
        <a:graphic>
          <a:graphicData uri="http://schemas.openxmlformats.org/presentationml/2006/ole">
            <mc:AlternateContent xmlns:mc="http://schemas.openxmlformats.org/markup-compatibility/2006">
              <mc:Choice xmlns:v="urn:schemas-microsoft-com:vml" Requires="v">
                <p:oleObj spid="_x0000_s161398" name="Equation" r:id="rId12" imgW="2984500" imgH="330200" progId="Equation.DSMT4">
                  <p:embed/>
                </p:oleObj>
              </mc:Choice>
              <mc:Fallback>
                <p:oleObj name="Equation" r:id="rId12" imgW="2984500" imgH="330200" progId="Equation.DSMT4">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378040" y="5667590"/>
                        <a:ext cx="5170487" cy="576262"/>
                      </a:xfrm>
                      <a:prstGeom prst="rect">
                        <a:avLst/>
                      </a:prstGeom>
                      <a:noFill/>
                      <a:extLst/>
                    </p:spPr>
                  </p:pic>
                </p:oleObj>
              </mc:Fallback>
            </mc:AlternateContent>
          </a:graphicData>
        </a:graphic>
      </p:graphicFrame>
      <p:graphicFrame>
        <p:nvGraphicFramePr>
          <p:cNvPr id="71" name="对象 70"/>
          <p:cNvGraphicFramePr>
            <a:graphicFrameLocks noChangeAspect="1"/>
          </p:cNvGraphicFramePr>
          <p:nvPr>
            <p:extLst>
              <p:ext uri="{D42A27DB-BD31-4B8C-83A1-F6EECF244321}">
                <p14:modId xmlns:p14="http://schemas.microsoft.com/office/powerpoint/2010/main" val="951114504"/>
              </p:ext>
            </p:extLst>
          </p:nvPr>
        </p:nvGraphicFramePr>
        <p:xfrm>
          <a:off x="7352384" y="4962703"/>
          <a:ext cx="1530350" cy="488950"/>
        </p:xfrm>
        <a:graphic>
          <a:graphicData uri="http://schemas.openxmlformats.org/presentationml/2006/ole">
            <mc:AlternateContent xmlns:mc="http://schemas.openxmlformats.org/markup-compatibility/2006">
              <mc:Choice xmlns:v="urn:schemas-microsoft-com:vml" Requires="v">
                <p:oleObj spid="_x0000_s161399" name="Equation" r:id="rId14" imgW="634680" imgH="203040" progId="Equation.DSMT4">
                  <p:embed/>
                </p:oleObj>
              </mc:Choice>
              <mc:Fallback>
                <p:oleObj name="Equation" r:id="rId14" imgW="634680" imgH="203040" progId="Equation.DSMT4">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352384" y="4962703"/>
                        <a:ext cx="1530350" cy="4889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2" name="对象 71"/>
          <p:cNvGraphicFramePr>
            <a:graphicFrameLocks noChangeAspect="1"/>
          </p:cNvGraphicFramePr>
          <p:nvPr>
            <p:extLst>
              <p:ext uri="{D42A27DB-BD31-4B8C-83A1-F6EECF244321}">
                <p14:modId xmlns:p14="http://schemas.microsoft.com/office/powerpoint/2010/main" val="351450668"/>
              </p:ext>
            </p:extLst>
          </p:nvPr>
        </p:nvGraphicFramePr>
        <p:xfrm>
          <a:off x="7352384" y="5698500"/>
          <a:ext cx="1612900" cy="423863"/>
        </p:xfrm>
        <a:graphic>
          <a:graphicData uri="http://schemas.openxmlformats.org/presentationml/2006/ole">
            <mc:AlternateContent xmlns:mc="http://schemas.openxmlformats.org/markup-compatibility/2006">
              <mc:Choice xmlns:v="urn:schemas-microsoft-com:vml" Requires="v">
                <p:oleObj spid="_x0000_s161400" name="Equation" r:id="rId16" imgW="774360" imgH="203040" progId="Equation.DSMT4">
                  <p:embed/>
                </p:oleObj>
              </mc:Choice>
              <mc:Fallback>
                <p:oleObj name="Equation" r:id="rId16" imgW="774360" imgH="203040" progId="Equation.DSMT4">
                  <p:embed/>
                  <p:pic>
                    <p:nvPicPr>
                      <p:cNvPr id="0" name=""/>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7352384" y="5698500"/>
                        <a:ext cx="1612900" cy="4238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3" name="文本框 72"/>
          <p:cNvSpPr txBox="1"/>
          <p:nvPr/>
        </p:nvSpPr>
        <p:spPr>
          <a:xfrm>
            <a:off x="226184" y="5046798"/>
            <a:ext cx="1470390" cy="400110"/>
          </a:xfrm>
          <a:prstGeom prst="rect">
            <a:avLst/>
          </a:prstGeom>
          <a:noFill/>
        </p:spPr>
        <p:txBody>
          <a:bodyPr wrap="square" rtlCol="0">
            <a:spAutoFit/>
          </a:bodyPr>
          <a:lstStyle/>
          <a:p>
            <a:r>
              <a:rPr lang="zh-CN" altLang="en-US" sz="2000" dirty="0">
                <a:latin typeface="黑体" panose="02010609060101010101" pitchFamily="49" charset="-122"/>
                <a:ea typeface="黑体" panose="02010609060101010101" pitchFamily="49" charset="-122"/>
              </a:rPr>
              <a:t>质量</a:t>
            </a:r>
            <a:r>
              <a:rPr lang="zh-CN" altLang="en-US" sz="2000" dirty="0" smtClean="0">
                <a:latin typeface="黑体" panose="02010609060101010101" pitchFamily="49" charset="-122"/>
                <a:ea typeface="黑体" panose="02010609060101010101" pitchFamily="49" charset="-122"/>
              </a:rPr>
              <a:t>阵：</a:t>
            </a:r>
            <a:endParaRPr lang="zh-CN" altLang="en-US" sz="2000" dirty="0">
              <a:latin typeface="黑体" panose="02010609060101010101" pitchFamily="49" charset="-122"/>
              <a:ea typeface="黑体" panose="02010609060101010101" pitchFamily="49" charset="-122"/>
            </a:endParaRPr>
          </a:p>
        </p:txBody>
      </p:sp>
      <p:sp>
        <p:nvSpPr>
          <p:cNvPr id="74" name="文本框 73"/>
          <p:cNvSpPr txBox="1"/>
          <p:nvPr/>
        </p:nvSpPr>
        <p:spPr>
          <a:xfrm>
            <a:off x="226184" y="5755666"/>
            <a:ext cx="1193556" cy="400110"/>
          </a:xfrm>
          <a:prstGeom prst="rect">
            <a:avLst/>
          </a:prstGeom>
          <a:noFill/>
        </p:spPr>
        <p:txBody>
          <a:bodyPr wrap="square" rtlCol="0">
            <a:spAutoFit/>
          </a:bodyPr>
          <a:lstStyle/>
          <a:p>
            <a:r>
              <a:rPr lang="zh-CN" altLang="en-US" sz="2000" dirty="0" smtClean="0">
                <a:latin typeface="黑体" panose="02010609060101010101" pitchFamily="49" charset="-122"/>
                <a:ea typeface="黑体" panose="02010609060101010101" pitchFamily="49" charset="-122"/>
              </a:rPr>
              <a:t>刚度阵：</a:t>
            </a:r>
            <a:endParaRPr lang="zh-CN" altLang="en-US" sz="2000" dirty="0">
              <a:latin typeface="黑体" panose="02010609060101010101" pitchFamily="49" charset="-122"/>
              <a:ea typeface="黑体" panose="02010609060101010101" pitchFamily="49" charset="-122"/>
            </a:endParaRPr>
          </a:p>
        </p:txBody>
      </p:sp>
      <p:graphicFrame>
        <p:nvGraphicFramePr>
          <p:cNvPr id="12" name="对象 11"/>
          <p:cNvGraphicFramePr>
            <a:graphicFrameLocks noChangeAspect="1"/>
          </p:cNvGraphicFramePr>
          <p:nvPr>
            <p:extLst>
              <p:ext uri="{D42A27DB-BD31-4B8C-83A1-F6EECF244321}">
                <p14:modId xmlns:p14="http://schemas.microsoft.com/office/powerpoint/2010/main" val="3289969943"/>
              </p:ext>
            </p:extLst>
          </p:nvPr>
        </p:nvGraphicFramePr>
        <p:xfrm>
          <a:off x="7488238" y="3694113"/>
          <a:ext cx="1257300" cy="279400"/>
        </p:xfrm>
        <a:graphic>
          <a:graphicData uri="http://schemas.openxmlformats.org/presentationml/2006/ole">
            <mc:AlternateContent xmlns:mc="http://schemas.openxmlformats.org/markup-compatibility/2006">
              <mc:Choice xmlns:v="urn:schemas-microsoft-com:vml" Requires="v">
                <p:oleObj spid="_x0000_s161401" name="Equation" r:id="rId18" imgW="1257120" imgH="279360" progId="Equation.DSMT4">
                  <p:embed/>
                </p:oleObj>
              </mc:Choice>
              <mc:Fallback>
                <p:oleObj name="Equation" r:id="rId18" imgW="1257120" imgH="279360" progId="Equation.DSMT4">
                  <p:embed/>
                  <p:pic>
                    <p:nvPicPr>
                      <p:cNvPr id="0" name=""/>
                      <p:cNvPicPr/>
                      <p:nvPr/>
                    </p:nvPicPr>
                    <p:blipFill>
                      <a:blip r:embed="rId19"/>
                      <a:stretch>
                        <a:fillRect/>
                      </a:stretch>
                    </p:blipFill>
                    <p:spPr>
                      <a:xfrm>
                        <a:off x="7488238" y="3694113"/>
                        <a:ext cx="1257300" cy="279400"/>
                      </a:xfrm>
                      <a:prstGeom prst="rect">
                        <a:avLst/>
                      </a:prstGeom>
                    </p:spPr>
                  </p:pic>
                </p:oleObj>
              </mc:Fallback>
            </mc:AlternateContent>
          </a:graphicData>
        </a:graphic>
      </p:graphicFrame>
    </p:spTree>
    <p:extLst>
      <p:ext uri="{BB962C8B-B14F-4D97-AF65-F5344CB8AC3E}">
        <p14:creationId xmlns:p14="http://schemas.microsoft.com/office/powerpoint/2010/main" val="2981648421"/>
      </p:ext>
    </p:extLst>
  </p:cSld>
  <p:clrMapOvr>
    <a:masterClrMapping/>
  </p:clrMapOvr>
  <mc:AlternateContent xmlns:mc="http://schemas.openxmlformats.org/markup-compatibility/2006" xmlns:p14="http://schemas.microsoft.com/office/powerpoint/2010/main">
    <mc:Choice Requires="p14">
      <p:transition spd="slow" p14:dur="2000" advTm="11209"/>
    </mc:Choice>
    <mc:Fallback xmlns="">
      <p:transition spd="slow" advTm="1120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zh-CN" altLang="en-US" smtClean="0"/>
              <a:t>计算动力学大作业（第三组）</a:t>
            </a:r>
            <a:endParaRPr lang="zh-CN" altLang="en-US" dirty="0"/>
          </a:p>
        </p:txBody>
      </p:sp>
      <p:sp>
        <p:nvSpPr>
          <p:cNvPr id="2" name="日期占位符 1"/>
          <p:cNvSpPr>
            <a:spLocks noGrp="1"/>
          </p:cNvSpPr>
          <p:nvPr>
            <p:ph type="dt" sz="half" idx="10"/>
          </p:nvPr>
        </p:nvSpPr>
        <p:spPr/>
        <p:txBody>
          <a:bodyPr/>
          <a:lstStyle/>
          <a:p>
            <a:fld id="{58C76B9E-6DBC-4288-AF51-58392178AD9C}" type="datetime1">
              <a:rPr lang="zh-CN" altLang="en-US" smtClean="0"/>
              <a:t>2022/6/1</a:t>
            </a:fld>
            <a:endParaRPr lang="zh-CN" altLang="en-US"/>
          </a:p>
        </p:txBody>
      </p:sp>
      <p:sp>
        <p:nvSpPr>
          <p:cNvPr id="9" name="灯片编号占位符 8"/>
          <p:cNvSpPr>
            <a:spLocks noGrp="1"/>
          </p:cNvSpPr>
          <p:nvPr>
            <p:ph type="sldNum" sz="quarter" idx="12"/>
          </p:nvPr>
        </p:nvSpPr>
        <p:spPr/>
        <p:txBody>
          <a:bodyPr/>
          <a:lstStyle/>
          <a:p>
            <a:fld id="{69764B09-0332-4747-B2BA-F996204B7FB7}" type="slidenum">
              <a:rPr lang="zh-CN" altLang="en-US" smtClean="0"/>
              <a:t>18</a:t>
            </a:fld>
            <a:endParaRPr lang="zh-CN" altLang="en-US"/>
          </a:p>
        </p:txBody>
      </p:sp>
      <p:sp>
        <p:nvSpPr>
          <p:cNvPr id="3" name="标题 2"/>
          <p:cNvSpPr>
            <a:spLocks noGrp="1"/>
          </p:cNvSpPr>
          <p:nvPr>
            <p:ph type="title"/>
          </p:nvPr>
        </p:nvSpPr>
        <p:spPr/>
        <p:txBody>
          <a:bodyPr/>
          <a:lstStyle/>
          <a:p>
            <a:endParaRPr lang="zh-CN" altLang="en-US"/>
          </a:p>
        </p:txBody>
      </p:sp>
      <p:sp>
        <p:nvSpPr>
          <p:cNvPr id="8" name="Rectangle 2"/>
          <p:cNvSpPr txBox="1">
            <a:spLocks noChangeArrowheads="1"/>
          </p:cNvSpPr>
          <p:nvPr/>
        </p:nvSpPr>
        <p:spPr>
          <a:xfrm>
            <a:off x="1155968" y="225420"/>
            <a:ext cx="4490687" cy="563562"/>
          </a:xfrm>
          <a:prstGeom prst="rect">
            <a:avLst/>
          </a:prstGeom>
        </p:spPr>
        <p:txBody>
          <a:bodyPr vert="horz" lIns="91440" tIns="45720" rIns="91440" bIns="45720" rtlCol="0" anchor="b">
            <a:noAutofit/>
          </a:bodyPr>
          <a:lstStyle>
            <a:lvl1pPr algn="l" defTabSz="685800" rtl="0" eaLnBrk="1" latinLnBrk="0" hangingPunct="1">
              <a:lnSpc>
                <a:spcPct val="85000"/>
              </a:lnSpc>
              <a:spcBef>
                <a:spcPct val="0"/>
              </a:spcBef>
              <a:buNone/>
              <a:defRPr sz="3000" kern="1200" spc="-38" baseline="0">
                <a:solidFill>
                  <a:schemeClr val="tx1">
                    <a:lumMod val="75000"/>
                    <a:lumOff val="25000"/>
                  </a:schemeClr>
                </a:solidFill>
                <a:latin typeface="+mj-lt"/>
                <a:ea typeface="+mj-ea"/>
                <a:cs typeface="+mj-cs"/>
              </a:defRPr>
            </a:lvl1pPr>
          </a:lstStyle>
          <a:p>
            <a:r>
              <a:rPr lang="zh-CN" altLang="en-US" sz="2800" b="1" dirty="0">
                <a:solidFill>
                  <a:srgbClr val="0000FF"/>
                </a:solidFill>
                <a:latin typeface="微软雅黑" panose="020B0503020204020204" pitchFamily="34" charset="-122"/>
                <a:ea typeface="微软雅黑" panose="020B0503020204020204" pitchFamily="34" charset="-122"/>
              </a:rPr>
              <a:t>三</a:t>
            </a:r>
            <a:r>
              <a:rPr lang="zh-CN" altLang="en-US" sz="2800" b="1" dirty="0" smtClean="0">
                <a:solidFill>
                  <a:srgbClr val="0000FF"/>
                </a:solidFill>
                <a:latin typeface="微软雅黑" panose="020B0503020204020204" pitchFamily="34" charset="-122"/>
                <a:ea typeface="微软雅黑" panose="020B0503020204020204" pitchFamily="34" charset="-122"/>
              </a:rPr>
              <a:t>、</a:t>
            </a:r>
            <a:r>
              <a:rPr lang="zh-CN" altLang="en-US" sz="2800" b="1" dirty="0">
                <a:solidFill>
                  <a:srgbClr val="0000FF"/>
                </a:solidFill>
                <a:latin typeface="微软雅黑" panose="020B0503020204020204" pitchFamily="34" charset="-122"/>
                <a:ea typeface="微软雅黑" panose="020B0503020204020204" pitchFamily="34" charset="-122"/>
              </a:rPr>
              <a:t>扩展</a:t>
            </a:r>
            <a:r>
              <a:rPr lang="en-US" altLang="zh-CN" sz="2800" b="1" dirty="0">
                <a:solidFill>
                  <a:srgbClr val="0000FF"/>
                </a:solidFill>
                <a:latin typeface="微软雅黑" panose="020B0503020204020204" pitchFamily="34" charset="-122"/>
                <a:ea typeface="微软雅黑" panose="020B0503020204020204" pitchFamily="34" charset="-122"/>
              </a:rPr>
              <a:t>STAP90</a:t>
            </a:r>
            <a:r>
              <a:rPr lang="zh-CN" altLang="en-US" sz="2800" b="1" dirty="0">
                <a:solidFill>
                  <a:srgbClr val="0000FF"/>
                </a:solidFill>
                <a:latin typeface="微软雅黑" panose="020B0503020204020204" pitchFamily="34" charset="-122"/>
                <a:ea typeface="微软雅黑" panose="020B0503020204020204" pitchFamily="34" charset="-122"/>
              </a:rPr>
              <a:t>程序</a:t>
            </a:r>
          </a:p>
        </p:txBody>
      </p:sp>
      <p:sp>
        <p:nvSpPr>
          <p:cNvPr id="21" name="文本框 20"/>
          <p:cNvSpPr txBox="1"/>
          <p:nvPr/>
        </p:nvSpPr>
        <p:spPr>
          <a:xfrm>
            <a:off x="184484" y="1100911"/>
            <a:ext cx="5616241" cy="461665"/>
          </a:xfrm>
          <a:prstGeom prst="rect">
            <a:avLst/>
          </a:prstGeom>
          <a:noFill/>
        </p:spPr>
        <p:txBody>
          <a:bodyPr wrap="square" rtlCol="0">
            <a:spAutoFit/>
          </a:bodyPr>
          <a:lstStyle/>
          <a:p>
            <a:pPr marL="342900" indent="-342900">
              <a:buFont typeface="Wingdings" panose="05000000000000000000" pitchFamily="2" charset="2"/>
              <a:buChar char="n"/>
            </a:pPr>
            <a:r>
              <a:rPr lang="zh-CN" altLang="en-US" sz="2400" b="1" dirty="0" smtClean="0">
                <a:solidFill>
                  <a:srgbClr val="7030A0"/>
                </a:solidFill>
                <a:latin typeface="华文楷体" panose="02010600040101010101" pitchFamily="2" charset="-122"/>
                <a:ea typeface="华文楷体" panose="02010600040101010101" pitchFamily="2" charset="-122"/>
              </a:rPr>
              <a:t>三维实体单元</a:t>
            </a:r>
            <a:endParaRPr lang="zh-CN" altLang="en-US" sz="2400" b="1" dirty="0">
              <a:solidFill>
                <a:srgbClr val="7030A0"/>
              </a:solidFill>
              <a:latin typeface="华文楷体" panose="02010600040101010101" pitchFamily="2" charset="-122"/>
              <a:ea typeface="华文楷体" panose="02010600040101010101" pitchFamily="2" charset="-122"/>
            </a:endParaRPr>
          </a:p>
        </p:txBody>
      </p:sp>
      <p:pic>
        <p:nvPicPr>
          <p:cNvPr id="7" name="图片 6"/>
          <p:cNvPicPr>
            <a:picLocks noChangeAspect="1"/>
          </p:cNvPicPr>
          <p:nvPr/>
        </p:nvPicPr>
        <p:blipFill>
          <a:blip r:embed="rId4"/>
          <a:stretch>
            <a:fillRect/>
          </a:stretch>
        </p:blipFill>
        <p:spPr>
          <a:xfrm>
            <a:off x="6292009" y="3349707"/>
            <a:ext cx="2593055" cy="2623206"/>
          </a:xfrm>
          <a:prstGeom prst="rect">
            <a:avLst/>
          </a:prstGeom>
        </p:spPr>
      </p:pic>
      <p:sp>
        <p:nvSpPr>
          <p:cNvPr id="58" name="矩形 57"/>
          <p:cNvSpPr/>
          <p:nvPr/>
        </p:nvSpPr>
        <p:spPr>
          <a:xfrm>
            <a:off x="6475956" y="5956375"/>
            <a:ext cx="2214993" cy="424732"/>
          </a:xfrm>
          <a:prstGeom prst="rect">
            <a:avLst/>
          </a:prstGeom>
        </p:spPr>
        <p:txBody>
          <a:bodyPr wrap="square">
            <a:spAutoFit/>
          </a:bodyPr>
          <a:lstStyle/>
          <a:p>
            <a:pPr>
              <a:lnSpc>
                <a:spcPct val="120000"/>
              </a:lnSpc>
            </a:pPr>
            <a:r>
              <a:rPr lang="en-US" altLang="zh-CN" dirty="0" smtClean="0">
                <a:latin typeface="黑体" panose="02010609060101010101" pitchFamily="49" charset="-122"/>
                <a:ea typeface="黑体" panose="02010609060101010101" pitchFamily="49" charset="-122"/>
              </a:rPr>
              <a:t>C3D20</a:t>
            </a:r>
            <a:r>
              <a:rPr lang="zh-CN" altLang="en-US" dirty="0" smtClean="0">
                <a:latin typeface="黑体" panose="02010609060101010101" pitchFamily="49" charset="-122"/>
                <a:ea typeface="黑体" panose="02010609060101010101" pitchFamily="49" charset="-122"/>
              </a:rPr>
              <a:t>单元节点编号</a:t>
            </a:r>
            <a:endParaRPr lang="zh-CN" altLang="en-US" dirty="0">
              <a:latin typeface="黑体" panose="02010609060101010101" pitchFamily="49" charset="-122"/>
              <a:ea typeface="黑体" panose="02010609060101010101" pitchFamily="49" charset="-122"/>
            </a:endParaRPr>
          </a:p>
        </p:txBody>
      </p:sp>
      <p:graphicFrame>
        <p:nvGraphicFramePr>
          <p:cNvPr id="24" name="对象 23"/>
          <p:cNvGraphicFramePr>
            <a:graphicFrameLocks noChangeAspect="1"/>
          </p:cNvGraphicFramePr>
          <p:nvPr>
            <p:extLst>
              <p:ext uri="{D42A27DB-BD31-4B8C-83A1-F6EECF244321}">
                <p14:modId xmlns:p14="http://schemas.microsoft.com/office/powerpoint/2010/main" val="334018879"/>
              </p:ext>
            </p:extLst>
          </p:nvPr>
        </p:nvGraphicFramePr>
        <p:xfrm>
          <a:off x="1146912" y="2146726"/>
          <a:ext cx="4356100" cy="644525"/>
        </p:xfrm>
        <a:graphic>
          <a:graphicData uri="http://schemas.openxmlformats.org/presentationml/2006/ole">
            <mc:AlternateContent xmlns:mc="http://schemas.openxmlformats.org/markup-compatibility/2006">
              <mc:Choice xmlns:v="urn:schemas-microsoft-com:vml" Requires="v">
                <p:oleObj spid="_x0000_s164177" name="Equation" r:id="rId5" imgW="2425680" imgH="393480" progId="Equation.DSMT4">
                  <p:embed/>
                </p:oleObj>
              </mc:Choice>
              <mc:Fallback>
                <p:oleObj name="Equation" r:id="rId5" imgW="2425680" imgH="393480" progId="Equation.DSMT4">
                  <p:embed/>
                  <p:pic>
                    <p:nvPicPr>
                      <p:cNvPr id="0" name=""/>
                      <p:cNvPicPr>
                        <a:picLocks noChangeAspect="1" noChangeArrowheads="1"/>
                      </p:cNvPicPr>
                      <p:nvPr/>
                    </p:nvPicPr>
                    <p:blipFill>
                      <a:blip r:embed="rId6"/>
                      <a:srcRect/>
                      <a:stretch>
                        <a:fillRect/>
                      </a:stretch>
                    </p:blipFill>
                    <p:spPr bwMode="auto">
                      <a:xfrm>
                        <a:off x="1146912" y="2146726"/>
                        <a:ext cx="4356100" cy="6445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25" name="画布 52"/>
          <p:cNvGrpSpPr/>
          <p:nvPr/>
        </p:nvGrpSpPr>
        <p:grpSpPr>
          <a:xfrm>
            <a:off x="6466654" y="1070575"/>
            <a:ext cx="2167890" cy="1787525"/>
            <a:chOff x="0" y="0"/>
            <a:chExt cx="2168525" cy="1787525"/>
          </a:xfrm>
        </p:grpSpPr>
        <p:sp>
          <p:nvSpPr>
            <p:cNvPr id="26" name="矩形 25"/>
            <p:cNvSpPr/>
            <p:nvPr/>
          </p:nvSpPr>
          <p:spPr>
            <a:xfrm>
              <a:off x="0" y="0"/>
              <a:ext cx="2168525" cy="1787525"/>
            </a:xfrm>
            <a:prstGeom prst="rect">
              <a:avLst/>
            </a:prstGeom>
          </p:spPr>
          <p:txBody>
            <a:bodyPr/>
            <a:lstStyle/>
            <a:p>
              <a:endParaRPr lang="zh-CN" altLang="en-US"/>
            </a:p>
          </p:txBody>
        </p:sp>
        <p:cxnSp>
          <p:nvCxnSpPr>
            <p:cNvPr id="27" name="直接连接符 26"/>
            <p:cNvCxnSpPr/>
            <p:nvPr/>
          </p:nvCxnSpPr>
          <p:spPr>
            <a:xfrm>
              <a:off x="673101" y="217512"/>
              <a:ext cx="125432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H="1">
              <a:off x="213096" y="207987"/>
              <a:ext cx="460005" cy="4390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flipH="1">
              <a:off x="1457776" y="224370"/>
              <a:ext cx="456263" cy="4122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V="1">
              <a:off x="218706" y="630184"/>
              <a:ext cx="1239068" cy="1682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flipH="1">
              <a:off x="663051" y="217512"/>
              <a:ext cx="7830" cy="966349"/>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a:off x="218706" y="647013"/>
              <a:ext cx="0" cy="98171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flipV="1">
              <a:off x="229927" y="1179779"/>
              <a:ext cx="425469" cy="432119"/>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a:off x="1470169" y="630184"/>
              <a:ext cx="0" cy="98171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flipV="1">
              <a:off x="201877" y="1611894"/>
              <a:ext cx="1268292" cy="561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flipH="1">
              <a:off x="1905040" y="207987"/>
              <a:ext cx="8265" cy="96073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flipV="1">
              <a:off x="1478729" y="1179779"/>
              <a:ext cx="426311" cy="432117"/>
            </a:xfrm>
            <a:prstGeom prst="line">
              <a:avLst/>
            </a:prstGeom>
            <a:ln cmpd="dbl">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flipV="1">
              <a:off x="663051" y="1168726"/>
              <a:ext cx="1250988" cy="11053"/>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flipV="1">
              <a:off x="1038710" y="865857"/>
              <a:ext cx="644643" cy="1"/>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a:off x="1032129" y="394571"/>
              <a:ext cx="6581" cy="471287"/>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flipV="1">
              <a:off x="796517" y="860185"/>
              <a:ext cx="242193" cy="280492"/>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9" name="直接箭头连接符 48"/>
            <p:cNvCxnSpPr/>
            <p:nvPr/>
          </p:nvCxnSpPr>
          <p:spPr>
            <a:xfrm>
              <a:off x="1671648" y="865857"/>
              <a:ext cx="404260" cy="760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接箭头连接符 49"/>
            <p:cNvCxnSpPr/>
            <p:nvPr/>
          </p:nvCxnSpPr>
          <p:spPr>
            <a:xfrm flipV="1">
              <a:off x="1032129" y="95535"/>
              <a:ext cx="0" cy="30464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接箭头连接符 50"/>
            <p:cNvCxnSpPr/>
            <p:nvPr/>
          </p:nvCxnSpPr>
          <p:spPr>
            <a:xfrm flipH="1">
              <a:off x="617003" y="1123847"/>
              <a:ext cx="196345" cy="20756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2" name="文本框 49"/>
            <p:cNvSpPr txBox="1"/>
            <p:nvPr/>
          </p:nvSpPr>
          <p:spPr>
            <a:xfrm>
              <a:off x="465538" y="13104"/>
              <a:ext cx="230002" cy="274881"/>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just">
                <a:spcAft>
                  <a:spcPts val="0"/>
                </a:spcAft>
              </a:pPr>
              <a:r>
                <a:rPr lang="en-US" sz="105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4</a:t>
              </a:r>
              <a:endParaRPr lang="zh-CN" sz="1200">
                <a:effectLst/>
                <a:latin typeface="宋体" panose="02010600030101010101" pitchFamily="2" charset="-122"/>
                <a:ea typeface="宋体" panose="02010600030101010101" pitchFamily="2" charset="-122"/>
                <a:cs typeface="宋体" panose="02010600030101010101" pitchFamily="2" charset="-122"/>
              </a:endParaRPr>
            </a:p>
          </p:txBody>
        </p:sp>
        <p:sp>
          <p:nvSpPr>
            <p:cNvPr id="53" name="文本框 26"/>
            <p:cNvSpPr txBox="1"/>
            <p:nvPr/>
          </p:nvSpPr>
          <p:spPr>
            <a:xfrm>
              <a:off x="1846038" y="984088"/>
              <a:ext cx="229870" cy="274320"/>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just">
                <a:spcAft>
                  <a:spcPts val="0"/>
                </a:spcAft>
              </a:pPr>
              <a:r>
                <a:rPr lang="en-US" sz="1050" kern="12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2</a:t>
              </a:r>
              <a:endParaRPr lang="zh-CN" sz="1200">
                <a:effectLst/>
                <a:latin typeface="宋体" panose="02010600030101010101" pitchFamily="2" charset="-122"/>
                <a:ea typeface="宋体" panose="02010600030101010101" pitchFamily="2" charset="-122"/>
                <a:cs typeface="宋体" panose="02010600030101010101" pitchFamily="2" charset="-122"/>
              </a:endParaRPr>
            </a:p>
          </p:txBody>
        </p:sp>
        <p:sp>
          <p:nvSpPr>
            <p:cNvPr id="54" name="文本框 26"/>
            <p:cNvSpPr txBox="1"/>
            <p:nvPr/>
          </p:nvSpPr>
          <p:spPr>
            <a:xfrm>
              <a:off x="1846038" y="34119"/>
              <a:ext cx="229870" cy="270075"/>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just">
                <a:spcAft>
                  <a:spcPts val="0"/>
                </a:spcAft>
              </a:pPr>
              <a:r>
                <a:rPr lang="en-US" sz="1050" kern="12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3</a:t>
              </a:r>
              <a:endParaRPr lang="zh-CN" sz="1200">
                <a:effectLst/>
                <a:latin typeface="宋体" panose="02010600030101010101" pitchFamily="2" charset="-122"/>
                <a:ea typeface="宋体" panose="02010600030101010101" pitchFamily="2" charset="-122"/>
                <a:cs typeface="宋体" panose="02010600030101010101" pitchFamily="2" charset="-122"/>
              </a:endParaRPr>
            </a:p>
          </p:txBody>
        </p:sp>
        <p:sp>
          <p:nvSpPr>
            <p:cNvPr id="55" name="文本框 49"/>
            <p:cNvSpPr txBox="1"/>
            <p:nvPr/>
          </p:nvSpPr>
          <p:spPr>
            <a:xfrm>
              <a:off x="465538" y="971571"/>
              <a:ext cx="229870" cy="274320"/>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just">
                <a:spcAft>
                  <a:spcPts val="0"/>
                </a:spcAft>
              </a:pPr>
              <a:r>
                <a:rPr lang="en-US" sz="1050" kern="12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1</a:t>
              </a:r>
              <a:endParaRPr lang="zh-CN" sz="1200">
                <a:effectLst/>
                <a:latin typeface="宋体" panose="02010600030101010101" pitchFamily="2" charset="-122"/>
                <a:ea typeface="宋体" panose="02010600030101010101" pitchFamily="2" charset="-122"/>
                <a:cs typeface="宋体" panose="02010600030101010101" pitchFamily="2" charset="-122"/>
              </a:endParaRPr>
            </a:p>
          </p:txBody>
        </p:sp>
        <p:sp>
          <p:nvSpPr>
            <p:cNvPr id="59" name="文本框 49"/>
            <p:cNvSpPr txBox="1"/>
            <p:nvPr/>
          </p:nvSpPr>
          <p:spPr>
            <a:xfrm>
              <a:off x="57" y="1490186"/>
              <a:ext cx="229870" cy="274320"/>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just">
                <a:spcAft>
                  <a:spcPts val="0"/>
                </a:spcAft>
              </a:pPr>
              <a:r>
                <a:rPr lang="en-US" sz="1050" kern="12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5</a:t>
              </a:r>
              <a:endParaRPr lang="zh-CN" sz="1200">
                <a:effectLst/>
                <a:latin typeface="宋体" panose="02010600030101010101" pitchFamily="2" charset="-122"/>
                <a:ea typeface="宋体" panose="02010600030101010101" pitchFamily="2" charset="-122"/>
                <a:cs typeface="宋体" panose="02010600030101010101" pitchFamily="2" charset="-122"/>
              </a:endParaRPr>
            </a:p>
          </p:txBody>
        </p:sp>
        <p:sp>
          <p:nvSpPr>
            <p:cNvPr id="60" name="文本框 49"/>
            <p:cNvSpPr txBox="1"/>
            <p:nvPr/>
          </p:nvSpPr>
          <p:spPr>
            <a:xfrm>
              <a:off x="1430493" y="1476538"/>
              <a:ext cx="229870" cy="274320"/>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just">
                <a:spcAft>
                  <a:spcPts val="0"/>
                </a:spcAft>
              </a:pPr>
              <a:r>
                <a:rPr lang="en-US" sz="1050" kern="12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6</a:t>
              </a:r>
              <a:endParaRPr lang="zh-CN" sz="1200">
                <a:effectLst/>
                <a:latin typeface="宋体" panose="02010600030101010101" pitchFamily="2" charset="-122"/>
                <a:ea typeface="宋体" panose="02010600030101010101" pitchFamily="2" charset="-122"/>
                <a:cs typeface="宋体" panose="02010600030101010101" pitchFamily="2" charset="-122"/>
              </a:endParaRPr>
            </a:p>
          </p:txBody>
        </p:sp>
        <p:sp>
          <p:nvSpPr>
            <p:cNvPr id="61" name="文本框 49"/>
            <p:cNvSpPr txBox="1"/>
            <p:nvPr/>
          </p:nvSpPr>
          <p:spPr>
            <a:xfrm>
              <a:off x="24774" y="480252"/>
              <a:ext cx="229870" cy="274320"/>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just">
                <a:spcAft>
                  <a:spcPts val="0"/>
                </a:spcAft>
              </a:pPr>
              <a:r>
                <a:rPr lang="en-US" sz="1050" kern="12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7</a:t>
              </a:r>
              <a:endParaRPr lang="zh-CN" sz="1200">
                <a:effectLst/>
                <a:latin typeface="宋体" panose="02010600030101010101" pitchFamily="2" charset="-122"/>
                <a:ea typeface="宋体" panose="02010600030101010101" pitchFamily="2" charset="-122"/>
                <a:cs typeface="宋体" panose="02010600030101010101" pitchFamily="2" charset="-122"/>
              </a:endParaRPr>
            </a:p>
          </p:txBody>
        </p:sp>
        <p:sp>
          <p:nvSpPr>
            <p:cNvPr id="62" name="文本框 34"/>
            <p:cNvSpPr txBox="1"/>
            <p:nvPr/>
          </p:nvSpPr>
          <p:spPr>
            <a:xfrm>
              <a:off x="1423669" y="507547"/>
              <a:ext cx="229870" cy="274320"/>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just">
                <a:spcAft>
                  <a:spcPts val="0"/>
                </a:spcAft>
              </a:pPr>
              <a:r>
                <a:rPr lang="en-US" sz="1050" kern="12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8</a:t>
              </a:r>
              <a:endParaRPr lang="zh-CN" sz="1200" dirty="0">
                <a:effectLst/>
                <a:latin typeface="宋体" panose="02010600030101010101" pitchFamily="2" charset="-122"/>
                <a:ea typeface="宋体" panose="02010600030101010101" pitchFamily="2" charset="-122"/>
                <a:cs typeface="宋体" panose="02010600030101010101" pitchFamily="2" charset="-122"/>
              </a:endParaRPr>
            </a:p>
          </p:txBody>
        </p:sp>
      </p:grpSp>
      <p:sp>
        <p:nvSpPr>
          <p:cNvPr id="43" name="矩形 42"/>
          <p:cNvSpPr/>
          <p:nvPr/>
        </p:nvSpPr>
        <p:spPr>
          <a:xfrm>
            <a:off x="309491" y="3309669"/>
            <a:ext cx="5448560" cy="461665"/>
          </a:xfrm>
          <a:prstGeom prst="rect">
            <a:avLst/>
          </a:prstGeom>
        </p:spPr>
        <p:txBody>
          <a:bodyPr wrap="square">
            <a:spAutoFit/>
          </a:bodyPr>
          <a:lstStyle/>
          <a:p>
            <a:pPr>
              <a:lnSpc>
                <a:spcPct val="120000"/>
              </a:lnSpc>
            </a:pPr>
            <a:r>
              <a:rPr lang="zh-CN" altLang="en-US" sz="2000" b="1" dirty="0" smtClean="0"/>
              <a:t>角节点</a:t>
            </a:r>
            <a:r>
              <a:rPr lang="zh-CN" altLang="en-US" sz="2000" dirty="0" smtClean="0"/>
              <a:t>（</a:t>
            </a:r>
            <a:r>
              <a:rPr lang="en-US" altLang="zh-CN" sz="2000" dirty="0" err="1" smtClean="0"/>
              <a:t>i</a:t>
            </a:r>
            <a:r>
              <a:rPr lang="en-US" altLang="zh-CN" sz="2000" dirty="0" smtClean="0"/>
              <a:t>=1,2,3,4,5,6,7,8</a:t>
            </a:r>
            <a:r>
              <a:rPr lang="zh-CN" altLang="en-US" sz="2000" dirty="0" smtClean="0"/>
              <a:t>）：</a:t>
            </a:r>
            <a:endParaRPr lang="zh-CN" altLang="en-US" sz="2000" dirty="0"/>
          </a:p>
        </p:txBody>
      </p:sp>
      <p:sp>
        <p:nvSpPr>
          <p:cNvPr id="44" name="矩形 43"/>
          <p:cNvSpPr/>
          <p:nvPr/>
        </p:nvSpPr>
        <p:spPr>
          <a:xfrm>
            <a:off x="363053" y="4293333"/>
            <a:ext cx="2990139" cy="461665"/>
          </a:xfrm>
          <a:prstGeom prst="rect">
            <a:avLst/>
          </a:prstGeom>
        </p:spPr>
        <p:txBody>
          <a:bodyPr wrap="square">
            <a:spAutoFit/>
          </a:bodyPr>
          <a:lstStyle/>
          <a:p>
            <a:pPr>
              <a:lnSpc>
                <a:spcPct val="120000"/>
              </a:lnSpc>
            </a:pPr>
            <a:r>
              <a:rPr lang="zh-CN" altLang="en-US" sz="2000" dirty="0" smtClean="0"/>
              <a:t>典型的</a:t>
            </a:r>
            <a:r>
              <a:rPr lang="zh-CN" altLang="en-US" sz="2000" b="1" dirty="0" smtClean="0"/>
              <a:t>棱内节点</a:t>
            </a:r>
            <a:r>
              <a:rPr lang="zh-CN" altLang="en-US" sz="2000" dirty="0" smtClean="0"/>
              <a:t>：</a:t>
            </a:r>
            <a:endParaRPr lang="zh-CN" altLang="en-US" sz="2000" dirty="0"/>
          </a:p>
        </p:txBody>
      </p:sp>
      <p:graphicFrame>
        <p:nvGraphicFramePr>
          <p:cNvPr id="56" name="对象 55"/>
          <p:cNvGraphicFramePr>
            <a:graphicFrameLocks noChangeAspect="1"/>
          </p:cNvGraphicFramePr>
          <p:nvPr>
            <p:extLst>
              <p:ext uri="{D42A27DB-BD31-4B8C-83A1-F6EECF244321}">
                <p14:modId xmlns:p14="http://schemas.microsoft.com/office/powerpoint/2010/main" val="73675848"/>
              </p:ext>
            </p:extLst>
          </p:nvPr>
        </p:nvGraphicFramePr>
        <p:xfrm>
          <a:off x="1155968" y="3712520"/>
          <a:ext cx="4800600" cy="571500"/>
        </p:xfrm>
        <a:graphic>
          <a:graphicData uri="http://schemas.openxmlformats.org/presentationml/2006/ole">
            <mc:AlternateContent xmlns:mc="http://schemas.openxmlformats.org/markup-compatibility/2006">
              <mc:Choice xmlns:v="urn:schemas-microsoft-com:vml" Requires="v">
                <p:oleObj spid="_x0000_s164178" name="Equation" r:id="rId7" imgW="4800600" imgH="571320" progId="Equation.DSMT4">
                  <p:embed/>
                </p:oleObj>
              </mc:Choice>
              <mc:Fallback>
                <p:oleObj name="Equation" r:id="rId7" imgW="4800600" imgH="571320" progId="Equation.DSMT4">
                  <p:embed/>
                  <p:pic>
                    <p:nvPicPr>
                      <p:cNvPr id="0" name=""/>
                      <p:cNvPicPr/>
                      <p:nvPr/>
                    </p:nvPicPr>
                    <p:blipFill>
                      <a:blip r:embed="rId8"/>
                      <a:stretch>
                        <a:fillRect/>
                      </a:stretch>
                    </p:blipFill>
                    <p:spPr>
                      <a:xfrm>
                        <a:off x="1155968" y="3712520"/>
                        <a:ext cx="4800600" cy="571500"/>
                      </a:xfrm>
                      <a:prstGeom prst="rect">
                        <a:avLst/>
                      </a:prstGeom>
                    </p:spPr>
                  </p:pic>
                </p:oleObj>
              </mc:Fallback>
            </mc:AlternateContent>
          </a:graphicData>
        </a:graphic>
      </p:graphicFrame>
      <p:graphicFrame>
        <p:nvGraphicFramePr>
          <p:cNvPr id="57" name="对象 56"/>
          <p:cNvGraphicFramePr>
            <a:graphicFrameLocks noChangeAspect="1"/>
          </p:cNvGraphicFramePr>
          <p:nvPr>
            <p:extLst>
              <p:ext uri="{D42A27DB-BD31-4B8C-83A1-F6EECF244321}">
                <p14:modId xmlns:p14="http://schemas.microsoft.com/office/powerpoint/2010/main" val="4207875897"/>
              </p:ext>
            </p:extLst>
          </p:nvPr>
        </p:nvGraphicFramePr>
        <p:xfrm>
          <a:off x="2879725" y="4652151"/>
          <a:ext cx="2921000" cy="571500"/>
        </p:xfrm>
        <a:graphic>
          <a:graphicData uri="http://schemas.openxmlformats.org/presentationml/2006/ole">
            <mc:AlternateContent xmlns:mc="http://schemas.openxmlformats.org/markup-compatibility/2006">
              <mc:Choice xmlns:v="urn:schemas-microsoft-com:vml" Requires="v">
                <p:oleObj spid="_x0000_s164179" name="Equation" r:id="rId9" imgW="2920680" imgH="571320" progId="Equation.DSMT4">
                  <p:embed/>
                </p:oleObj>
              </mc:Choice>
              <mc:Fallback>
                <p:oleObj name="Equation" r:id="rId9" imgW="2920680" imgH="571320" progId="Equation.DSMT4">
                  <p:embed/>
                  <p:pic>
                    <p:nvPicPr>
                      <p:cNvPr id="0" name=""/>
                      <p:cNvPicPr/>
                      <p:nvPr/>
                    </p:nvPicPr>
                    <p:blipFill>
                      <a:blip r:embed="rId10"/>
                      <a:stretch>
                        <a:fillRect/>
                      </a:stretch>
                    </p:blipFill>
                    <p:spPr>
                      <a:xfrm>
                        <a:off x="2879725" y="4652151"/>
                        <a:ext cx="2921000" cy="571500"/>
                      </a:xfrm>
                      <a:prstGeom prst="rect">
                        <a:avLst/>
                      </a:prstGeom>
                    </p:spPr>
                  </p:pic>
                </p:oleObj>
              </mc:Fallback>
            </mc:AlternateContent>
          </a:graphicData>
        </a:graphic>
      </p:graphicFrame>
      <p:graphicFrame>
        <p:nvGraphicFramePr>
          <p:cNvPr id="63" name="对象 62"/>
          <p:cNvGraphicFramePr>
            <a:graphicFrameLocks noChangeAspect="1"/>
          </p:cNvGraphicFramePr>
          <p:nvPr>
            <p:extLst>
              <p:ext uri="{D42A27DB-BD31-4B8C-83A1-F6EECF244321}">
                <p14:modId xmlns:p14="http://schemas.microsoft.com/office/powerpoint/2010/main" val="1006454856"/>
              </p:ext>
            </p:extLst>
          </p:nvPr>
        </p:nvGraphicFramePr>
        <p:xfrm>
          <a:off x="2879725" y="5240282"/>
          <a:ext cx="2921000" cy="571500"/>
        </p:xfrm>
        <a:graphic>
          <a:graphicData uri="http://schemas.openxmlformats.org/presentationml/2006/ole">
            <mc:AlternateContent xmlns:mc="http://schemas.openxmlformats.org/markup-compatibility/2006">
              <mc:Choice xmlns:v="urn:schemas-microsoft-com:vml" Requires="v">
                <p:oleObj spid="_x0000_s164180" name="Equation" r:id="rId11" imgW="2920680" imgH="571320" progId="Equation.DSMT4">
                  <p:embed/>
                </p:oleObj>
              </mc:Choice>
              <mc:Fallback>
                <p:oleObj name="Equation" r:id="rId11" imgW="2920680" imgH="571320" progId="Equation.DSMT4">
                  <p:embed/>
                  <p:pic>
                    <p:nvPicPr>
                      <p:cNvPr id="0" name=""/>
                      <p:cNvPicPr/>
                      <p:nvPr/>
                    </p:nvPicPr>
                    <p:blipFill>
                      <a:blip r:embed="rId12"/>
                      <a:stretch>
                        <a:fillRect/>
                      </a:stretch>
                    </p:blipFill>
                    <p:spPr>
                      <a:xfrm>
                        <a:off x="2879725" y="5240282"/>
                        <a:ext cx="2921000" cy="571500"/>
                      </a:xfrm>
                      <a:prstGeom prst="rect">
                        <a:avLst/>
                      </a:prstGeom>
                    </p:spPr>
                  </p:pic>
                </p:oleObj>
              </mc:Fallback>
            </mc:AlternateContent>
          </a:graphicData>
        </a:graphic>
      </p:graphicFrame>
      <p:graphicFrame>
        <p:nvGraphicFramePr>
          <p:cNvPr id="64" name="对象 63"/>
          <p:cNvGraphicFramePr>
            <a:graphicFrameLocks noChangeAspect="1"/>
          </p:cNvGraphicFramePr>
          <p:nvPr>
            <p:extLst>
              <p:ext uri="{D42A27DB-BD31-4B8C-83A1-F6EECF244321}">
                <p14:modId xmlns:p14="http://schemas.microsoft.com/office/powerpoint/2010/main" val="137160160"/>
              </p:ext>
            </p:extLst>
          </p:nvPr>
        </p:nvGraphicFramePr>
        <p:xfrm>
          <a:off x="2879725" y="5763357"/>
          <a:ext cx="2895600" cy="571500"/>
        </p:xfrm>
        <a:graphic>
          <a:graphicData uri="http://schemas.openxmlformats.org/presentationml/2006/ole">
            <mc:AlternateContent xmlns:mc="http://schemas.openxmlformats.org/markup-compatibility/2006">
              <mc:Choice xmlns:v="urn:schemas-microsoft-com:vml" Requires="v">
                <p:oleObj spid="_x0000_s164181" name="Equation" r:id="rId13" imgW="2895480" imgH="571320" progId="Equation.DSMT4">
                  <p:embed/>
                </p:oleObj>
              </mc:Choice>
              <mc:Fallback>
                <p:oleObj name="Equation" r:id="rId13" imgW="2895480" imgH="571320" progId="Equation.DSMT4">
                  <p:embed/>
                  <p:pic>
                    <p:nvPicPr>
                      <p:cNvPr id="0" name=""/>
                      <p:cNvPicPr/>
                      <p:nvPr/>
                    </p:nvPicPr>
                    <p:blipFill>
                      <a:blip r:embed="rId14"/>
                      <a:stretch>
                        <a:fillRect/>
                      </a:stretch>
                    </p:blipFill>
                    <p:spPr>
                      <a:xfrm>
                        <a:off x="2879725" y="5763357"/>
                        <a:ext cx="2895600" cy="571500"/>
                      </a:xfrm>
                      <a:prstGeom prst="rect">
                        <a:avLst/>
                      </a:prstGeom>
                    </p:spPr>
                  </p:pic>
                </p:oleObj>
              </mc:Fallback>
            </mc:AlternateContent>
          </a:graphicData>
        </a:graphic>
      </p:graphicFrame>
      <p:sp>
        <p:nvSpPr>
          <p:cNvPr id="65" name="矩形 64"/>
          <p:cNvSpPr/>
          <p:nvPr/>
        </p:nvSpPr>
        <p:spPr>
          <a:xfrm>
            <a:off x="334891" y="4765490"/>
            <a:ext cx="2322280" cy="461665"/>
          </a:xfrm>
          <a:prstGeom prst="rect">
            <a:avLst/>
          </a:prstGeom>
        </p:spPr>
        <p:txBody>
          <a:bodyPr wrap="square">
            <a:spAutoFit/>
          </a:bodyPr>
          <a:lstStyle/>
          <a:p>
            <a:pPr>
              <a:lnSpc>
                <a:spcPct val="120000"/>
              </a:lnSpc>
            </a:pPr>
            <a:r>
              <a:rPr lang="zh-CN" altLang="en-US" sz="2000" dirty="0" smtClean="0"/>
              <a:t>节点</a:t>
            </a:r>
            <a:r>
              <a:rPr lang="en-US" altLang="zh-CN" sz="2000" dirty="0" smtClean="0"/>
              <a:t>(</a:t>
            </a:r>
            <a:r>
              <a:rPr lang="en-US" altLang="zh-CN" sz="2000" dirty="0" err="1" smtClean="0"/>
              <a:t>i</a:t>
            </a:r>
            <a:r>
              <a:rPr lang="en-US" altLang="zh-CN" sz="2000" dirty="0" smtClean="0"/>
              <a:t>=9,11,15,13</a:t>
            </a:r>
            <a:r>
              <a:rPr lang="en-US" altLang="zh-CN" sz="2000" dirty="0"/>
              <a:t>)</a:t>
            </a:r>
            <a:r>
              <a:rPr lang="zh-CN" altLang="en-US" sz="2000" dirty="0" smtClean="0"/>
              <a:t>：</a:t>
            </a:r>
            <a:endParaRPr lang="zh-CN" altLang="en-US" sz="2000" dirty="0"/>
          </a:p>
        </p:txBody>
      </p:sp>
      <p:sp>
        <p:nvSpPr>
          <p:cNvPr id="66" name="矩形 65"/>
          <p:cNvSpPr/>
          <p:nvPr/>
        </p:nvSpPr>
        <p:spPr>
          <a:xfrm>
            <a:off x="309491" y="5329864"/>
            <a:ext cx="2322280" cy="461665"/>
          </a:xfrm>
          <a:prstGeom prst="rect">
            <a:avLst/>
          </a:prstGeom>
        </p:spPr>
        <p:txBody>
          <a:bodyPr wrap="square">
            <a:spAutoFit/>
          </a:bodyPr>
          <a:lstStyle/>
          <a:p>
            <a:pPr>
              <a:lnSpc>
                <a:spcPct val="120000"/>
              </a:lnSpc>
            </a:pPr>
            <a:r>
              <a:rPr lang="zh-CN" altLang="en-US" sz="2000" dirty="0" smtClean="0"/>
              <a:t>节点</a:t>
            </a:r>
            <a:r>
              <a:rPr lang="en-US" altLang="zh-CN" sz="2000" dirty="0" smtClean="0"/>
              <a:t>(</a:t>
            </a:r>
            <a:r>
              <a:rPr lang="en-US" altLang="zh-CN" sz="2000" dirty="0" err="1" smtClean="0"/>
              <a:t>i</a:t>
            </a:r>
            <a:r>
              <a:rPr lang="en-US" altLang="zh-CN" sz="2000" dirty="0" smtClean="0"/>
              <a:t>=10,12,16,14)</a:t>
            </a:r>
            <a:r>
              <a:rPr lang="zh-CN" altLang="en-US" sz="2000" dirty="0" smtClean="0"/>
              <a:t>：</a:t>
            </a:r>
            <a:endParaRPr lang="zh-CN" altLang="en-US" sz="2000" dirty="0"/>
          </a:p>
        </p:txBody>
      </p:sp>
      <p:sp>
        <p:nvSpPr>
          <p:cNvPr id="67" name="矩形 66"/>
          <p:cNvSpPr/>
          <p:nvPr/>
        </p:nvSpPr>
        <p:spPr>
          <a:xfrm>
            <a:off x="334891" y="5814070"/>
            <a:ext cx="2322280" cy="461665"/>
          </a:xfrm>
          <a:prstGeom prst="rect">
            <a:avLst/>
          </a:prstGeom>
        </p:spPr>
        <p:txBody>
          <a:bodyPr wrap="square">
            <a:spAutoFit/>
          </a:bodyPr>
          <a:lstStyle/>
          <a:p>
            <a:pPr>
              <a:lnSpc>
                <a:spcPct val="120000"/>
              </a:lnSpc>
            </a:pPr>
            <a:r>
              <a:rPr lang="zh-CN" altLang="en-US" sz="2000" dirty="0" smtClean="0"/>
              <a:t>节点</a:t>
            </a:r>
            <a:r>
              <a:rPr lang="en-US" altLang="zh-CN" sz="2000" dirty="0" smtClean="0"/>
              <a:t>(</a:t>
            </a:r>
            <a:r>
              <a:rPr lang="en-US" altLang="zh-CN" sz="2000" dirty="0" err="1" smtClean="0"/>
              <a:t>i</a:t>
            </a:r>
            <a:r>
              <a:rPr lang="en-US" altLang="zh-CN" sz="2000" dirty="0" smtClean="0"/>
              <a:t>=17,18,19,20)</a:t>
            </a:r>
            <a:r>
              <a:rPr lang="zh-CN" altLang="en-US" sz="2000" dirty="0" smtClean="0"/>
              <a:t>：</a:t>
            </a:r>
            <a:endParaRPr lang="zh-CN" altLang="en-US" sz="2000" dirty="0"/>
          </a:p>
        </p:txBody>
      </p:sp>
      <p:sp>
        <p:nvSpPr>
          <p:cNvPr id="68" name="文本框 67"/>
          <p:cNvSpPr txBox="1"/>
          <p:nvPr/>
        </p:nvSpPr>
        <p:spPr>
          <a:xfrm>
            <a:off x="184484" y="1746616"/>
            <a:ext cx="3485261" cy="400110"/>
          </a:xfrm>
          <a:prstGeom prst="rect">
            <a:avLst/>
          </a:prstGeom>
          <a:noFill/>
        </p:spPr>
        <p:txBody>
          <a:bodyPr wrap="square" rtlCol="0">
            <a:spAutoFit/>
          </a:bodyPr>
          <a:lstStyle/>
          <a:p>
            <a:r>
              <a:rPr lang="zh-CN" altLang="en-US" sz="2000" dirty="0" smtClean="0"/>
              <a:t>三维</a:t>
            </a:r>
            <a:r>
              <a:rPr lang="en-US" altLang="zh-CN" sz="2000" b="1" dirty="0" smtClean="0">
                <a:solidFill>
                  <a:srgbClr val="0000FF"/>
                </a:solidFill>
              </a:rPr>
              <a:t>8</a:t>
            </a:r>
            <a:r>
              <a:rPr lang="zh-CN" altLang="en-US" sz="2000" b="1" dirty="0" smtClean="0">
                <a:solidFill>
                  <a:srgbClr val="0000FF"/>
                </a:solidFill>
              </a:rPr>
              <a:t>节点</a:t>
            </a:r>
            <a:r>
              <a:rPr lang="zh-CN" altLang="en-US" sz="2000" dirty="0" smtClean="0"/>
              <a:t>单元形函数：</a:t>
            </a:r>
            <a:endParaRPr lang="zh-CN" altLang="en-US" sz="2000" dirty="0"/>
          </a:p>
        </p:txBody>
      </p:sp>
      <p:sp>
        <p:nvSpPr>
          <p:cNvPr id="69" name="文本框 68"/>
          <p:cNvSpPr txBox="1"/>
          <p:nvPr/>
        </p:nvSpPr>
        <p:spPr>
          <a:xfrm>
            <a:off x="193278" y="2903067"/>
            <a:ext cx="3485261" cy="400110"/>
          </a:xfrm>
          <a:prstGeom prst="rect">
            <a:avLst/>
          </a:prstGeom>
          <a:noFill/>
        </p:spPr>
        <p:txBody>
          <a:bodyPr wrap="square" rtlCol="0">
            <a:spAutoFit/>
          </a:bodyPr>
          <a:lstStyle/>
          <a:p>
            <a:r>
              <a:rPr lang="zh-CN" altLang="en-US" sz="2000" dirty="0" smtClean="0"/>
              <a:t>三维</a:t>
            </a:r>
            <a:r>
              <a:rPr lang="en-US" altLang="zh-CN" sz="2000" b="1" dirty="0" smtClean="0">
                <a:solidFill>
                  <a:srgbClr val="FF0000"/>
                </a:solidFill>
              </a:rPr>
              <a:t>20</a:t>
            </a:r>
            <a:r>
              <a:rPr lang="zh-CN" altLang="en-US" sz="2000" b="1" dirty="0" smtClean="0">
                <a:solidFill>
                  <a:srgbClr val="FF0000"/>
                </a:solidFill>
              </a:rPr>
              <a:t>节点</a:t>
            </a:r>
            <a:r>
              <a:rPr lang="zh-CN" altLang="en-US" sz="2000" dirty="0" smtClean="0"/>
              <a:t>单元形函数：</a:t>
            </a:r>
            <a:endParaRPr lang="zh-CN" altLang="en-US" sz="2000" dirty="0"/>
          </a:p>
        </p:txBody>
      </p:sp>
      <p:sp>
        <p:nvSpPr>
          <p:cNvPr id="70" name="矩形 69"/>
          <p:cNvSpPr/>
          <p:nvPr/>
        </p:nvSpPr>
        <p:spPr>
          <a:xfrm>
            <a:off x="6606322" y="2838427"/>
            <a:ext cx="2214993" cy="424732"/>
          </a:xfrm>
          <a:prstGeom prst="rect">
            <a:avLst/>
          </a:prstGeom>
        </p:spPr>
        <p:txBody>
          <a:bodyPr wrap="square">
            <a:spAutoFit/>
          </a:bodyPr>
          <a:lstStyle/>
          <a:p>
            <a:pPr>
              <a:lnSpc>
                <a:spcPct val="120000"/>
              </a:lnSpc>
            </a:pPr>
            <a:r>
              <a:rPr lang="en-US" altLang="zh-CN" dirty="0" smtClean="0">
                <a:latin typeface="黑体" panose="02010609060101010101" pitchFamily="49" charset="-122"/>
                <a:ea typeface="黑体" panose="02010609060101010101" pitchFamily="49" charset="-122"/>
              </a:rPr>
              <a:t>C3D8</a:t>
            </a:r>
            <a:r>
              <a:rPr lang="zh-CN" altLang="en-US" dirty="0" smtClean="0">
                <a:latin typeface="黑体" panose="02010609060101010101" pitchFamily="49" charset="-122"/>
                <a:ea typeface="黑体" panose="02010609060101010101" pitchFamily="49" charset="-122"/>
              </a:rPr>
              <a:t>单元节点编号</a:t>
            </a:r>
            <a:endParaRPr lang="zh-CN" altLang="en-US"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3405099494"/>
      </p:ext>
    </p:extLst>
  </p:cSld>
  <p:clrMapOvr>
    <a:masterClrMapping/>
  </p:clrMapOvr>
  <mc:AlternateContent xmlns:mc="http://schemas.openxmlformats.org/markup-compatibility/2006" xmlns:p14="http://schemas.microsoft.com/office/powerpoint/2010/main">
    <mc:Choice Requires="p14">
      <p:transition spd="slow" p14:dur="2000" advTm="11209"/>
    </mc:Choice>
    <mc:Fallback xmlns="">
      <p:transition spd="slow" advTm="11209"/>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zh-CN" altLang="en-US" smtClean="0"/>
              <a:t>计算动力学大作业（第三组）</a:t>
            </a:r>
            <a:endParaRPr lang="zh-CN" altLang="en-US" dirty="0"/>
          </a:p>
        </p:txBody>
      </p:sp>
      <p:sp>
        <p:nvSpPr>
          <p:cNvPr id="2" name="日期占位符 1"/>
          <p:cNvSpPr>
            <a:spLocks noGrp="1"/>
          </p:cNvSpPr>
          <p:nvPr>
            <p:ph type="dt" sz="half" idx="10"/>
          </p:nvPr>
        </p:nvSpPr>
        <p:spPr/>
        <p:txBody>
          <a:bodyPr/>
          <a:lstStyle/>
          <a:p>
            <a:fld id="{9AA436F5-FC43-43DE-B9C2-61D05D9E9FE6}" type="datetime1">
              <a:rPr lang="zh-CN" altLang="en-US" smtClean="0"/>
              <a:t>2022/6/1</a:t>
            </a:fld>
            <a:endParaRPr lang="zh-CN" altLang="en-US"/>
          </a:p>
        </p:txBody>
      </p:sp>
      <p:sp>
        <p:nvSpPr>
          <p:cNvPr id="9" name="灯片编号占位符 8"/>
          <p:cNvSpPr>
            <a:spLocks noGrp="1"/>
          </p:cNvSpPr>
          <p:nvPr>
            <p:ph type="sldNum" sz="quarter" idx="12"/>
          </p:nvPr>
        </p:nvSpPr>
        <p:spPr/>
        <p:txBody>
          <a:bodyPr/>
          <a:lstStyle/>
          <a:p>
            <a:fld id="{69764B09-0332-4747-B2BA-F996204B7FB7}" type="slidenum">
              <a:rPr lang="zh-CN" altLang="en-US" smtClean="0"/>
              <a:t>19</a:t>
            </a:fld>
            <a:endParaRPr lang="zh-CN" altLang="en-US"/>
          </a:p>
        </p:txBody>
      </p:sp>
      <p:sp>
        <p:nvSpPr>
          <p:cNvPr id="3" name="标题 2"/>
          <p:cNvSpPr>
            <a:spLocks noGrp="1"/>
          </p:cNvSpPr>
          <p:nvPr>
            <p:ph type="title"/>
          </p:nvPr>
        </p:nvSpPr>
        <p:spPr/>
        <p:txBody>
          <a:bodyPr/>
          <a:lstStyle/>
          <a:p>
            <a:endParaRPr lang="zh-CN" altLang="en-US"/>
          </a:p>
        </p:txBody>
      </p:sp>
      <p:sp>
        <p:nvSpPr>
          <p:cNvPr id="8" name="Rectangle 2"/>
          <p:cNvSpPr txBox="1">
            <a:spLocks noChangeArrowheads="1"/>
          </p:cNvSpPr>
          <p:nvPr/>
        </p:nvSpPr>
        <p:spPr>
          <a:xfrm>
            <a:off x="1155968" y="225420"/>
            <a:ext cx="4490687" cy="563562"/>
          </a:xfrm>
          <a:prstGeom prst="rect">
            <a:avLst/>
          </a:prstGeom>
        </p:spPr>
        <p:txBody>
          <a:bodyPr vert="horz" lIns="91440" tIns="45720" rIns="91440" bIns="45720" rtlCol="0" anchor="b">
            <a:noAutofit/>
          </a:bodyPr>
          <a:lstStyle>
            <a:lvl1pPr algn="l" defTabSz="685800" rtl="0" eaLnBrk="1" latinLnBrk="0" hangingPunct="1">
              <a:lnSpc>
                <a:spcPct val="85000"/>
              </a:lnSpc>
              <a:spcBef>
                <a:spcPct val="0"/>
              </a:spcBef>
              <a:buNone/>
              <a:defRPr sz="3000" kern="1200" spc="-38" baseline="0">
                <a:solidFill>
                  <a:schemeClr val="tx1">
                    <a:lumMod val="75000"/>
                    <a:lumOff val="25000"/>
                  </a:schemeClr>
                </a:solidFill>
                <a:latin typeface="+mj-lt"/>
                <a:ea typeface="+mj-ea"/>
                <a:cs typeface="+mj-cs"/>
              </a:defRPr>
            </a:lvl1pPr>
          </a:lstStyle>
          <a:p>
            <a:r>
              <a:rPr lang="zh-CN" altLang="en-US" sz="2800" b="1" dirty="0">
                <a:solidFill>
                  <a:srgbClr val="0000FF"/>
                </a:solidFill>
                <a:latin typeface="微软雅黑" panose="020B0503020204020204" pitchFamily="34" charset="-122"/>
                <a:ea typeface="微软雅黑" panose="020B0503020204020204" pitchFamily="34" charset="-122"/>
              </a:rPr>
              <a:t>三</a:t>
            </a:r>
            <a:r>
              <a:rPr lang="zh-CN" altLang="en-US" sz="2800" b="1" dirty="0" smtClean="0">
                <a:solidFill>
                  <a:srgbClr val="0000FF"/>
                </a:solidFill>
                <a:latin typeface="微软雅黑" panose="020B0503020204020204" pitchFamily="34" charset="-122"/>
                <a:ea typeface="微软雅黑" panose="020B0503020204020204" pitchFamily="34" charset="-122"/>
              </a:rPr>
              <a:t>、</a:t>
            </a:r>
            <a:r>
              <a:rPr lang="zh-CN" altLang="en-US" sz="2800" b="1" dirty="0">
                <a:solidFill>
                  <a:srgbClr val="0000FF"/>
                </a:solidFill>
                <a:latin typeface="微软雅黑" panose="020B0503020204020204" pitchFamily="34" charset="-122"/>
                <a:ea typeface="微软雅黑" panose="020B0503020204020204" pitchFamily="34" charset="-122"/>
              </a:rPr>
              <a:t>扩展</a:t>
            </a:r>
            <a:r>
              <a:rPr lang="en-US" altLang="zh-CN" sz="2800" b="1" dirty="0">
                <a:solidFill>
                  <a:srgbClr val="0000FF"/>
                </a:solidFill>
                <a:latin typeface="微软雅黑" panose="020B0503020204020204" pitchFamily="34" charset="-122"/>
                <a:ea typeface="微软雅黑" panose="020B0503020204020204" pitchFamily="34" charset="-122"/>
              </a:rPr>
              <a:t>STAP90</a:t>
            </a:r>
            <a:r>
              <a:rPr lang="zh-CN" altLang="en-US" sz="2800" b="1" dirty="0">
                <a:solidFill>
                  <a:srgbClr val="0000FF"/>
                </a:solidFill>
                <a:latin typeface="微软雅黑" panose="020B0503020204020204" pitchFamily="34" charset="-122"/>
                <a:ea typeface="微软雅黑" panose="020B0503020204020204" pitchFamily="34" charset="-122"/>
              </a:rPr>
              <a:t>程序</a:t>
            </a:r>
          </a:p>
        </p:txBody>
      </p:sp>
      <p:sp>
        <p:nvSpPr>
          <p:cNvPr id="21" name="文本框 20"/>
          <p:cNvSpPr txBox="1"/>
          <p:nvPr/>
        </p:nvSpPr>
        <p:spPr>
          <a:xfrm>
            <a:off x="184484" y="1100911"/>
            <a:ext cx="5616241" cy="461665"/>
          </a:xfrm>
          <a:prstGeom prst="rect">
            <a:avLst/>
          </a:prstGeom>
          <a:noFill/>
        </p:spPr>
        <p:txBody>
          <a:bodyPr wrap="square" rtlCol="0">
            <a:spAutoFit/>
          </a:bodyPr>
          <a:lstStyle/>
          <a:p>
            <a:pPr marL="342900" indent="-342900">
              <a:buFont typeface="Wingdings" panose="05000000000000000000" pitchFamily="2" charset="2"/>
              <a:buChar char="n"/>
            </a:pPr>
            <a:r>
              <a:rPr lang="zh-CN" altLang="en-US" sz="2400" b="1" dirty="0" smtClean="0">
                <a:solidFill>
                  <a:srgbClr val="7030A0"/>
                </a:solidFill>
                <a:latin typeface="华文楷体" panose="02010600040101010101" pitchFamily="2" charset="-122"/>
                <a:ea typeface="华文楷体" panose="02010600040101010101" pitchFamily="2" charset="-122"/>
              </a:rPr>
              <a:t>三维实体单元</a:t>
            </a:r>
            <a:endParaRPr lang="zh-CN" altLang="en-US" sz="2400" b="1" dirty="0">
              <a:solidFill>
                <a:srgbClr val="7030A0"/>
              </a:solidFill>
              <a:latin typeface="华文楷体" panose="02010600040101010101" pitchFamily="2" charset="-122"/>
              <a:ea typeface="华文楷体" panose="02010600040101010101" pitchFamily="2" charset="-122"/>
            </a:endParaRPr>
          </a:p>
        </p:txBody>
      </p:sp>
      <p:graphicFrame>
        <p:nvGraphicFramePr>
          <p:cNvPr id="5" name="对象 4"/>
          <p:cNvGraphicFramePr>
            <a:graphicFrameLocks noChangeAspect="1"/>
          </p:cNvGraphicFramePr>
          <p:nvPr>
            <p:extLst>
              <p:ext uri="{D42A27DB-BD31-4B8C-83A1-F6EECF244321}">
                <p14:modId xmlns:p14="http://schemas.microsoft.com/office/powerpoint/2010/main" val="1816730191"/>
              </p:ext>
            </p:extLst>
          </p:nvPr>
        </p:nvGraphicFramePr>
        <p:xfrm>
          <a:off x="306388" y="1808163"/>
          <a:ext cx="8496300" cy="2019300"/>
        </p:xfrm>
        <a:graphic>
          <a:graphicData uri="http://schemas.openxmlformats.org/presentationml/2006/ole">
            <mc:AlternateContent xmlns:mc="http://schemas.openxmlformats.org/markup-compatibility/2006">
              <mc:Choice xmlns:v="urn:schemas-microsoft-com:vml" Requires="v">
                <p:oleObj spid="_x0000_s162037" name="Equation" r:id="rId4" imgW="8496000" imgH="2019240" progId="Equation.DSMT4">
                  <p:embed/>
                </p:oleObj>
              </mc:Choice>
              <mc:Fallback>
                <p:oleObj name="Equation" r:id="rId4" imgW="8496000" imgH="2019240" progId="Equation.DSMT4">
                  <p:embed/>
                  <p:pic>
                    <p:nvPicPr>
                      <p:cNvPr id="0" name=""/>
                      <p:cNvPicPr/>
                      <p:nvPr/>
                    </p:nvPicPr>
                    <p:blipFill>
                      <a:blip r:embed="rId5"/>
                      <a:stretch>
                        <a:fillRect/>
                      </a:stretch>
                    </p:blipFill>
                    <p:spPr>
                      <a:xfrm>
                        <a:off x="306388" y="1808163"/>
                        <a:ext cx="8496300" cy="2019300"/>
                      </a:xfrm>
                      <a:prstGeom prst="rect">
                        <a:avLst/>
                      </a:prstGeom>
                    </p:spPr>
                  </p:pic>
                </p:oleObj>
              </mc:Fallback>
            </mc:AlternateContent>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val="4184628092"/>
              </p:ext>
            </p:extLst>
          </p:nvPr>
        </p:nvGraphicFramePr>
        <p:xfrm>
          <a:off x="822962" y="4194901"/>
          <a:ext cx="1727200" cy="1993900"/>
        </p:xfrm>
        <a:graphic>
          <a:graphicData uri="http://schemas.openxmlformats.org/presentationml/2006/ole">
            <mc:AlternateContent xmlns:mc="http://schemas.openxmlformats.org/markup-compatibility/2006">
              <mc:Choice xmlns:v="urn:schemas-microsoft-com:vml" Requires="v">
                <p:oleObj spid="_x0000_s162038" name="Equation" r:id="rId6" imgW="1726920" imgH="1993680" progId="Equation.DSMT4">
                  <p:embed/>
                </p:oleObj>
              </mc:Choice>
              <mc:Fallback>
                <p:oleObj name="Equation" r:id="rId6" imgW="1726920" imgH="1993680" progId="Equation.DSMT4">
                  <p:embed/>
                  <p:pic>
                    <p:nvPicPr>
                      <p:cNvPr id="0" name=""/>
                      <p:cNvPicPr/>
                      <p:nvPr/>
                    </p:nvPicPr>
                    <p:blipFill>
                      <a:blip r:embed="rId7"/>
                      <a:stretch>
                        <a:fillRect/>
                      </a:stretch>
                    </p:blipFill>
                    <p:spPr>
                      <a:xfrm>
                        <a:off x="822962" y="4194901"/>
                        <a:ext cx="1727200" cy="1993900"/>
                      </a:xfrm>
                      <a:prstGeom prst="rect">
                        <a:avLst/>
                      </a:prstGeom>
                    </p:spPr>
                  </p:pic>
                </p:oleObj>
              </mc:Fallback>
            </mc:AlternateContent>
          </a:graphicData>
        </a:graphic>
      </p:graphicFrame>
      <p:sp>
        <p:nvSpPr>
          <p:cNvPr id="10" name="文本框 9"/>
          <p:cNvSpPr txBox="1"/>
          <p:nvPr/>
        </p:nvSpPr>
        <p:spPr>
          <a:xfrm>
            <a:off x="3555624" y="4363707"/>
            <a:ext cx="5120064" cy="1477328"/>
          </a:xfrm>
          <a:prstGeom prst="rect">
            <a:avLst/>
          </a:prstGeom>
          <a:noFill/>
        </p:spPr>
        <p:txBody>
          <a:bodyPr wrap="square" rtlCol="0">
            <a:spAutoFit/>
          </a:bodyPr>
          <a:lstStyle/>
          <a:p>
            <a:pPr marL="342900" indent="-342900">
              <a:lnSpc>
                <a:spcPct val="150000"/>
              </a:lnSpc>
              <a:buFont typeface="Wingdings" panose="05000000000000000000" pitchFamily="2" charset="2"/>
              <a:buChar char="Ø"/>
            </a:pPr>
            <a:r>
              <a:rPr lang="zh-CN" altLang="en-US" sz="2000" dirty="0" smtClean="0"/>
              <a:t>计算形函数和形函数对等参坐标的导数；</a:t>
            </a:r>
            <a:endParaRPr lang="en-US" altLang="zh-CN" sz="2000" dirty="0" smtClean="0"/>
          </a:p>
          <a:p>
            <a:pPr marL="342900" indent="-342900">
              <a:lnSpc>
                <a:spcPct val="150000"/>
              </a:lnSpc>
              <a:buFont typeface="Wingdings" panose="05000000000000000000" pitchFamily="2" charset="2"/>
              <a:buChar char="Ø"/>
            </a:pPr>
            <a:r>
              <a:rPr lang="zh-CN" altLang="en-US" sz="2000" dirty="0" smtClean="0"/>
              <a:t>对于高阶单元，此过程可能比较繁琐；</a:t>
            </a:r>
            <a:endParaRPr lang="en-US" altLang="zh-CN" sz="2000" dirty="0" smtClean="0"/>
          </a:p>
          <a:p>
            <a:pPr marL="342900" indent="-342900">
              <a:lnSpc>
                <a:spcPct val="150000"/>
              </a:lnSpc>
              <a:buFont typeface="Wingdings" panose="05000000000000000000" pitchFamily="2" charset="2"/>
              <a:buChar char="Ø"/>
            </a:pPr>
            <a:r>
              <a:rPr lang="en-US" altLang="zh-CN" sz="2000" b="1" dirty="0" smtClean="0"/>
              <a:t>J</a:t>
            </a:r>
            <a:r>
              <a:rPr lang="zh-CN" altLang="en-US" sz="2000" dirty="0" smtClean="0"/>
              <a:t>行列式的物理意义，程序容错控制。</a:t>
            </a:r>
            <a:endParaRPr lang="zh-CN" altLang="en-US" sz="2000" dirty="0"/>
          </a:p>
        </p:txBody>
      </p:sp>
    </p:spTree>
    <p:extLst>
      <p:ext uri="{BB962C8B-B14F-4D97-AF65-F5344CB8AC3E}">
        <p14:creationId xmlns:p14="http://schemas.microsoft.com/office/powerpoint/2010/main" val="3736563712"/>
      </p:ext>
    </p:extLst>
  </p:cSld>
  <p:clrMapOvr>
    <a:masterClrMapping/>
  </p:clrMapOvr>
  <mc:AlternateContent xmlns:mc="http://schemas.openxmlformats.org/markup-compatibility/2006" xmlns:p14="http://schemas.microsoft.com/office/powerpoint/2010/main">
    <mc:Choice Requires="p14">
      <p:transition spd="slow" p14:dur="2000" advTm="11209"/>
    </mc:Choice>
    <mc:Fallback xmlns="">
      <p:transition spd="slow" advTm="11209"/>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zh-CN" altLang="en-US" smtClean="0"/>
              <a:t>计算动力学大作业（第三组）</a:t>
            </a:r>
            <a:endParaRPr lang="zh-CN" altLang="en-US" dirty="0"/>
          </a:p>
        </p:txBody>
      </p:sp>
      <p:sp>
        <p:nvSpPr>
          <p:cNvPr id="7" name="内容占位符 6"/>
          <p:cNvSpPr>
            <a:spLocks noGrp="1"/>
          </p:cNvSpPr>
          <p:nvPr>
            <p:ph idx="1"/>
          </p:nvPr>
        </p:nvSpPr>
        <p:spPr>
          <a:xfrm>
            <a:off x="1625659" y="1427836"/>
            <a:ext cx="6444154" cy="4247317"/>
          </a:xfrm>
          <a:prstGeom prst="rect">
            <a:avLst/>
          </a:prstGeom>
        </p:spPr>
        <p:txBody>
          <a:bodyPr wrap="square">
            <a:spAutoFit/>
          </a:bodyPr>
          <a:lstStyle/>
          <a:p>
            <a:pPr marL="0" indent="0">
              <a:lnSpc>
                <a:spcPct val="150000"/>
              </a:lnSpc>
              <a:spcBef>
                <a:spcPts val="0"/>
              </a:spcBef>
              <a:spcAft>
                <a:spcPts val="0"/>
              </a:spcAft>
              <a:buNone/>
            </a:pPr>
            <a:r>
              <a:rPr lang="en-US" altLang="zh-CN" sz="3600" b="1" dirty="0" smtClean="0">
                <a:solidFill>
                  <a:srgbClr val="0000FF"/>
                </a:solidFill>
                <a:latin typeface="楷体" panose="02010609060101010101" pitchFamily="49" charset="-122"/>
                <a:ea typeface="楷体" panose="02010609060101010101" pitchFamily="49" charset="-122"/>
              </a:rPr>
              <a:t>1.</a:t>
            </a:r>
            <a:r>
              <a:rPr lang="zh-CN" altLang="en-US" sz="3600" b="1" dirty="0" smtClean="0">
                <a:solidFill>
                  <a:srgbClr val="0000FF"/>
                </a:solidFill>
                <a:latin typeface="楷体" panose="02010609060101010101" pitchFamily="49" charset="-122"/>
                <a:ea typeface="楷体" panose="02010609060101010101" pitchFamily="49" charset="-122"/>
              </a:rPr>
              <a:t>大作业选题与分工</a:t>
            </a:r>
            <a:endParaRPr lang="en-US" altLang="zh-CN" sz="3600" b="1" dirty="0">
              <a:solidFill>
                <a:srgbClr val="0000FF"/>
              </a:solidFill>
              <a:latin typeface="楷体" panose="02010609060101010101" pitchFamily="49" charset="-122"/>
              <a:ea typeface="楷体" panose="02010609060101010101" pitchFamily="49" charset="-122"/>
            </a:endParaRPr>
          </a:p>
          <a:p>
            <a:pPr marL="0" indent="0">
              <a:lnSpc>
                <a:spcPct val="150000"/>
              </a:lnSpc>
              <a:spcBef>
                <a:spcPts val="0"/>
              </a:spcBef>
              <a:spcAft>
                <a:spcPts val="0"/>
              </a:spcAft>
              <a:buNone/>
            </a:pPr>
            <a:r>
              <a:rPr lang="en-US" altLang="zh-CN" sz="3600" b="1" dirty="0" smtClean="0">
                <a:solidFill>
                  <a:srgbClr val="0000FF"/>
                </a:solidFill>
                <a:latin typeface="楷体" panose="02010609060101010101" pitchFamily="49" charset="-122"/>
                <a:ea typeface="楷体" panose="02010609060101010101" pitchFamily="49" charset="-122"/>
              </a:rPr>
              <a:t>2.</a:t>
            </a:r>
            <a:r>
              <a:rPr lang="zh-CN" altLang="en-US" sz="3600" b="1" dirty="0" smtClean="0">
                <a:solidFill>
                  <a:srgbClr val="0000FF"/>
                </a:solidFill>
                <a:latin typeface="楷体" panose="02010609060101010101" pitchFamily="49" charset="-122"/>
                <a:ea typeface="楷体" panose="02010609060101010101" pitchFamily="49" charset="-122"/>
              </a:rPr>
              <a:t>文献调研</a:t>
            </a:r>
            <a:endParaRPr lang="en-US" altLang="zh-CN" sz="3600" b="1" dirty="0" smtClean="0">
              <a:solidFill>
                <a:srgbClr val="0000FF"/>
              </a:solidFill>
              <a:latin typeface="楷体" panose="02010609060101010101" pitchFamily="49" charset="-122"/>
              <a:ea typeface="楷体" panose="02010609060101010101" pitchFamily="49" charset="-122"/>
            </a:endParaRPr>
          </a:p>
          <a:p>
            <a:pPr marL="0" indent="0">
              <a:lnSpc>
                <a:spcPct val="150000"/>
              </a:lnSpc>
              <a:spcBef>
                <a:spcPts val="0"/>
              </a:spcBef>
              <a:spcAft>
                <a:spcPts val="0"/>
              </a:spcAft>
              <a:buNone/>
            </a:pPr>
            <a:r>
              <a:rPr lang="en-US" altLang="zh-CN" sz="3600" b="1" dirty="0" smtClean="0">
                <a:solidFill>
                  <a:srgbClr val="0000FF"/>
                </a:solidFill>
                <a:latin typeface="楷体" panose="02010609060101010101" pitchFamily="49" charset="-122"/>
                <a:ea typeface="楷体" panose="02010609060101010101" pitchFamily="49" charset="-122"/>
              </a:rPr>
              <a:t>3.</a:t>
            </a:r>
            <a:r>
              <a:rPr lang="zh-CN" altLang="en-US" sz="3600" b="1" dirty="0" smtClean="0">
                <a:solidFill>
                  <a:srgbClr val="0000FF"/>
                </a:solidFill>
                <a:latin typeface="楷体" panose="02010609060101010101" pitchFamily="49" charset="-122"/>
                <a:ea typeface="楷体" panose="02010609060101010101" pitchFamily="49" charset="-122"/>
              </a:rPr>
              <a:t>扩展</a:t>
            </a:r>
            <a:r>
              <a:rPr lang="en-US" altLang="zh-CN" sz="3600" b="1" dirty="0" smtClean="0">
                <a:solidFill>
                  <a:srgbClr val="0000FF"/>
                </a:solidFill>
                <a:latin typeface="楷体" panose="02010609060101010101" pitchFamily="49" charset="-122"/>
                <a:ea typeface="楷体" panose="02010609060101010101" pitchFamily="49" charset="-122"/>
              </a:rPr>
              <a:t>STAP90</a:t>
            </a:r>
            <a:r>
              <a:rPr lang="zh-CN" altLang="en-US" sz="3600" b="1" dirty="0" smtClean="0">
                <a:solidFill>
                  <a:srgbClr val="0000FF"/>
                </a:solidFill>
                <a:latin typeface="楷体" panose="02010609060101010101" pitchFamily="49" charset="-122"/>
                <a:ea typeface="楷体" panose="02010609060101010101" pitchFamily="49" charset="-122"/>
              </a:rPr>
              <a:t>程序</a:t>
            </a:r>
            <a:endParaRPr lang="en-US" altLang="zh-CN" sz="3600" b="1" dirty="0" smtClean="0">
              <a:solidFill>
                <a:srgbClr val="0000FF"/>
              </a:solidFill>
              <a:latin typeface="楷体" panose="02010609060101010101" pitchFamily="49" charset="-122"/>
              <a:ea typeface="楷体" panose="02010609060101010101" pitchFamily="49" charset="-122"/>
            </a:endParaRPr>
          </a:p>
          <a:p>
            <a:pPr marL="0" indent="0">
              <a:lnSpc>
                <a:spcPct val="150000"/>
              </a:lnSpc>
              <a:spcBef>
                <a:spcPts val="0"/>
              </a:spcBef>
              <a:spcAft>
                <a:spcPts val="0"/>
              </a:spcAft>
              <a:buNone/>
            </a:pPr>
            <a:r>
              <a:rPr lang="en-US" altLang="zh-CN" sz="3600" b="1" dirty="0" smtClean="0">
                <a:solidFill>
                  <a:srgbClr val="0000FF"/>
                </a:solidFill>
                <a:latin typeface="楷体" panose="02010609060101010101" pitchFamily="49" charset="-122"/>
                <a:ea typeface="楷体" panose="02010609060101010101" pitchFamily="49" charset="-122"/>
              </a:rPr>
              <a:t>4.</a:t>
            </a:r>
            <a:r>
              <a:rPr lang="zh-CN" altLang="en-US" sz="3600" b="1" dirty="0" smtClean="0">
                <a:solidFill>
                  <a:srgbClr val="0000FF"/>
                </a:solidFill>
                <a:latin typeface="楷体" panose="02010609060101010101" pitchFamily="49" charset="-122"/>
                <a:ea typeface="楷体" panose="02010609060101010101" pitchFamily="49" charset="-122"/>
              </a:rPr>
              <a:t>实际冲击问题软件分析</a:t>
            </a:r>
            <a:endParaRPr lang="en-US" altLang="zh-CN" sz="3600" b="1" dirty="0" smtClean="0">
              <a:solidFill>
                <a:srgbClr val="0000FF"/>
              </a:solidFill>
              <a:latin typeface="楷体" panose="02010609060101010101" pitchFamily="49" charset="-122"/>
              <a:ea typeface="楷体" panose="02010609060101010101" pitchFamily="49" charset="-122"/>
            </a:endParaRPr>
          </a:p>
          <a:p>
            <a:pPr marL="0" indent="0">
              <a:lnSpc>
                <a:spcPct val="150000"/>
              </a:lnSpc>
              <a:spcBef>
                <a:spcPts val="0"/>
              </a:spcBef>
              <a:spcAft>
                <a:spcPts val="0"/>
              </a:spcAft>
              <a:buNone/>
            </a:pPr>
            <a:r>
              <a:rPr lang="en-US" altLang="zh-CN" sz="3600" b="1" dirty="0" smtClean="0">
                <a:solidFill>
                  <a:srgbClr val="0000FF"/>
                </a:solidFill>
                <a:latin typeface="楷体" panose="02010609060101010101" pitchFamily="49" charset="-122"/>
                <a:ea typeface="楷体" panose="02010609060101010101" pitchFamily="49" charset="-122"/>
              </a:rPr>
              <a:t>5.</a:t>
            </a:r>
            <a:r>
              <a:rPr lang="zh-CN" altLang="en-US" sz="3600" b="1" dirty="0" smtClean="0">
                <a:solidFill>
                  <a:srgbClr val="0000FF"/>
                </a:solidFill>
                <a:latin typeface="楷体" panose="02010609060101010101" pitchFamily="49" charset="-122"/>
                <a:ea typeface="楷体" panose="02010609060101010101" pitchFamily="49" charset="-122"/>
              </a:rPr>
              <a:t>收获与体会</a:t>
            </a:r>
            <a:endParaRPr lang="en-US" altLang="zh-CN" sz="3600" b="1" dirty="0" smtClean="0">
              <a:solidFill>
                <a:srgbClr val="0000FF"/>
              </a:solidFill>
              <a:latin typeface="楷体" panose="02010609060101010101" pitchFamily="49" charset="-122"/>
              <a:ea typeface="楷体" panose="02010609060101010101" pitchFamily="49" charset="-122"/>
            </a:endParaRPr>
          </a:p>
        </p:txBody>
      </p:sp>
      <p:sp>
        <p:nvSpPr>
          <p:cNvPr id="8" name="Rectangle 2"/>
          <p:cNvSpPr txBox="1">
            <a:spLocks noChangeArrowheads="1"/>
          </p:cNvSpPr>
          <p:nvPr/>
        </p:nvSpPr>
        <p:spPr>
          <a:xfrm>
            <a:off x="3216805" y="112734"/>
            <a:ext cx="2520115" cy="748531"/>
          </a:xfrm>
          <a:prstGeom prst="rect">
            <a:avLst/>
          </a:prstGeom>
        </p:spPr>
        <p:txBody>
          <a:bodyPr vert="horz" lIns="91440" tIns="45720" rIns="91440" bIns="45720" rtlCol="0" anchor="b">
            <a:noAutofit/>
          </a:bodyPr>
          <a:lstStyle>
            <a:lvl1pPr algn="l" defTabSz="685800" rtl="0" eaLnBrk="1" latinLnBrk="0" hangingPunct="1">
              <a:lnSpc>
                <a:spcPct val="85000"/>
              </a:lnSpc>
              <a:spcBef>
                <a:spcPct val="0"/>
              </a:spcBef>
              <a:buNone/>
              <a:defRPr sz="3000" kern="1200" spc="-38" baseline="0">
                <a:solidFill>
                  <a:schemeClr val="tx1">
                    <a:lumMod val="75000"/>
                    <a:lumOff val="25000"/>
                  </a:schemeClr>
                </a:solidFill>
                <a:latin typeface="+mj-lt"/>
                <a:ea typeface="+mj-ea"/>
                <a:cs typeface="+mj-cs"/>
              </a:defRPr>
            </a:lvl1pPr>
          </a:lstStyle>
          <a:p>
            <a:r>
              <a:rPr lang="zh-CN" altLang="en-US" sz="3800" b="1" dirty="0" smtClean="0">
                <a:solidFill>
                  <a:srgbClr val="0000FF"/>
                </a:solidFill>
                <a:latin typeface="微软雅黑" panose="020B0503020204020204" pitchFamily="34" charset="-122"/>
                <a:ea typeface="微软雅黑" panose="020B0503020204020204" pitchFamily="34" charset="-122"/>
              </a:rPr>
              <a:t>主要内容</a:t>
            </a:r>
            <a:endParaRPr lang="en-US" altLang="zh-CN" sz="3800" b="1" dirty="0" smtClean="0">
              <a:solidFill>
                <a:srgbClr val="0000FF"/>
              </a:solidFill>
              <a:latin typeface="微软雅黑" panose="020B0503020204020204" pitchFamily="34" charset="-122"/>
              <a:ea typeface="微软雅黑" panose="020B0503020204020204" pitchFamily="34" charset="-122"/>
            </a:endParaRPr>
          </a:p>
        </p:txBody>
      </p:sp>
      <p:sp>
        <p:nvSpPr>
          <p:cNvPr id="2" name="日期占位符 1"/>
          <p:cNvSpPr>
            <a:spLocks noGrp="1"/>
          </p:cNvSpPr>
          <p:nvPr>
            <p:ph type="dt" sz="half" idx="10"/>
          </p:nvPr>
        </p:nvSpPr>
        <p:spPr/>
        <p:txBody>
          <a:bodyPr/>
          <a:lstStyle/>
          <a:p>
            <a:fld id="{E294CDF0-FA7C-404E-9AA0-DDB368847455}" type="datetime1">
              <a:rPr lang="zh-CN" altLang="en-US" smtClean="0"/>
              <a:t>2022/6/1</a:t>
            </a:fld>
            <a:endParaRPr lang="zh-CN" altLang="en-US"/>
          </a:p>
        </p:txBody>
      </p:sp>
      <p:sp>
        <p:nvSpPr>
          <p:cNvPr id="9" name="灯片编号占位符 8"/>
          <p:cNvSpPr>
            <a:spLocks noGrp="1"/>
          </p:cNvSpPr>
          <p:nvPr>
            <p:ph type="sldNum" sz="quarter" idx="12"/>
          </p:nvPr>
        </p:nvSpPr>
        <p:spPr/>
        <p:txBody>
          <a:bodyPr/>
          <a:lstStyle/>
          <a:p>
            <a:fld id="{69764B09-0332-4747-B2BA-F996204B7FB7}" type="slidenum">
              <a:rPr lang="zh-CN" altLang="en-US" smtClean="0"/>
              <a:t>2</a:t>
            </a:fld>
            <a:endParaRPr lang="zh-CN" altLang="en-US"/>
          </a:p>
        </p:txBody>
      </p:sp>
    </p:spTree>
    <p:extLst>
      <p:ext uri="{BB962C8B-B14F-4D97-AF65-F5344CB8AC3E}">
        <p14:creationId xmlns:p14="http://schemas.microsoft.com/office/powerpoint/2010/main" val="712425262"/>
      </p:ext>
    </p:extLst>
  </p:cSld>
  <p:clrMapOvr>
    <a:masterClrMapping/>
  </p:clrMapOvr>
  <mc:AlternateContent xmlns:mc="http://schemas.openxmlformats.org/markup-compatibility/2006" xmlns:p14="http://schemas.microsoft.com/office/powerpoint/2010/main">
    <mc:Choice Requires="p14">
      <p:transition spd="slow" p14:dur="2000" advTm="11209"/>
    </mc:Choice>
    <mc:Fallback xmlns="">
      <p:transition spd="slow" advTm="11209"/>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zh-CN" altLang="en-US" smtClean="0"/>
              <a:t>计算动力学大作业（第三组）</a:t>
            </a:r>
            <a:endParaRPr lang="zh-CN" altLang="en-US" dirty="0"/>
          </a:p>
        </p:txBody>
      </p:sp>
      <p:sp>
        <p:nvSpPr>
          <p:cNvPr id="2" name="日期占位符 1"/>
          <p:cNvSpPr>
            <a:spLocks noGrp="1"/>
          </p:cNvSpPr>
          <p:nvPr>
            <p:ph type="dt" sz="half" idx="10"/>
          </p:nvPr>
        </p:nvSpPr>
        <p:spPr/>
        <p:txBody>
          <a:bodyPr/>
          <a:lstStyle/>
          <a:p>
            <a:fld id="{B72BE042-7339-4DDB-9A90-133D9DE657FB}" type="datetime1">
              <a:rPr lang="zh-CN" altLang="en-US" smtClean="0"/>
              <a:t>2022/6/1</a:t>
            </a:fld>
            <a:endParaRPr lang="zh-CN" altLang="en-US"/>
          </a:p>
        </p:txBody>
      </p:sp>
      <p:sp>
        <p:nvSpPr>
          <p:cNvPr id="9" name="灯片编号占位符 8"/>
          <p:cNvSpPr>
            <a:spLocks noGrp="1"/>
          </p:cNvSpPr>
          <p:nvPr>
            <p:ph type="sldNum" sz="quarter" idx="12"/>
          </p:nvPr>
        </p:nvSpPr>
        <p:spPr/>
        <p:txBody>
          <a:bodyPr/>
          <a:lstStyle/>
          <a:p>
            <a:fld id="{69764B09-0332-4747-B2BA-F996204B7FB7}" type="slidenum">
              <a:rPr lang="zh-CN" altLang="en-US" smtClean="0"/>
              <a:t>20</a:t>
            </a:fld>
            <a:endParaRPr lang="zh-CN" altLang="en-US"/>
          </a:p>
        </p:txBody>
      </p:sp>
      <p:sp>
        <p:nvSpPr>
          <p:cNvPr id="3" name="标题 2"/>
          <p:cNvSpPr>
            <a:spLocks noGrp="1"/>
          </p:cNvSpPr>
          <p:nvPr>
            <p:ph type="title"/>
          </p:nvPr>
        </p:nvSpPr>
        <p:spPr/>
        <p:txBody>
          <a:bodyPr/>
          <a:lstStyle/>
          <a:p>
            <a:endParaRPr lang="zh-CN" altLang="en-US"/>
          </a:p>
        </p:txBody>
      </p:sp>
      <p:sp>
        <p:nvSpPr>
          <p:cNvPr id="8" name="Rectangle 2"/>
          <p:cNvSpPr txBox="1">
            <a:spLocks noChangeArrowheads="1"/>
          </p:cNvSpPr>
          <p:nvPr/>
        </p:nvSpPr>
        <p:spPr>
          <a:xfrm>
            <a:off x="1155968" y="225420"/>
            <a:ext cx="4490687" cy="563562"/>
          </a:xfrm>
          <a:prstGeom prst="rect">
            <a:avLst/>
          </a:prstGeom>
        </p:spPr>
        <p:txBody>
          <a:bodyPr vert="horz" lIns="91440" tIns="45720" rIns="91440" bIns="45720" rtlCol="0" anchor="b">
            <a:noAutofit/>
          </a:bodyPr>
          <a:lstStyle>
            <a:lvl1pPr algn="l" defTabSz="685800" rtl="0" eaLnBrk="1" latinLnBrk="0" hangingPunct="1">
              <a:lnSpc>
                <a:spcPct val="85000"/>
              </a:lnSpc>
              <a:spcBef>
                <a:spcPct val="0"/>
              </a:spcBef>
              <a:buNone/>
              <a:defRPr sz="3000" kern="1200" spc="-38" baseline="0">
                <a:solidFill>
                  <a:schemeClr val="tx1">
                    <a:lumMod val="75000"/>
                    <a:lumOff val="25000"/>
                  </a:schemeClr>
                </a:solidFill>
                <a:latin typeface="+mj-lt"/>
                <a:ea typeface="+mj-ea"/>
                <a:cs typeface="+mj-cs"/>
              </a:defRPr>
            </a:lvl1pPr>
          </a:lstStyle>
          <a:p>
            <a:r>
              <a:rPr lang="zh-CN" altLang="en-US" sz="2800" b="1" dirty="0">
                <a:solidFill>
                  <a:srgbClr val="0000FF"/>
                </a:solidFill>
                <a:latin typeface="微软雅黑" panose="020B0503020204020204" pitchFamily="34" charset="-122"/>
                <a:ea typeface="微软雅黑" panose="020B0503020204020204" pitchFamily="34" charset="-122"/>
              </a:rPr>
              <a:t>三</a:t>
            </a:r>
            <a:r>
              <a:rPr lang="zh-CN" altLang="en-US" sz="2800" b="1" dirty="0" smtClean="0">
                <a:solidFill>
                  <a:srgbClr val="0000FF"/>
                </a:solidFill>
                <a:latin typeface="微软雅黑" panose="020B0503020204020204" pitchFamily="34" charset="-122"/>
                <a:ea typeface="微软雅黑" panose="020B0503020204020204" pitchFamily="34" charset="-122"/>
              </a:rPr>
              <a:t>、</a:t>
            </a:r>
            <a:r>
              <a:rPr lang="zh-CN" altLang="en-US" sz="2800" b="1" dirty="0">
                <a:solidFill>
                  <a:srgbClr val="0000FF"/>
                </a:solidFill>
                <a:latin typeface="微软雅黑" panose="020B0503020204020204" pitchFamily="34" charset="-122"/>
                <a:ea typeface="微软雅黑" panose="020B0503020204020204" pitchFamily="34" charset="-122"/>
              </a:rPr>
              <a:t>扩展</a:t>
            </a:r>
            <a:r>
              <a:rPr lang="en-US" altLang="zh-CN" sz="2800" b="1" dirty="0">
                <a:solidFill>
                  <a:srgbClr val="0000FF"/>
                </a:solidFill>
                <a:latin typeface="微软雅黑" panose="020B0503020204020204" pitchFamily="34" charset="-122"/>
                <a:ea typeface="微软雅黑" panose="020B0503020204020204" pitchFamily="34" charset="-122"/>
              </a:rPr>
              <a:t>STAP90</a:t>
            </a:r>
            <a:r>
              <a:rPr lang="zh-CN" altLang="en-US" sz="2800" b="1" dirty="0">
                <a:solidFill>
                  <a:srgbClr val="0000FF"/>
                </a:solidFill>
                <a:latin typeface="微软雅黑" panose="020B0503020204020204" pitchFamily="34" charset="-122"/>
                <a:ea typeface="微软雅黑" panose="020B0503020204020204" pitchFamily="34" charset="-122"/>
              </a:rPr>
              <a:t>程序</a:t>
            </a:r>
          </a:p>
        </p:txBody>
      </p:sp>
      <p:sp>
        <p:nvSpPr>
          <p:cNvPr id="21" name="文本框 20"/>
          <p:cNvSpPr txBox="1"/>
          <p:nvPr/>
        </p:nvSpPr>
        <p:spPr>
          <a:xfrm>
            <a:off x="184484" y="1100911"/>
            <a:ext cx="5616241" cy="461665"/>
          </a:xfrm>
          <a:prstGeom prst="rect">
            <a:avLst/>
          </a:prstGeom>
          <a:noFill/>
        </p:spPr>
        <p:txBody>
          <a:bodyPr wrap="square" rtlCol="0">
            <a:spAutoFit/>
          </a:bodyPr>
          <a:lstStyle/>
          <a:p>
            <a:pPr marL="342900" indent="-342900">
              <a:buFont typeface="Wingdings" panose="05000000000000000000" pitchFamily="2" charset="2"/>
              <a:buChar char="n"/>
            </a:pPr>
            <a:r>
              <a:rPr lang="zh-CN" altLang="en-US" sz="2400" b="1" dirty="0" smtClean="0">
                <a:solidFill>
                  <a:srgbClr val="7030A0"/>
                </a:solidFill>
                <a:latin typeface="华文楷体" panose="02010600040101010101" pitchFamily="2" charset="-122"/>
                <a:ea typeface="华文楷体" panose="02010600040101010101" pitchFamily="2" charset="-122"/>
              </a:rPr>
              <a:t>三维实体单元（</a:t>
            </a:r>
            <a:r>
              <a:rPr lang="en-US" altLang="zh-CN" sz="2400" b="1" dirty="0" smtClean="0">
                <a:solidFill>
                  <a:srgbClr val="7030A0"/>
                </a:solidFill>
                <a:latin typeface="华文楷体" panose="02010600040101010101" pitchFamily="2" charset="-122"/>
                <a:ea typeface="华文楷体" panose="02010600040101010101" pitchFamily="2" charset="-122"/>
              </a:rPr>
              <a:t>C3D8, C3D20</a:t>
            </a:r>
            <a:r>
              <a:rPr lang="zh-CN" altLang="en-US" sz="2400" b="1" dirty="0" smtClean="0">
                <a:solidFill>
                  <a:srgbClr val="7030A0"/>
                </a:solidFill>
                <a:latin typeface="华文楷体" panose="02010600040101010101" pitchFamily="2" charset="-122"/>
                <a:ea typeface="华文楷体" panose="02010600040101010101" pitchFamily="2" charset="-122"/>
              </a:rPr>
              <a:t>）</a:t>
            </a:r>
            <a:endParaRPr lang="zh-CN" altLang="en-US" sz="2400" b="1" dirty="0">
              <a:solidFill>
                <a:srgbClr val="7030A0"/>
              </a:solidFill>
              <a:latin typeface="华文楷体" panose="02010600040101010101" pitchFamily="2" charset="-122"/>
              <a:ea typeface="华文楷体" panose="02010600040101010101" pitchFamily="2" charset="-122"/>
            </a:endParaRPr>
          </a:p>
        </p:txBody>
      </p:sp>
      <p:graphicFrame>
        <p:nvGraphicFramePr>
          <p:cNvPr id="15" name="表格 14"/>
          <p:cNvGraphicFramePr>
            <a:graphicFrameLocks noGrp="1"/>
          </p:cNvGraphicFramePr>
          <p:nvPr>
            <p:extLst>
              <p:ext uri="{D42A27DB-BD31-4B8C-83A1-F6EECF244321}">
                <p14:modId xmlns:p14="http://schemas.microsoft.com/office/powerpoint/2010/main" val="1994396583"/>
              </p:ext>
            </p:extLst>
          </p:nvPr>
        </p:nvGraphicFramePr>
        <p:xfrm>
          <a:off x="663575" y="3234037"/>
          <a:ext cx="7622127" cy="2885440"/>
        </p:xfrm>
        <a:graphic>
          <a:graphicData uri="http://schemas.openxmlformats.org/drawingml/2006/table">
            <a:tbl>
              <a:tblPr firstRow="1" bandRow="1">
                <a:tableStyleId>{5C22544A-7EE6-4342-B048-85BDC9FD1C3A}</a:tableStyleId>
              </a:tblPr>
              <a:tblGrid>
                <a:gridCol w="2486025">
                  <a:extLst>
                    <a:ext uri="{9D8B030D-6E8A-4147-A177-3AD203B41FA5}">
                      <a16:colId xmlns:a16="http://schemas.microsoft.com/office/drawing/2014/main" val="20000"/>
                    </a:ext>
                  </a:extLst>
                </a:gridCol>
                <a:gridCol w="5136102">
                  <a:extLst>
                    <a:ext uri="{9D8B030D-6E8A-4147-A177-3AD203B41FA5}">
                      <a16:colId xmlns:a16="http://schemas.microsoft.com/office/drawing/2014/main" val="20001"/>
                    </a:ext>
                  </a:extLst>
                </a:gridCol>
              </a:tblGrid>
              <a:tr h="370840">
                <a:tc>
                  <a:txBody>
                    <a:bodyPr/>
                    <a:lstStyle/>
                    <a:p>
                      <a:pPr algn="ctr"/>
                      <a:r>
                        <a:rPr lang="zh-CN" altLang="en-US" sz="1800" b="1" dirty="0" smtClean="0">
                          <a:latin typeface="黑体" panose="02010609060101010101" pitchFamily="49" charset="-122"/>
                          <a:ea typeface="黑体" panose="02010609060101010101" pitchFamily="49" charset="-122"/>
                        </a:rPr>
                        <a:t>子程序名称</a:t>
                      </a:r>
                      <a:endParaRPr lang="zh-CN" altLang="en-US" sz="1800" b="1" dirty="0">
                        <a:latin typeface="黑体" panose="02010609060101010101" pitchFamily="49" charset="-122"/>
                        <a:ea typeface="黑体" panose="02010609060101010101" pitchFamily="49" charset="-122"/>
                      </a:endParaRPr>
                    </a:p>
                  </a:txBody>
                  <a:tcPr anchor="ctr"/>
                </a:tc>
                <a:tc>
                  <a:txBody>
                    <a:bodyPr/>
                    <a:lstStyle/>
                    <a:p>
                      <a:pPr algn="ctr"/>
                      <a:r>
                        <a:rPr lang="zh-CN" altLang="en-US" sz="1800" b="1" dirty="0" smtClean="0">
                          <a:latin typeface="黑体" panose="02010609060101010101" pitchFamily="49" charset="-122"/>
                          <a:ea typeface="黑体" panose="02010609060101010101" pitchFamily="49" charset="-122"/>
                        </a:rPr>
                        <a:t>子程序功能描述</a:t>
                      </a:r>
                      <a:endParaRPr lang="zh-CN" altLang="en-US" sz="1800" b="1" dirty="0">
                        <a:latin typeface="黑体" panose="02010609060101010101" pitchFamily="49" charset="-122"/>
                        <a:ea typeface="黑体" panose="02010609060101010101" pitchFamily="49" charset="-122"/>
                      </a:endParaRPr>
                    </a:p>
                  </a:txBody>
                  <a:tcPr anchor="ctr"/>
                </a:tc>
                <a:extLst>
                  <a:ext uri="{0D108BD9-81ED-4DB2-BD59-A6C34878D82A}">
                    <a16:rowId xmlns:a16="http://schemas.microsoft.com/office/drawing/2014/main" val="10000"/>
                  </a:ext>
                </a:extLst>
              </a:tr>
              <a:tr h="370840">
                <a:tc>
                  <a:txBody>
                    <a:bodyPr/>
                    <a:lstStyle/>
                    <a:p>
                      <a:pPr algn="ctr"/>
                      <a:r>
                        <a:rPr lang="en-US" altLang="zh-CN" sz="1800" b="0" dirty="0" smtClean="0"/>
                        <a:t>SOLIDC3D20</a:t>
                      </a:r>
                      <a:endParaRPr lang="zh-CN" altLang="en-US" sz="1800" b="0" dirty="0"/>
                    </a:p>
                  </a:txBody>
                  <a:tcPr anchor="ctr"/>
                </a:tc>
                <a:tc>
                  <a:txBody>
                    <a:bodyPr/>
                    <a:lstStyle/>
                    <a:p>
                      <a:pPr algn="ctr"/>
                      <a:r>
                        <a:rPr lang="zh-CN" altLang="en-US" sz="1600" dirty="0" smtClean="0"/>
                        <a:t>建立储存空间及调用三维单元计算子程序</a:t>
                      </a:r>
                      <a:endParaRPr lang="zh-CN" altLang="en-US" sz="1600" dirty="0"/>
                    </a:p>
                  </a:txBody>
                  <a:tcPr anchor="ctr"/>
                </a:tc>
                <a:extLst>
                  <a:ext uri="{0D108BD9-81ED-4DB2-BD59-A6C34878D82A}">
                    <a16:rowId xmlns:a16="http://schemas.microsoft.com/office/drawing/2014/main" val="10001"/>
                  </a:ext>
                </a:extLst>
              </a:tr>
              <a:tr h="370840">
                <a:tc>
                  <a:txBody>
                    <a:bodyPr/>
                    <a:lstStyle/>
                    <a:p>
                      <a:pPr algn="ctr"/>
                      <a:r>
                        <a:rPr lang="en-US" altLang="zh-CN" sz="1800" kern="1200" dirty="0" smtClean="0">
                          <a:solidFill>
                            <a:schemeClr val="dk1"/>
                          </a:solidFill>
                          <a:latin typeface="+mn-lt"/>
                          <a:ea typeface="+mn-ea"/>
                          <a:cs typeface="+mn-cs"/>
                        </a:rPr>
                        <a:t>SOLIDC3D20ELEMENT</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600" dirty="0" smtClean="0"/>
                        <a:t>读取</a:t>
                      </a:r>
                      <a:r>
                        <a:rPr lang="en-US" altLang="zh-CN" sz="1600" dirty="0" smtClean="0"/>
                        <a:t>input</a:t>
                      </a:r>
                      <a:r>
                        <a:rPr lang="zh-CN" altLang="en-US" sz="1600" dirty="0" smtClean="0"/>
                        <a:t>文件，建立三维单元信息，输出单元刚度矩阵</a:t>
                      </a:r>
                      <a:r>
                        <a:rPr lang="en-US" altLang="zh-CN" sz="1600" dirty="0" smtClean="0"/>
                        <a:t>S(I,J)</a:t>
                      </a:r>
                      <a:r>
                        <a:rPr lang="zh-CN" altLang="en-US" sz="1600" dirty="0" smtClean="0"/>
                        <a:t>，输出单元刚度矩阵和集中质量矩阵</a:t>
                      </a:r>
                      <a:r>
                        <a:rPr lang="en-US" altLang="zh-CN" sz="1600" dirty="0" smtClean="0"/>
                        <a:t>Mass</a:t>
                      </a:r>
                      <a:r>
                        <a:rPr lang="zh-CN" altLang="en-US" sz="1600" dirty="0" smtClean="0"/>
                        <a:t>及对角元地址，输出总体刚度矩阵</a:t>
                      </a:r>
                    </a:p>
                  </a:txBody>
                  <a:tcPr anchor="ctr"/>
                </a:tc>
                <a:extLst>
                  <a:ext uri="{0D108BD9-81ED-4DB2-BD59-A6C34878D82A}">
                    <a16:rowId xmlns:a16="http://schemas.microsoft.com/office/drawing/2014/main" val="10002"/>
                  </a:ext>
                </a:extLst>
              </a:tr>
              <a:tr h="370840">
                <a:tc>
                  <a:txBody>
                    <a:bodyPr/>
                    <a:lstStyle/>
                    <a:p>
                      <a:pPr algn="ctr"/>
                      <a:r>
                        <a:rPr lang="en-US" altLang="zh-CN" sz="1800" kern="1200" dirty="0" smtClean="0">
                          <a:solidFill>
                            <a:schemeClr val="dk1"/>
                          </a:solidFill>
                          <a:latin typeface="+mn-lt"/>
                          <a:ea typeface="+mn-ea"/>
                          <a:cs typeface="+mn-cs"/>
                        </a:rPr>
                        <a:t>BLOCKS</a:t>
                      </a:r>
                      <a:endParaRPr lang="zh-CN" altLang="en-US" sz="1200"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600" dirty="0" smtClean="0"/>
                        <a:t>改写</a:t>
                      </a:r>
                      <a:r>
                        <a:rPr lang="en-US" altLang="zh-CN" sz="1600" dirty="0" smtClean="0"/>
                        <a:t>QUADS</a:t>
                      </a:r>
                      <a:r>
                        <a:rPr lang="zh-CN" altLang="en-US" sz="1600" dirty="0" smtClean="0"/>
                        <a:t>代码段，计算单元刚度矩阵</a:t>
                      </a:r>
                      <a:r>
                        <a:rPr lang="en-US" altLang="zh-CN" sz="1600" dirty="0" smtClean="0"/>
                        <a:t>K</a:t>
                      </a:r>
                      <a:r>
                        <a:rPr lang="zh-CN" altLang="en-US" sz="1600" dirty="0" smtClean="0"/>
                        <a:t>，单元集中质量矩阵</a:t>
                      </a:r>
                      <a:r>
                        <a:rPr lang="en-US" altLang="zh-CN" sz="1600" dirty="0" smtClean="0"/>
                        <a:t>M</a:t>
                      </a:r>
                      <a:endParaRPr lang="zh-CN" altLang="en-US" sz="1600" dirty="0" smtClean="0"/>
                    </a:p>
                  </a:txBody>
                  <a:tcPr anchor="ctr"/>
                </a:tc>
                <a:extLst>
                  <a:ext uri="{0D108BD9-81ED-4DB2-BD59-A6C34878D82A}">
                    <a16:rowId xmlns:a16="http://schemas.microsoft.com/office/drawing/2014/main" val="10003"/>
                  </a:ext>
                </a:extLst>
              </a:tr>
              <a:tr h="370840">
                <a:tc>
                  <a:txBody>
                    <a:bodyPr/>
                    <a:lstStyle/>
                    <a:p>
                      <a:pPr algn="ctr"/>
                      <a:r>
                        <a:rPr lang="en-US" altLang="zh-CN" sz="1800" kern="1200" dirty="0" smtClean="0">
                          <a:solidFill>
                            <a:schemeClr val="dk1"/>
                          </a:solidFill>
                          <a:latin typeface="+mn-lt"/>
                          <a:ea typeface="+mn-ea"/>
                          <a:cs typeface="+mn-cs"/>
                        </a:rPr>
                        <a:t>STDM_C3D20</a:t>
                      </a:r>
                      <a:endParaRPr lang="zh-CN" altLang="en-US" sz="1200" dirty="0"/>
                    </a:p>
                  </a:txBody>
                  <a:tcPr anchor="ctr"/>
                </a:tc>
                <a:tc>
                  <a:txBody>
                    <a:bodyPr/>
                    <a:lstStyle/>
                    <a:p>
                      <a:pPr algn="ctr"/>
                      <a:r>
                        <a:rPr lang="zh-CN" altLang="en-US" sz="1600" dirty="0" smtClean="0"/>
                        <a:t>计算单元应变矩阵</a:t>
                      </a:r>
                      <a:r>
                        <a:rPr lang="en-US" altLang="zh-CN" sz="1600" dirty="0" smtClean="0"/>
                        <a:t>B</a:t>
                      </a:r>
                      <a:r>
                        <a:rPr lang="zh-CN" altLang="en-US" sz="1600" dirty="0" smtClean="0"/>
                        <a:t>以及雅克比矩阵</a:t>
                      </a:r>
                      <a:r>
                        <a:rPr lang="en-US" altLang="zh-CN" sz="1600" dirty="0" smtClean="0"/>
                        <a:t>J</a:t>
                      </a:r>
                      <a:endParaRPr lang="zh-CN" altLang="en-US" sz="1600" dirty="0"/>
                    </a:p>
                  </a:txBody>
                  <a:tcPr anchor="ctr"/>
                </a:tc>
                <a:extLst>
                  <a:ext uri="{0D108BD9-81ED-4DB2-BD59-A6C34878D82A}">
                    <a16:rowId xmlns:a16="http://schemas.microsoft.com/office/drawing/2014/main" val="10004"/>
                  </a:ext>
                </a:extLst>
              </a:tr>
              <a:tr h="370840">
                <a:tc>
                  <a:txBody>
                    <a:bodyPr/>
                    <a:lstStyle/>
                    <a:p>
                      <a:pPr algn="ctr"/>
                      <a:r>
                        <a:rPr lang="en-US" altLang="zh-CN" sz="1800" kern="1200" dirty="0" smtClean="0">
                          <a:solidFill>
                            <a:schemeClr val="dk1"/>
                          </a:solidFill>
                          <a:latin typeface="+mn-lt"/>
                          <a:ea typeface="+mn-ea"/>
                          <a:cs typeface="+mn-cs"/>
                        </a:rPr>
                        <a:t>SOLIDC3D20STR</a:t>
                      </a:r>
                      <a:endParaRPr lang="zh-CN" altLang="en-US" sz="1200" dirty="0"/>
                    </a:p>
                  </a:txBody>
                  <a:tcPr anchor="ctr"/>
                </a:tc>
                <a:tc>
                  <a:txBody>
                    <a:bodyPr/>
                    <a:lstStyle/>
                    <a:p>
                      <a:pPr algn="ctr"/>
                      <a:r>
                        <a:rPr lang="zh-CN" altLang="en-US" sz="1600" dirty="0" smtClean="0"/>
                        <a:t>改写</a:t>
                      </a:r>
                      <a:r>
                        <a:rPr lang="en-US" altLang="zh-CN" sz="1600" dirty="0" smtClean="0"/>
                        <a:t>QUADS</a:t>
                      </a:r>
                      <a:r>
                        <a:rPr lang="zh-CN" altLang="en-US" sz="1600" dirty="0" smtClean="0"/>
                        <a:t>代码段，计算三维单元积分点应力及应变</a:t>
                      </a:r>
                      <a:endParaRPr lang="zh-CN" altLang="en-US" sz="1600" dirty="0"/>
                    </a:p>
                  </a:txBody>
                  <a:tcPr anchor="ctr"/>
                </a:tc>
                <a:extLst>
                  <a:ext uri="{0D108BD9-81ED-4DB2-BD59-A6C34878D82A}">
                    <a16:rowId xmlns:a16="http://schemas.microsoft.com/office/drawing/2014/main" val="10005"/>
                  </a:ext>
                </a:extLst>
              </a:tr>
            </a:tbl>
          </a:graphicData>
        </a:graphic>
      </p:graphicFrame>
      <p:sp>
        <p:nvSpPr>
          <p:cNvPr id="10" name="矩形 9"/>
          <p:cNvSpPr/>
          <p:nvPr/>
        </p:nvSpPr>
        <p:spPr>
          <a:xfrm>
            <a:off x="288179" y="1723021"/>
            <a:ext cx="6444722" cy="1170705"/>
          </a:xfrm>
          <a:prstGeom prst="rect">
            <a:avLst/>
          </a:prstGeom>
        </p:spPr>
        <p:txBody>
          <a:bodyPr wrap="square">
            <a:spAutoFit/>
          </a:bodyPr>
          <a:lstStyle/>
          <a:p>
            <a:pPr marL="342900" indent="-342900">
              <a:lnSpc>
                <a:spcPct val="120000"/>
              </a:lnSpc>
              <a:buFont typeface="Arial" panose="020B0604020202020204" pitchFamily="34" charset="0"/>
              <a:buChar char="•"/>
            </a:pPr>
            <a:r>
              <a:rPr lang="zh-CN" altLang="en-US" sz="2000" dirty="0" smtClean="0"/>
              <a:t>选择</a:t>
            </a:r>
            <a:r>
              <a:rPr lang="en-US" altLang="zh-CN" sz="2000" dirty="0" smtClean="0"/>
              <a:t>ABAQUS</a:t>
            </a:r>
            <a:r>
              <a:rPr lang="zh-CN" altLang="en-US" sz="2000" dirty="0" smtClean="0"/>
              <a:t>商业软件中的三维</a:t>
            </a:r>
            <a:r>
              <a:rPr lang="en-US" altLang="zh-CN" sz="2000" dirty="0" smtClean="0"/>
              <a:t>8</a:t>
            </a:r>
            <a:r>
              <a:rPr lang="zh-CN" altLang="en-US" sz="2000" dirty="0" smtClean="0"/>
              <a:t>节点（</a:t>
            </a:r>
            <a:r>
              <a:rPr lang="en-US" altLang="zh-CN" sz="2000" dirty="0" smtClean="0"/>
              <a:t>C3D8</a:t>
            </a:r>
            <a:r>
              <a:rPr lang="zh-CN" altLang="en-US" sz="2000" dirty="0" smtClean="0"/>
              <a:t>）和</a:t>
            </a:r>
            <a:r>
              <a:rPr lang="en-US" altLang="zh-CN" sz="2000" dirty="0" smtClean="0"/>
              <a:t>20</a:t>
            </a:r>
            <a:r>
              <a:rPr lang="zh-CN" altLang="en-US" sz="2000" dirty="0"/>
              <a:t>节点（</a:t>
            </a:r>
            <a:r>
              <a:rPr lang="en-US" altLang="zh-CN" sz="2000" dirty="0"/>
              <a:t>C3D20</a:t>
            </a:r>
            <a:r>
              <a:rPr lang="zh-CN" altLang="en-US" sz="2000" dirty="0" smtClean="0"/>
              <a:t>）等参元</a:t>
            </a:r>
            <a:endParaRPr lang="en-US" altLang="zh-CN" sz="2000" dirty="0" smtClean="0"/>
          </a:p>
          <a:p>
            <a:pPr marL="342900" indent="-342900">
              <a:lnSpc>
                <a:spcPct val="120000"/>
              </a:lnSpc>
              <a:buFont typeface="Arial" panose="020B0604020202020204" pitchFamily="34" charset="0"/>
              <a:buChar char="•"/>
            </a:pPr>
            <a:r>
              <a:rPr lang="zh-CN" altLang="en-US" sz="2000" dirty="0" smtClean="0"/>
              <a:t>对</a:t>
            </a:r>
            <a:r>
              <a:rPr lang="en-US" altLang="zh-CN" sz="2000" dirty="0"/>
              <a:t>QUADS</a:t>
            </a:r>
            <a:r>
              <a:rPr lang="zh-CN" altLang="en-US" sz="2000" dirty="0"/>
              <a:t>源代码进行扩展，适应三维实体</a:t>
            </a:r>
            <a:r>
              <a:rPr lang="zh-CN" altLang="en-US" sz="2000" dirty="0" smtClean="0"/>
              <a:t>单元的计算</a:t>
            </a:r>
            <a:endParaRPr lang="zh-CN" altLang="en-US" sz="2000" dirty="0"/>
          </a:p>
        </p:txBody>
      </p:sp>
      <p:pic>
        <p:nvPicPr>
          <p:cNvPr id="11" name="图片 10"/>
          <p:cNvPicPr>
            <a:picLocks noChangeAspect="1"/>
          </p:cNvPicPr>
          <p:nvPr/>
        </p:nvPicPr>
        <p:blipFill>
          <a:blip r:embed="rId3"/>
          <a:stretch>
            <a:fillRect/>
          </a:stretch>
        </p:blipFill>
        <p:spPr>
          <a:xfrm>
            <a:off x="7209033" y="1281188"/>
            <a:ext cx="1601157" cy="1695047"/>
          </a:xfrm>
          <a:prstGeom prst="rect">
            <a:avLst/>
          </a:prstGeom>
        </p:spPr>
      </p:pic>
    </p:spTree>
    <p:extLst>
      <p:ext uri="{BB962C8B-B14F-4D97-AF65-F5344CB8AC3E}">
        <p14:creationId xmlns:p14="http://schemas.microsoft.com/office/powerpoint/2010/main" val="4095857803"/>
      </p:ext>
    </p:extLst>
  </p:cSld>
  <p:clrMapOvr>
    <a:masterClrMapping/>
  </p:clrMapOvr>
  <mc:AlternateContent xmlns:mc="http://schemas.openxmlformats.org/markup-compatibility/2006" xmlns:p14="http://schemas.microsoft.com/office/powerpoint/2010/main">
    <mc:Choice Requires="p14">
      <p:transition spd="slow" p14:dur="2000" advTm="11209"/>
    </mc:Choice>
    <mc:Fallback xmlns="">
      <p:transition spd="slow" advTm="11209"/>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zh-CN" altLang="en-US" smtClean="0"/>
              <a:t>计算动力学大作业（第三组）</a:t>
            </a:r>
            <a:endParaRPr lang="zh-CN" altLang="en-US" dirty="0"/>
          </a:p>
        </p:txBody>
      </p:sp>
      <p:sp>
        <p:nvSpPr>
          <p:cNvPr id="2" name="日期占位符 1"/>
          <p:cNvSpPr>
            <a:spLocks noGrp="1"/>
          </p:cNvSpPr>
          <p:nvPr>
            <p:ph type="dt" sz="half" idx="10"/>
          </p:nvPr>
        </p:nvSpPr>
        <p:spPr/>
        <p:txBody>
          <a:bodyPr/>
          <a:lstStyle/>
          <a:p>
            <a:fld id="{B72BE042-7339-4DDB-9A90-133D9DE657FB}" type="datetime1">
              <a:rPr lang="zh-CN" altLang="en-US" smtClean="0"/>
              <a:t>2022/6/1</a:t>
            </a:fld>
            <a:endParaRPr lang="zh-CN" altLang="en-US"/>
          </a:p>
        </p:txBody>
      </p:sp>
      <p:sp>
        <p:nvSpPr>
          <p:cNvPr id="9" name="灯片编号占位符 8"/>
          <p:cNvSpPr>
            <a:spLocks noGrp="1"/>
          </p:cNvSpPr>
          <p:nvPr>
            <p:ph type="sldNum" sz="quarter" idx="12"/>
          </p:nvPr>
        </p:nvSpPr>
        <p:spPr/>
        <p:txBody>
          <a:bodyPr/>
          <a:lstStyle/>
          <a:p>
            <a:fld id="{69764B09-0332-4747-B2BA-F996204B7FB7}" type="slidenum">
              <a:rPr lang="zh-CN" altLang="en-US" smtClean="0"/>
              <a:t>21</a:t>
            </a:fld>
            <a:endParaRPr lang="zh-CN" altLang="en-US"/>
          </a:p>
        </p:txBody>
      </p:sp>
      <p:sp>
        <p:nvSpPr>
          <p:cNvPr id="3" name="标题 2"/>
          <p:cNvSpPr>
            <a:spLocks noGrp="1"/>
          </p:cNvSpPr>
          <p:nvPr>
            <p:ph type="title"/>
          </p:nvPr>
        </p:nvSpPr>
        <p:spPr/>
        <p:txBody>
          <a:bodyPr/>
          <a:lstStyle/>
          <a:p>
            <a:endParaRPr lang="zh-CN" altLang="en-US"/>
          </a:p>
        </p:txBody>
      </p:sp>
      <p:sp>
        <p:nvSpPr>
          <p:cNvPr id="8" name="Rectangle 2"/>
          <p:cNvSpPr txBox="1">
            <a:spLocks noChangeArrowheads="1"/>
          </p:cNvSpPr>
          <p:nvPr/>
        </p:nvSpPr>
        <p:spPr>
          <a:xfrm>
            <a:off x="1155968" y="225420"/>
            <a:ext cx="4490687" cy="563562"/>
          </a:xfrm>
          <a:prstGeom prst="rect">
            <a:avLst/>
          </a:prstGeom>
        </p:spPr>
        <p:txBody>
          <a:bodyPr vert="horz" lIns="91440" tIns="45720" rIns="91440" bIns="45720" rtlCol="0" anchor="b">
            <a:noAutofit/>
          </a:bodyPr>
          <a:lstStyle>
            <a:lvl1pPr algn="l" defTabSz="685800" rtl="0" eaLnBrk="1" latinLnBrk="0" hangingPunct="1">
              <a:lnSpc>
                <a:spcPct val="85000"/>
              </a:lnSpc>
              <a:spcBef>
                <a:spcPct val="0"/>
              </a:spcBef>
              <a:buNone/>
              <a:defRPr sz="3000" kern="1200" spc="-38" baseline="0">
                <a:solidFill>
                  <a:schemeClr val="tx1">
                    <a:lumMod val="75000"/>
                    <a:lumOff val="25000"/>
                  </a:schemeClr>
                </a:solidFill>
                <a:latin typeface="+mj-lt"/>
                <a:ea typeface="+mj-ea"/>
                <a:cs typeface="+mj-cs"/>
              </a:defRPr>
            </a:lvl1pPr>
          </a:lstStyle>
          <a:p>
            <a:r>
              <a:rPr lang="zh-CN" altLang="en-US" sz="2800" b="1" dirty="0">
                <a:solidFill>
                  <a:srgbClr val="0000FF"/>
                </a:solidFill>
                <a:latin typeface="微软雅黑" panose="020B0503020204020204" pitchFamily="34" charset="-122"/>
                <a:ea typeface="微软雅黑" panose="020B0503020204020204" pitchFamily="34" charset="-122"/>
              </a:rPr>
              <a:t>三</a:t>
            </a:r>
            <a:r>
              <a:rPr lang="zh-CN" altLang="en-US" sz="2800" b="1" dirty="0" smtClean="0">
                <a:solidFill>
                  <a:srgbClr val="0000FF"/>
                </a:solidFill>
                <a:latin typeface="微软雅黑" panose="020B0503020204020204" pitchFamily="34" charset="-122"/>
                <a:ea typeface="微软雅黑" panose="020B0503020204020204" pitchFamily="34" charset="-122"/>
              </a:rPr>
              <a:t>、</a:t>
            </a:r>
            <a:r>
              <a:rPr lang="zh-CN" altLang="en-US" sz="2800" b="1" dirty="0">
                <a:solidFill>
                  <a:srgbClr val="0000FF"/>
                </a:solidFill>
                <a:latin typeface="微软雅黑" panose="020B0503020204020204" pitchFamily="34" charset="-122"/>
                <a:ea typeface="微软雅黑" panose="020B0503020204020204" pitchFamily="34" charset="-122"/>
              </a:rPr>
              <a:t>扩展</a:t>
            </a:r>
            <a:r>
              <a:rPr lang="en-US" altLang="zh-CN" sz="2800" b="1" dirty="0">
                <a:solidFill>
                  <a:srgbClr val="0000FF"/>
                </a:solidFill>
                <a:latin typeface="微软雅黑" panose="020B0503020204020204" pitchFamily="34" charset="-122"/>
                <a:ea typeface="微软雅黑" panose="020B0503020204020204" pitchFamily="34" charset="-122"/>
              </a:rPr>
              <a:t>STAP90</a:t>
            </a:r>
            <a:r>
              <a:rPr lang="zh-CN" altLang="en-US" sz="2800" b="1" dirty="0">
                <a:solidFill>
                  <a:srgbClr val="0000FF"/>
                </a:solidFill>
                <a:latin typeface="微软雅黑" panose="020B0503020204020204" pitchFamily="34" charset="-122"/>
                <a:ea typeface="微软雅黑" panose="020B0503020204020204" pitchFamily="34" charset="-122"/>
              </a:rPr>
              <a:t>程序</a:t>
            </a:r>
          </a:p>
        </p:txBody>
      </p:sp>
      <p:sp>
        <p:nvSpPr>
          <p:cNvPr id="21" name="文本框 20"/>
          <p:cNvSpPr txBox="1"/>
          <p:nvPr/>
        </p:nvSpPr>
        <p:spPr>
          <a:xfrm>
            <a:off x="184484" y="1100911"/>
            <a:ext cx="5616241" cy="461665"/>
          </a:xfrm>
          <a:prstGeom prst="rect">
            <a:avLst/>
          </a:prstGeom>
          <a:noFill/>
        </p:spPr>
        <p:txBody>
          <a:bodyPr wrap="square" rtlCol="0">
            <a:spAutoFit/>
          </a:bodyPr>
          <a:lstStyle/>
          <a:p>
            <a:pPr marL="342900" indent="-342900">
              <a:buFont typeface="Wingdings" panose="05000000000000000000" pitchFamily="2" charset="2"/>
              <a:buChar char="n"/>
            </a:pPr>
            <a:r>
              <a:rPr lang="zh-CN" altLang="en-US" sz="2400" b="1" dirty="0" smtClean="0">
                <a:solidFill>
                  <a:srgbClr val="7030A0"/>
                </a:solidFill>
                <a:latin typeface="华文楷体" panose="02010600040101010101" pitchFamily="2" charset="-122"/>
                <a:ea typeface="华文楷体" panose="02010600040101010101" pitchFamily="2" charset="-122"/>
              </a:rPr>
              <a:t>三维一阶实体单元（</a:t>
            </a:r>
            <a:r>
              <a:rPr lang="en-US" altLang="zh-CN" sz="2400" b="1" dirty="0" smtClean="0">
                <a:solidFill>
                  <a:srgbClr val="7030A0"/>
                </a:solidFill>
                <a:latin typeface="华文楷体" panose="02010600040101010101" pitchFamily="2" charset="-122"/>
                <a:ea typeface="华文楷体" panose="02010600040101010101" pitchFamily="2" charset="-122"/>
              </a:rPr>
              <a:t>C3D8</a:t>
            </a:r>
            <a:r>
              <a:rPr lang="zh-CN" altLang="en-US" sz="2400" b="1" dirty="0" smtClean="0">
                <a:solidFill>
                  <a:srgbClr val="7030A0"/>
                </a:solidFill>
                <a:latin typeface="华文楷体" panose="02010600040101010101" pitchFamily="2" charset="-122"/>
                <a:ea typeface="华文楷体" panose="02010600040101010101" pitchFamily="2" charset="-122"/>
              </a:rPr>
              <a:t>）</a:t>
            </a:r>
            <a:endParaRPr lang="zh-CN" altLang="en-US" sz="2400" b="1" dirty="0">
              <a:solidFill>
                <a:srgbClr val="7030A0"/>
              </a:solidFill>
              <a:latin typeface="华文楷体" panose="02010600040101010101" pitchFamily="2" charset="-122"/>
              <a:ea typeface="华文楷体" panose="02010600040101010101" pitchFamily="2" charset="-122"/>
            </a:endParaRPr>
          </a:p>
        </p:txBody>
      </p:sp>
      <p:pic>
        <p:nvPicPr>
          <p:cNvPr id="12" name="图片 11"/>
          <p:cNvPicPr>
            <a:picLocks noChangeAspect="1"/>
          </p:cNvPicPr>
          <p:nvPr/>
        </p:nvPicPr>
        <p:blipFill>
          <a:blip r:embed="rId4"/>
          <a:stretch>
            <a:fillRect/>
          </a:stretch>
        </p:blipFill>
        <p:spPr>
          <a:xfrm>
            <a:off x="5784441" y="102869"/>
            <a:ext cx="3293312" cy="2836360"/>
          </a:xfrm>
          <a:prstGeom prst="rect">
            <a:avLst/>
          </a:prstGeom>
        </p:spPr>
      </p:pic>
      <p:pic>
        <p:nvPicPr>
          <p:cNvPr id="5" name="图片 4"/>
          <p:cNvPicPr>
            <a:picLocks noChangeAspect="1"/>
          </p:cNvPicPr>
          <p:nvPr/>
        </p:nvPicPr>
        <p:blipFill>
          <a:blip r:embed="rId5"/>
          <a:stretch>
            <a:fillRect/>
          </a:stretch>
        </p:blipFill>
        <p:spPr>
          <a:xfrm>
            <a:off x="5785796" y="3189046"/>
            <a:ext cx="3322687" cy="2865527"/>
          </a:xfrm>
          <a:prstGeom prst="rect">
            <a:avLst/>
          </a:prstGeom>
        </p:spPr>
      </p:pic>
      <p:sp>
        <p:nvSpPr>
          <p:cNvPr id="6" name="矩形 5"/>
          <p:cNvSpPr/>
          <p:nvPr/>
        </p:nvSpPr>
        <p:spPr>
          <a:xfrm>
            <a:off x="201861" y="1631074"/>
            <a:ext cx="954107" cy="400110"/>
          </a:xfrm>
          <a:prstGeom prst="rect">
            <a:avLst/>
          </a:prstGeom>
        </p:spPr>
        <p:txBody>
          <a:bodyPr wrap="none">
            <a:spAutoFit/>
          </a:bodyPr>
          <a:lstStyle/>
          <a:p>
            <a:r>
              <a:rPr lang="zh-CN" altLang="en-US" sz="2000" dirty="0">
                <a:latin typeface="黑体" panose="02010609060101010101" pitchFamily="49" charset="-122"/>
                <a:ea typeface="黑体" panose="02010609060101010101" pitchFamily="49" charset="-122"/>
              </a:rPr>
              <a:t>后处理</a:t>
            </a:r>
          </a:p>
        </p:txBody>
      </p:sp>
      <p:sp>
        <p:nvSpPr>
          <p:cNvPr id="16" name="矩形 15"/>
          <p:cNvSpPr/>
          <p:nvPr/>
        </p:nvSpPr>
        <p:spPr>
          <a:xfrm>
            <a:off x="188401" y="2028166"/>
            <a:ext cx="5458254" cy="1015663"/>
          </a:xfrm>
          <a:prstGeom prst="rect">
            <a:avLst/>
          </a:prstGeom>
        </p:spPr>
        <p:txBody>
          <a:bodyPr wrap="square">
            <a:spAutoFit/>
          </a:bodyPr>
          <a:lstStyle/>
          <a:p>
            <a:pPr marL="342900" indent="-342900">
              <a:lnSpc>
                <a:spcPct val="150000"/>
              </a:lnSpc>
              <a:buFont typeface="Wingdings" panose="05000000000000000000" pitchFamily="2" charset="2"/>
              <a:buChar char="Ø"/>
            </a:pPr>
            <a:r>
              <a:rPr lang="zh-CN" altLang="en-US" sz="2000" dirty="0" smtClean="0"/>
              <a:t>高斯点的应力外插到节点，节点应力磨平</a:t>
            </a:r>
            <a:r>
              <a:rPr lang="en-US" altLang="zh-CN" sz="2000" dirty="0" smtClean="0"/>
              <a:t>;</a:t>
            </a:r>
          </a:p>
          <a:p>
            <a:pPr marL="342900" indent="-342900">
              <a:lnSpc>
                <a:spcPct val="150000"/>
              </a:lnSpc>
              <a:buFont typeface="Wingdings" panose="05000000000000000000" pitchFamily="2" charset="2"/>
              <a:buChar char="Ø"/>
            </a:pPr>
            <a:r>
              <a:rPr lang="zh-CN" altLang="en-US" sz="2000" dirty="0" smtClean="0"/>
              <a:t>结果输出成</a:t>
            </a:r>
            <a:r>
              <a:rPr lang="en-US" altLang="zh-CN" sz="2000" dirty="0" err="1" smtClean="0"/>
              <a:t>tecplot</a:t>
            </a:r>
            <a:r>
              <a:rPr lang="zh-CN" altLang="en-US" sz="2000" dirty="0" smtClean="0"/>
              <a:t>软件指定的输入文件格式</a:t>
            </a:r>
            <a:r>
              <a:rPr lang="en-US" altLang="zh-CN" sz="2000" dirty="0" smtClean="0"/>
              <a:t>.</a:t>
            </a:r>
            <a:endParaRPr lang="zh-CN" altLang="en-US" sz="2000" dirty="0"/>
          </a:p>
        </p:txBody>
      </p:sp>
      <p:graphicFrame>
        <p:nvGraphicFramePr>
          <p:cNvPr id="17" name="对象 16"/>
          <p:cNvGraphicFramePr>
            <a:graphicFrameLocks noChangeAspect="1"/>
          </p:cNvGraphicFramePr>
          <p:nvPr>
            <p:extLst>
              <p:ext uri="{D42A27DB-BD31-4B8C-83A1-F6EECF244321}">
                <p14:modId xmlns:p14="http://schemas.microsoft.com/office/powerpoint/2010/main" val="1148668367"/>
              </p:ext>
            </p:extLst>
          </p:nvPr>
        </p:nvGraphicFramePr>
        <p:xfrm>
          <a:off x="1181021" y="3171433"/>
          <a:ext cx="2977376" cy="1995149"/>
        </p:xfrm>
        <a:graphic>
          <a:graphicData uri="http://schemas.openxmlformats.org/presentationml/2006/ole">
            <mc:AlternateContent xmlns:mc="http://schemas.openxmlformats.org/markup-compatibility/2006">
              <mc:Choice xmlns:v="urn:schemas-microsoft-com:vml" Requires="v">
                <p:oleObj spid="_x0000_s179267" name="Equation" r:id="rId6" imgW="2768400" imgH="1854000" progId="Equation.DSMT4">
                  <p:embed/>
                </p:oleObj>
              </mc:Choice>
              <mc:Fallback>
                <p:oleObj name="Equation" r:id="rId6" imgW="2768400" imgH="1854000" progId="Equation.DSMT4">
                  <p:embed/>
                  <p:pic>
                    <p:nvPicPr>
                      <p:cNvPr id="0" name="Object 1"/>
                      <p:cNvPicPr>
                        <a:picLocks noChangeAspect="1" noChangeArrowheads="1"/>
                      </p:cNvPicPr>
                      <p:nvPr/>
                    </p:nvPicPr>
                    <p:blipFill>
                      <a:blip r:embed="rId7"/>
                      <a:srcRect/>
                      <a:stretch>
                        <a:fillRect/>
                      </a:stretch>
                    </p:blipFill>
                    <p:spPr bwMode="auto">
                      <a:xfrm>
                        <a:off x="1181021" y="3171433"/>
                        <a:ext cx="2977376" cy="1995149"/>
                      </a:xfrm>
                      <a:prstGeom prst="rect">
                        <a:avLst/>
                      </a:prstGeom>
                      <a:noFill/>
                    </p:spPr>
                  </p:pic>
                </p:oleObj>
              </mc:Fallback>
            </mc:AlternateContent>
          </a:graphicData>
        </a:graphic>
      </p:graphicFrame>
      <p:graphicFrame>
        <p:nvGraphicFramePr>
          <p:cNvPr id="18" name="对象 17"/>
          <p:cNvGraphicFramePr>
            <a:graphicFrameLocks noChangeAspect="1"/>
          </p:cNvGraphicFramePr>
          <p:nvPr>
            <p:extLst>
              <p:ext uri="{D42A27DB-BD31-4B8C-83A1-F6EECF244321}">
                <p14:modId xmlns:p14="http://schemas.microsoft.com/office/powerpoint/2010/main" val="494272130"/>
              </p:ext>
            </p:extLst>
          </p:nvPr>
        </p:nvGraphicFramePr>
        <p:xfrm>
          <a:off x="963615" y="5292272"/>
          <a:ext cx="3427099" cy="443047"/>
        </p:xfrm>
        <a:graphic>
          <a:graphicData uri="http://schemas.openxmlformats.org/presentationml/2006/ole">
            <mc:AlternateContent xmlns:mc="http://schemas.openxmlformats.org/markup-compatibility/2006">
              <mc:Choice xmlns:v="urn:schemas-microsoft-com:vml" Requires="v">
                <p:oleObj spid="_x0000_s179268" name="Equation" r:id="rId8" imgW="3340080" imgH="431640" progId="Equation.DSMT4">
                  <p:embed/>
                </p:oleObj>
              </mc:Choice>
              <mc:Fallback>
                <p:oleObj name="Equation" r:id="rId8" imgW="3340080" imgH="431640" progId="Equation.DSMT4">
                  <p:embed/>
                  <p:pic>
                    <p:nvPicPr>
                      <p:cNvPr id="0" name=""/>
                      <p:cNvPicPr/>
                      <p:nvPr/>
                    </p:nvPicPr>
                    <p:blipFill>
                      <a:blip r:embed="rId9"/>
                      <a:stretch>
                        <a:fillRect/>
                      </a:stretch>
                    </p:blipFill>
                    <p:spPr>
                      <a:xfrm>
                        <a:off x="963615" y="5292272"/>
                        <a:ext cx="3427099" cy="443047"/>
                      </a:xfrm>
                      <a:prstGeom prst="rect">
                        <a:avLst/>
                      </a:prstGeom>
                    </p:spPr>
                  </p:pic>
                </p:oleObj>
              </mc:Fallback>
            </mc:AlternateContent>
          </a:graphicData>
        </a:graphic>
      </p:graphicFrame>
      <p:sp>
        <p:nvSpPr>
          <p:cNvPr id="19" name="矩形 18"/>
          <p:cNvSpPr/>
          <p:nvPr/>
        </p:nvSpPr>
        <p:spPr>
          <a:xfrm>
            <a:off x="4264420" y="3133343"/>
            <a:ext cx="520523" cy="2031325"/>
          </a:xfrm>
          <a:prstGeom prst="rect">
            <a:avLst/>
          </a:prstGeom>
        </p:spPr>
        <p:txBody>
          <a:bodyPr wrap="square">
            <a:spAutoFit/>
          </a:bodyPr>
          <a:lstStyle/>
          <a:p>
            <a:r>
              <a:rPr lang="zh-CN" altLang="en-US" dirty="0"/>
              <a:t>高斯积分点应力</a:t>
            </a:r>
          </a:p>
        </p:txBody>
      </p:sp>
      <p:sp>
        <p:nvSpPr>
          <p:cNvPr id="20" name="矩形 19"/>
          <p:cNvSpPr/>
          <p:nvPr/>
        </p:nvSpPr>
        <p:spPr>
          <a:xfrm>
            <a:off x="637580" y="3572796"/>
            <a:ext cx="567861" cy="1200329"/>
          </a:xfrm>
          <a:prstGeom prst="rect">
            <a:avLst/>
          </a:prstGeom>
        </p:spPr>
        <p:txBody>
          <a:bodyPr wrap="square">
            <a:spAutoFit/>
          </a:bodyPr>
          <a:lstStyle/>
          <a:p>
            <a:r>
              <a:rPr lang="zh-CN" altLang="en-US" dirty="0"/>
              <a:t>节点应力</a:t>
            </a:r>
          </a:p>
        </p:txBody>
      </p:sp>
      <p:sp>
        <p:nvSpPr>
          <p:cNvPr id="22" name="矩形 21"/>
          <p:cNvSpPr/>
          <p:nvPr/>
        </p:nvSpPr>
        <p:spPr>
          <a:xfrm>
            <a:off x="363103" y="5869678"/>
            <a:ext cx="4964411" cy="369332"/>
          </a:xfrm>
          <a:prstGeom prst="rect">
            <a:avLst/>
          </a:prstGeom>
        </p:spPr>
        <p:txBody>
          <a:bodyPr wrap="square">
            <a:spAutoFit/>
          </a:bodyPr>
          <a:lstStyle/>
          <a:p>
            <a:pPr marL="285750" indent="-285750">
              <a:buFont typeface="Wingdings" panose="05000000000000000000" pitchFamily="2" charset="2"/>
              <a:buChar char="Ø"/>
            </a:pPr>
            <a:r>
              <a:rPr lang="zh-CN" altLang="en-US" dirty="0" smtClean="0"/>
              <a:t>与节点连接</a:t>
            </a:r>
            <a:r>
              <a:rPr lang="zh-CN" altLang="en-US" dirty="0"/>
              <a:t>的</a:t>
            </a:r>
            <a:r>
              <a:rPr lang="zh-CN" altLang="en-US" dirty="0" smtClean="0"/>
              <a:t>单元在该点处应力值的平均值。</a:t>
            </a:r>
            <a:endParaRPr lang="zh-CN" altLang="en-US" dirty="0"/>
          </a:p>
        </p:txBody>
      </p:sp>
      <p:sp>
        <p:nvSpPr>
          <p:cNvPr id="23" name="矩形 22"/>
          <p:cNvSpPr/>
          <p:nvPr/>
        </p:nvSpPr>
        <p:spPr>
          <a:xfrm>
            <a:off x="7251413" y="2782043"/>
            <a:ext cx="391454" cy="369332"/>
          </a:xfrm>
          <a:prstGeom prst="rect">
            <a:avLst/>
          </a:prstGeom>
        </p:spPr>
        <p:txBody>
          <a:bodyPr wrap="none">
            <a:spAutoFit/>
          </a:bodyPr>
          <a:lstStyle/>
          <a:p>
            <a:r>
              <a:rPr lang="en-US" altLang="zh-CN" b="1" dirty="0">
                <a:sym typeface="Symbol" panose="05050102010706020507" pitchFamily="18" charset="2"/>
              </a:rPr>
              <a:t></a:t>
            </a:r>
            <a:r>
              <a:rPr lang="en-US" altLang="zh-CN" b="1" baseline="-25000" dirty="0"/>
              <a:t>x</a:t>
            </a:r>
            <a:endParaRPr lang="zh-CN" altLang="en-US" b="1" baseline="-25000" dirty="0"/>
          </a:p>
        </p:txBody>
      </p:sp>
      <p:sp>
        <p:nvSpPr>
          <p:cNvPr id="24" name="矩形 23"/>
          <p:cNvSpPr/>
          <p:nvPr/>
        </p:nvSpPr>
        <p:spPr>
          <a:xfrm>
            <a:off x="7229618" y="5935058"/>
            <a:ext cx="357790" cy="276999"/>
          </a:xfrm>
          <a:prstGeom prst="rect">
            <a:avLst/>
          </a:prstGeom>
        </p:spPr>
        <p:txBody>
          <a:bodyPr wrap="none">
            <a:spAutoFit/>
          </a:bodyPr>
          <a:lstStyle/>
          <a:p>
            <a:r>
              <a:rPr lang="en-US" altLang="zh-CN" b="1" baseline="-25000" dirty="0" err="1" smtClean="0"/>
              <a:t>Uy</a:t>
            </a:r>
            <a:endParaRPr lang="zh-CN" altLang="en-US" b="1" baseline="-25000" dirty="0"/>
          </a:p>
        </p:txBody>
      </p:sp>
      <p:sp>
        <p:nvSpPr>
          <p:cNvPr id="25" name="文本框 24"/>
          <p:cNvSpPr txBox="1"/>
          <p:nvPr/>
        </p:nvSpPr>
        <p:spPr>
          <a:xfrm>
            <a:off x="6041841" y="322535"/>
            <a:ext cx="1187777" cy="369332"/>
          </a:xfrm>
          <a:prstGeom prst="rect">
            <a:avLst/>
          </a:prstGeom>
          <a:noFill/>
        </p:spPr>
        <p:txBody>
          <a:bodyPr wrap="square" rtlCol="0">
            <a:spAutoFit/>
          </a:bodyPr>
          <a:lstStyle/>
          <a:p>
            <a:r>
              <a:rPr lang="zh-CN" altLang="en-US" b="1" dirty="0" smtClean="0"/>
              <a:t>横力弯曲</a:t>
            </a:r>
            <a:endParaRPr lang="zh-CN" altLang="en-US" b="1" dirty="0"/>
          </a:p>
        </p:txBody>
      </p:sp>
    </p:spTree>
    <p:extLst>
      <p:ext uri="{BB962C8B-B14F-4D97-AF65-F5344CB8AC3E}">
        <p14:creationId xmlns:p14="http://schemas.microsoft.com/office/powerpoint/2010/main" val="3419723199"/>
      </p:ext>
    </p:extLst>
  </p:cSld>
  <p:clrMapOvr>
    <a:masterClrMapping/>
  </p:clrMapOvr>
  <mc:AlternateContent xmlns:mc="http://schemas.openxmlformats.org/markup-compatibility/2006" xmlns:p14="http://schemas.microsoft.com/office/powerpoint/2010/main">
    <mc:Choice Requires="p14">
      <p:transition spd="slow" p14:dur="2000" advTm="11209"/>
    </mc:Choice>
    <mc:Fallback xmlns="">
      <p:transition spd="slow" advTm="11209"/>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zh-CN" altLang="en-US" smtClean="0"/>
              <a:t>计算动力学大作业（第三组）</a:t>
            </a:r>
            <a:endParaRPr lang="zh-CN" altLang="en-US" dirty="0"/>
          </a:p>
        </p:txBody>
      </p:sp>
      <p:sp>
        <p:nvSpPr>
          <p:cNvPr id="2" name="日期占位符 1"/>
          <p:cNvSpPr>
            <a:spLocks noGrp="1"/>
          </p:cNvSpPr>
          <p:nvPr>
            <p:ph type="dt" sz="half" idx="10"/>
          </p:nvPr>
        </p:nvSpPr>
        <p:spPr/>
        <p:txBody>
          <a:bodyPr/>
          <a:lstStyle/>
          <a:p>
            <a:fld id="{B72BE042-7339-4DDB-9A90-133D9DE657FB}" type="datetime1">
              <a:rPr lang="zh-CN" altLang="en-US" smtClean="0"/>
              <a:t>2022/6/1</a:t>
            </a:fld>
            <a:endParaRPr lang="zh-CN" altLang="en-US"/>
          </a:p>
        </p:txBody>
      </p:sp>
      <p:sp>
        <p:nvSpPr>
          <p:cNvPr id="9" name="灯片编号占位符 8"/>
          <p:cNvSpPr>
            <a:spLocks noGrp="1"/>
          </p:cNvSpPr>
          <p:nvPr>
            <p:ph type="sldNum" sz="quarter" idx="12"/>
          </p:nvPr>
        </p:nvSpPr>
        <p:spPr/>
        <p:txBody>
          <a:bodyPr/>
          <a:lstStyle/>
          <a:p>
            <a:fld id="{69764B09-0332-4747-B2BA-F996204B7FB7}" type="slidenum">
              <a:rPr lang="zh-CN" altLang="en-US" smtClean="0"/>
              <a:t>22</a:t>
            </a:fld>
            <a:endParaRPr lang="zh-CN" altLang="en-US"/>
          </a:p>
        </p:txBody>
      </p:sp>
      <p:sp>
        <p:nvSpPr>
          <p:cNvPr id="3" name="标题 2"/>
          <p:cNvSpPr>
            <a:spLocks noGrp="1"/>
          </p:cNvSpPr>
          <p:nvPr>
            <p:ph type="title"/>
          </p:nvPr>
        </p:nvSpPr>
        <p:spPr/>
        <p:txBody>
          <a:bodyPr/>
          <a:lstStyle/>
          <a:p>
            <a:endParaRPr lang="zh-CN" altLang="en-US"/>
          </a:p>
        </p:txBody>
      </p:sp>
      <p:sp>
        <p:nvSpPr>
          <p:cNvPr id="8" name="Rectangle 2"/>
          <p:cNvSpPr txBox="1">
            <a:spLocks noChangeArrowheads="1"/>
          </p:cNvSpPr>
          <p:nvPr/>
        </p:nvSpPr>
        <p:spPr>
          <a:xfrm>
            <a:off x="1155968" y="225420"/>
            <a:ext cx="4490687" cy="563562"/>
          </a:xfrm>
          <a:prstGeom prst="rect">
            <a:avLst/>
          </a:prstGeom>
        </p:spPr>
        <p:txBody>
          <a:bodyPr vert="horz" lIns="91440" tIns="45720" rIns="91440" bIns="45720" rtlCol="0" anchor="b">
            <a:noAutofit/>
          </a:bodyPr>
          <a:lstStyle>
            <a:lvl1pPr algn="l" defTabSz="685800" rtl="0" eaLnBrk="1" latinLnBrk="0" hangingPunct="1">
              <a:lnSpc>
                <a:spcPct val="85000"/>
              </a:lnSpc>
              <a:spcBef>
                <a:spcPct val="0"/>
              </a:spcBef>
              <a:buNone/>
              <a:defRPr sz="3000" kern="1200" spc="-38" baseline="0">
                <a:solidFill>
                  <a:schemeClr val="tx1">
                    <a:lumMod val="75000"/>
                    <a:lumOff val="25000"/>
                  </a:schemeClr>
                </a:solidFill>
                <a:latin typeface="+mj-lt"/>
                <a:ea typeface="+mj-ea"/>
                <a:cs typeface="+mj-cs"/>
              </a:defRPr>
            </a:lvl1pPr>
          </a:lstStyle>
          <a:p>
            <a:r>
              <a:rPr lang="zh-CN" altLang="en-US" sz="2800" b="1" dirty="0">
                <a:solidFill>
                  <a:srgbClr val="0000FF"/>
                </a:solidFill>
                <a:latin typeface="微软雅黑" panose="020B0503020204020204" pitchFamily="34" charset="-122"/>
                <a:ea typeface="微软雅黑" panose="020B0503020204020204" pitchFamily="34" charset="-122"/>
              </a:rPr>
              <a:t>三</a:t>
            </a:r>
            <a:r>
              <a:rPr lang="zh-CN" altLang="en-US" sz="2800" b="1" dirty="0" smtClean="0">
                <a:solidFill>
                  <a:srgbClr val="0000FF"/>
                </a:solidFill>
                <a:latin typeface="微软雅黑" panose="020B0503020204020204" pitchFamily="34" charset="-122"/>
                <a:ea typeface="微软雅黑" panose="020B0503020204020204" pitchFamily="34" charset="-122"/>
              </a:rPr>
              <a:t>、</a:t>
            </a:r>
            <a:r>
              <a:rPr lang="zh-CN" altLang="en-US" sz="2800" b="1" dirty="0">
                <a:solidFill>
                  <a:srgbClr val="0000FF"/>
                </a:solidFill>
                <a:latin typeface="微软雅黑" panose="020B0503020204020204" pitchFamily="34" charset="-122"/>
                <a:ea typeface="微软雅黑" panose="020B0503020204020204" pitchFamily="34" charset="-122"/>
              </a:rPr>
              <a:t>扩展</a:t>
            </a:r>
            <a:r>
              <a:rPr lang="en-US" altLang="zh-CN" sz="2800" b="1" dirty="0">
                <a:solidFill>
                  <a:srgbClr val="0000FF"/>
                </a:solidFill>
                <a:latin typeface="微软雅黑" panose="020B0503020204020204" pitchFamily="34" charset="-122"/>
                <a:ea typeface="微软雅黑" panose="020B0503020204020204" pitchFamily="34" charset="-122"/>
              </a:rPr>
              <a:t>STAP90</a:t>
            </a:r>
            <a:r>
              <a:rPr lang="zh-CN" altLang="en-US" sz="2800" b="1" dirty="0">
                <a:solidFill>
                  <a:srgbClr val="0000FF"/>
                </a:solidFill>
                <a:latin typeface="微软雅黑" panose="020B0503020204020204" pitchFamily="34" charset="-122"/>
                <a:ea typeface="微软雅黑" panose="020B0503020204020204" pitchFamily="34" charset="-122"/>
              </a:rPr>
              <a:t>程序</a:t>
            </a:r>
          </a:p>
        </p:txBody>
      </p:sp>
      <p:sp>
        <p:nvSpPr>
          <p:cNvPr id="21" name="文本框 20"/>
          <p:cNvSpPr txBox="1"/>
          <p:nvPr/>
        </p:nvSpPr>
        <p:spPr>
          <a:xfrm>
            <a:off x="184484" y="1100911"/>
            <a:ext cx="5616241" cy="461665"/>
          </a:xfrm>
          <a:prstGeom prst="rect">
            <a:avLst/>
          </a:prstGeom>
          <a:noFill/>
        </p:spPr>
        <p:txBody>
          <a:bodyPr wrap="square" rtlCol="0">
            <a:spAutoFit/>
          </a:bodyPr>
          <a:lstStyle/>
          <a:p>
            <a:pPr marL="342900" indent="-342900">
              <a:buFont typeface="Wingdings" panose="05000000000000000000" pitchFamily="2" charset="2"/>
              <a:buChar char="n"/>
            </a:pPr>
            <a:r>
              <a:rPr lang="zh-CN" altLang="en-US" sz="2400" b="1" dirty="0" smtClean="0">
                <a:solidFill>
                  <a:srgbClr val="7030A0"/>
                </a:solidFill>
                <a:latin typeface="华文楷体" panose="02010600040101010101" pitchFamily="2" charset="-122"/>
                <a:ea typeface="华文楷体" panose="02010600040101010101" pitchFamily="2" charset="-122"/>
              </a:rPr>
              <a:t>三维二阶实体单元（</a:t>
            </a:r>
            <a:r>
              <a:rPr lang="en-US" altLang="zh-CN" sz="2400" b="1" dirty="0" smtClean="0">
                <a:solidFill>
                  <a:srgbClr val="7030A0"/>
                </a:solidFill>
                <a:latin typeface="华文楷体" panose="02010600040101010101" pitchFamily="2" charset="-122"/>
                <a:ea typeface="华文楷体" panose="02010600040101010101" pitchFamily="2" charset="-122"/>
              </a:rPr>
              <a:t>C3D20</a:t>
            </a:r>
            <a:r>
              <a:rPr lang="zh-CN" altLang="en-US" sz="2400" b="1" dirty="0" smtClean="0">
                <a:solidFill>
                  <a:srgbClr val="7030A0"/>
                </a:solidFill>
                <a:latin typeface="华文楷体" panose="02010600040101010101" pitchFamily="2" charset="-122"/>
                <a:ea typeface="华文楷体" panose="02010600040101010101" pitchFamily="2" charset="-122"/>
              </a:rPr>
              <a:t>）</a:t>
            </a:r>
            <a:endParaRPr lang="zh-CN" altLang="en-US" sz="2400" b="1" dirty="0">
              <a:solidFill>
                <a:srgbClr val="7030A0"/>
              </a:solidFill>
              <a:latin typeface="华文楷体" panose="02010600040101010101" pitchFamily="2" charset="-122"/>
              <a:ea typeface="华文楷体" panose="02010600040101010101" pitchFamily="2" charset="-122"/>
            </a:endParaRPr>
          </a:p>
        </p:txBody>
      </p:sp>
      <p:graphicFrame>
        <p:nvGraphicFramePr>
          <p:cNvPr id="6" name="对象 5"/>
          <p:cNvGraphicFramePr>
            <a:graphicFrameLocks noChangeAspect="1"/>
          </p:cNvGraphicFramePr>
          <p:nvPr>
            <p:extLst>
              <p:ext uri="{D42A27DB-BD31-4B8C-83A1-F6EECF244321}">
                <p14:modId xmlns:p14="http://schemas.microsoft.com/office/powerpoint/2010/main" val="3060859599"/>
              </p:ext>
            </p:extLst>
          </p:nvPr>
        </p:nvGraphicFramePr>
        <p:xfrm>
          <a:off x="5964204" y="4455442"/>
          <a:ext cx="2478087" cy="506412"/>
        </p:xfrm>
        <a:graphic>
          <a:graphicData uri="http://schemas.openxmlformats.org/presentationml/2006/ole">
            <mc:AlternateContent xmlns:mc="http://schemas.openxmlformats.org/markup-compatibility/2006">
              <mc:Choice xmlns:v="urn:schemas-microsoft-com:vml" Requires="v">
                <p:oleObj spid="_x0000_s177225" name="Equation" r:id="rId4" imgW="2476440" imgH="507960" progId="Equation.DSMT4">
                  <p:embed/>
                </p:oleObj>
              </mc:Choice>
              <mc:Fallback>
                <p:oleObj name="Equation" r:id="rId4" imgW="2476440" imgH="507960" progId="Equation.DSMT4">
                  <p:embed/>
                  <p:pic>
                    <p:nvPicPr>
                      <p:cNvPr id="0" name="Object 1"/>
                      <p:cNvPicPr>
                        <a:picLocks noChangeAspect="1" noChangeArrowheads="1"/>
                      </p:cNvPicPr>
                      <p:nvPr/>
                    </p:nvPicPr>
                    <p:blipFill>
                      <a:blip r:embed="rId5"/>
                      <a:srcRect/>
                      <a:stretch>
                        <a:fillRect/>
                      </a:stretch>
                    </p:blipFill>
                    <p:spPr bwMode="auto">
                      <a:xfrm>
                        <a:off x="5964204" y="4455442"/>
                        <a:ext cx="2478087" cy="5064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 name="对象 11"/>
          <p:cNvGraphicFramePr>
            <a:graphicFrameLocks noChangeAspect="1"/>
          </p:cNvGraphicFramePr>
          <p:nvPr>
            <p:extLst>
              <p:ext uri="{D42A27DB-BD31-4B8C-83A1-F6EECF244321}">
                <p14:modId xmlns:p14="http://schemas.microsoft.com/office/powerpoint/2010/main" val="1542294519"/>
              </p:ext>
            </p:extLst>
          </p:nvPr>
        </p:nvGraphicFramePr>
        <p:xfrm>
          <a:off x="6095158" y="5163813"/>
          <a:ext cx="2401888" cy="506412"/>
        </p:xfrm>
        <a:graphic>
          <a:graphicData uri="http://schemas.openxmlformats.org/presentationml/2006/ole">
            <mc:AlternateContent xmlns:mc="http://schemas.openxmlformats.org/markup-compatibility/2006">
              <mc:Choice xmlns:v="urn:schemas-microsoft-com:vml" Requires="v">
                <p:oleObj spid="_x0000_s177226" name="Equation" r:id="rId6" imgW="2400120" imgH="507960" progId="Equation.DSMT4">
                  <p:embed/>
                </p:oleObj>
              </mc:Choice>
              <mc:Fallback>
                <p:oleObj name="Equation" r:id="rId6" imgW="2400120" imgH="507960" progId="Equation.DSMT4">
                  <p:embed/>
                  <p:pic>
                    <p:nvPicPr>
                      <p:cNvPr id="0" name="Object 3"/>
                      <p:cNvPicPr>
                        <a:picLocks noChangeAspect="1" noChangeArrowheads="1"/>
                      </p:cNvPicPr>
                      <p:nvPr/>
                    </p:nvPicPr>
                    <p:blipFill>
                      <a:blip r:embed="rId7"/>
                      <a:srcRect/>
                      <a:stretch>
                        <a:fillRect/>
                      </a:stretch>
                    </p:blipFill>
                    <p:spPr bwMode="auto">
                      <a:xfrm>
                        <a:off x="6095158" y="5163813"/>
                        <a:ext cx="2401888" cy="5064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矩形 12"/>
          <p:cNvSpPr/>
          <p:nvPr/>
        </p:nvSpPr>
        <p:spPr>
          <a:xfrm>
            <a:off x="120985" y="1640969"/>
            <a:ext cx="4730415" cy="4478149"/>
          </a:xfrm>
          <a:prstGeom prst="rect">
            <a:avLst/>
          </a:prstGeom>
        </p:spPr>
        <p:txBody>
          <a:bodyPr wrap="square">
            <a:spAutoFit/>
          </a:bodyPr>
          <a:lstStyle/>
          <a:p>
            <a:pPr>
              <a:lnSpc>
                <a:spcPts val="1800"/>
              </a:lnSpc>
            </a:pPr>
            <a:r>
              <a:rPr lang="en-US" altLang="zh-CN" sz="1600" dirty="0">
                <a:latin typeface="+mn-ea"/>
              </a:rPr>
              <a:t>TEST FOR </a:t>
            </a:r>
            <a:r>
              <a:rPr lang="en-US" altLang="zh-CN" sz="1600" dirty="0" smtClean="0">
                <a:latin typeface="+mn-ea"/>
              </a:rPr>
              <a:t>3D MODEL</a:t>
            </a:r>
            <a:endParaRPr lang="en-US" altLang="zh-CN" sz="1600" dirty="0">
              <a:latin typeface="+mn-ea"/>
            </a:endParaRPr>
          </a:p>
          <a:p>
            <a:pPr>
              <a:lnSpc>
                <a:spcPts val="1800"/>
              </a:lnSpc>
            </a:pPr>
            <a:r>
              <a:rPr lang="en-US" altLang="zh-CN" sz="1600" dirty="0">
                <a:latin typeface="+mn-ea"/>
              </a:rPr>
              <a:t>   20    1    1    1</a:t>
            </a:r>
          </a:p>
          <a:p>
            <a:pPr>
              <a:lnSpc>
                <a:spcPts val="1800"/>
              </a:lnSpc>
            </a:pPr>
            <a:r>
              <a:rPr lang="en-US" altLang="zh-CN" sz="1600" dirty="0">
                <a:latin typeface="+mn-ea"/>
              </a:rPr>
              <a:t>    1    1    1    1    </a:t>
            </a:r>
            <a:r>
              <a:rPr lang="en-US" altLang="zh-CN" sz="1600" dirty="0" smtClean="0">
                <a:latin typeface="+mn-ea"/>
              </a:rPr>
              <a:t>-</a:t>
            </a:r>
            <a:r>
              <a:rPr lang="en-US" altLang="zh-CN" sz="1600" dirty="0">
                <a:latin typeface="+mn-ea"/>
              </a:rPr>
              <a:t>1.0    </a:t>
            </a:r>
            <a:r>
              <a:rPr lang="en-US" altLang="zh-CN" sz="1600" dirty="0" smtClean="0">
                <a:latin typeface="+mn-ea"/>
              </a:rPr>
              <a:t>-</a:t>
            </a:r>
            <a:r>
              <a:rPr lang="en-US" altLang="zh-CN" sz="1600" dirty="0">
                <a:latin typeface="+mn-ea"/>
              </a:rPr>
              <a:t>1.0   </a:t>
            </a:r>
            <a:r>
              <a:rPr lang="en-US" altLang="zh-CN" sz="1600" dirty="0" smtClean="0">
                <a:latin typeface="+mn-ea"/>
              </a:rPr>
              <a:t> </a:t>
            </a:r>
            <a:r>
              <a:rPr lang="en-US" altLang="zh-CN" sz="1600" dirty="0">
                <a:latin typeface="+mn-ea"/>
              </a:rPr>
              <a:t>-1.0</a:t>
            </a:r>
          </a:p>
          <a:p>
            <a:pPr>
              <a:lnSpc>
                <a:spcPts val="1800"/>
              </a:lnSpc>
            </a:pPr>
            <a:r>
              <a:rPr lang="en-US" altLang="zh-CN" sz="1600" dirty="0">
                <a:latin typeface="+mn-ea"/>
              </a:rPr>
              <a:t>    2    0    1    1  </a:t>
            </a:r>
            <a:r>
              <a:rPr lang="en-US" altLang="zh-CN" sz="1600" dirty="0" smtClean="0">
                <a:latin typeface="+mn-ea"/>
              </a:rPr>
              <a:t>   </a:t>
            </a:r>
            <a:r>
              <a:rPr lang="en-US" altLang="zh-CN" sz="1600" dirty="0">
                <a:latin typeface="+mn-ea"/>
              </a:rPr>
              <a:t>1.0 </a:t>
            </a:r>
            <a:r>
              <a:rPr lang="en-US" altLang="zh-CN" sz="1600" dirty="0" smtClean="0">
                <a:latin typeface="+mn-ea"/>
              </a:rPr>
              <a:t>   </a:t>
            </a:r>
            <a:r>
              <a:rPr lang="en-US" altLang="zh-CN" sz="1600" dirty="0">
                <a:latin typeface="+mn-ea"/>
              </a:rPr>
              <a:t>-1.0 </a:t>
            </a:r>
            <a:r>
              <a:rPr lang="en-US" altLang="zh-CN" sz="1600" dirty="0" smtClean="0">
                <a:latin typeface="+mn-ea"/>
              </a:rPr>
              <a:t>   </a:t>
            </a:r>
            <a:r>
              <a:rPr lang="en-US" altLang="zh-CN" sz="1600" dirty="0">
                <a:latin typeface="+mn-ea"/>
              </a:rPr>
              <a:t>-</a:t>
            </a:r>
            <a:r>
              <a:rPr lang="en-US" altLang="zh-CN" sz="1600" dirty="0" smtClean="0">
                <a:latin typeface="+mn-ea"/>
              </a:rPr>
              <a:t>1.0</a:t>
            </a:r>
          </a:p>
          <a:p>
            <a:pPr>
              <a:lnSpc>
                <a:spcPts val="1800"/>
              </a:lnSpc>
            </a:pPr>
            <a:r>
              <a:rPr lang="en-US" altLang="zh-CN" sz="1600" dirty="0" smtClean="0">
                <a:latin typeface="+mn-ea"/>
              </a:rPr>
              <a:t>        ……</a:t>
            </a:r>
            <a:endParaRPr lang="en-US" altLang="zh-CN" sz="1600" dirty="0">
              <a:latin typeface="+mn-ea"/>
            </a:endParaRPr>
          </a:p>
          <a:p>
            <a:pPr>
              <a:lnSpc>
                <a:spcPts val="1800"/>
              </a:lnSpc>
            </a:pPr>
            <a:r>
              <a:rPr lang="en-US" altLang="zh-CN" sz="1600" dirty="0" smtClean="0">
                <a:latin typeface="+mn-ea"/>
              </a:rPr>
              <a:t>   20    </a:t>
            </a:r>
            <a:r>
              <a:rPr lang="en-US" altLang="zh-CN" sz="1600" dirty="0">
                <a:latin typeface="+mn-ea"/>
              </a:rPr>
              <a:t>1    0    0   </a:t>
            </a:r>
            <a:r>
              <a:rPr lang="en-US" altLang="zh-CN" sz="1600" dirty="0" smtClean="0">
                <a:latin typeface="+mn-ea"/>
              </a:rPr>
              <a:t> </a:t>
            </a:r>
            <a:r>
              <a:rPr lang="en-US" altLang="zh-CN" sz="1600" dirty="0">
                <a:latin typeface="+mn-ea"/>
              </a:rPr>
              <a:t>-1.0  </a:t>
            </a:r>
            <a:r>
              <a:rPr lang="en-US" altLang="zh-CN" sz="1600" dirty="0" smtClean="0">
                <a:latin typeface="+mn-ea"/>
              </a:rPr>
              <a:t>   </a:t>
            </a:r>
            <a:r>
              <a:rPr lang="en-US" altLang="zh-CN" sz="1600" dirty="0">
                <a:latin typeface="+mn-ea"/>
              </a:rPr>
              <a:t>1.0  </a:t>
            </a:r>
            <a:r>
              <a:rPr lang="en-US" altLang="zh-CN" sz="1600" dirty="0" smtClean="0">
                <a:latin typeface="+mn-ea"/>
              </a:rPr>
              <a:t>   </a:t>
            </a:r>
            <a:r>
              <a:rPr lang="en-US" altLang="zh-CN" sz="1600" dirty="0">
                <a:latin typeface="+mn-ea"/>
              </a:rPr>
              <a:t>0.0</a:t>
            </a:r>
          </a:p>
          <a:p>
            <a:pPr>
              <a:lnSpc>
                <a:spcPts val="1800"/>
              </a:lnSpc>
            </a:pPr>
            <a:r>
              <a:rPr lang="en-US" altLang="zh-CN" sz="1600" dirty="0">
                <a:latin typeface="+mn-ea"/>
              </a:rPr>
              <a:t>    1    8</a:t>
            </a:r>
          </a:p>
          <a:p>
            <a:pPr>
              <a:lnSpc>
                <a:spcPts val="1800"/>
              </a:lnSpc>
            </a:pPr>
            <a:r>
              <a:rPr lang="en-US" altLang="zh-CN" sz="1600" dirty="0">
                <a:latin typeface="+mn-ea"/>
              </a:rPr>
              <a:t>    2    1     -1.0</a:t>
            </a:r>
          </a:p>
          <a:p>
            <a:pPr>
              <a:lnSpc>
                <a:spcPts val="1800"/>
              </a:lnSpc>
            </a:pPr>
            <a:r>
              <a:rPr lang="en-US" altLang="zh-CN" sz="1600" dirty="0">
                <a:latin typeface="+mn-ea"/>
              </a:rPr>
              <a:t>    3    1     -1.0</a:t>
            </a:r>
          </a:p>
          <a:p>
            <a:pPr>
              <a:lnSpc>
                <a:spcPts val="1800"/>
              </a:lnSpc>
            </a:pPr>
            <a:r>
              <a:rPr lang="en-US" altLang="zh-CN" sz="1600" dirty="0">
                <a:latin typeface="+mn-ea"/>
              </a:rPr>
              <a:t>    6    1     -1.0</a:t>
            </a:r>
          </a:p>
          <a:p>
            <a:pPr>
              <a:lnSpc>
                <a:spcPts val="1800"/>
              </a:lnSpc>
            </a:pPr>
            <a:r>
              <a:rPr lang="en-US" altLang="zh-CN" sz="1600" dirty="0">
                <a:latin typeface="+mn-ea"/>
              </a:rPr>
              <a:t>    7    1     -1.0</a:t>
            </a:r>
          </a:p>
          <a:p>
            <a:pPr>
              <a:lnSpc>
                <a:spcPts val="1800"/>
              </a:lnSpc>
            </a:pPr>
            <a:r>
              <a:rPr lang="en-US" altLang="zh-CN" sz="1600" dirty="0">
                <a:latin typeface="+mn-ea"/>
              </a:rPr>
              <a:t>   10    1      4.0</a:t>
            </a:r>
          </a:p>
          <a:p>
            <a:pPr>
              <a:lnSpc>
                <a:spcPts val="1800"/>
              </a:lnSpc>
            </a:pPr>
            <a:r>
              <a:rPr lang="en-US" altLang="zh-CN" sz="1600" dirty="0">
                <a:latin typeface="+mn-ea"/>
              </a:rPr>
              <a:t>   14    1      4.0</a:t>
            </a:r>
          </a:p>
          <a:p>
            <a:pPr>
              <a:lnSpc>
                <a:spcPts val="1800"/>
              </a:lnSpc>
            </a:pPr>
            <a:r>
              <a:rPr lang="en-US" altLang="zh-CN" sz="1600" dirty="0">
                <a:latin typeface="+mn-ea"/>
              </a:rPr>
              <a:t>   18    1      4.0</a:t>
            </a:r>
          </a:p>
          <a:p>
            <a:pPr>
              <a:lnSpc>
                <a:spcPts val="1800"/>
              </a:lnSpc>
            </a:pPr>
            <a:r>
              <a:rPr lang="en-US" altLang="zh-CN" sz="1600" dirty="0">
                <a:latin typeface="+mn-ea"/>
              </a:rPr>
              <a:t>   19    1      4.0</a:t>
            </a:r>
          </a:p>
          <a:p>
            <a:pPr>
              <a:lnSpc>
                <a:spcPts val="1800"/>
              </a:lnSpc>
            </a:pPr>
            <a:r>
              <a:rPr lang="en-US" altLang="zh-CN" sz="1600" dirty="0">
                <a:latin typeface="+mn-ea"/>
              </a:rPr>
              <a:t>    3    1    1    2</a:t>
            </a:r>
          </a:p>
          <a:p>
            <a:pPr>
              <a:lnSpc>
                <a:spcPts val="1800"/>
              </a:lnSpc>
            </a:pPr>
            <a:r>
              <a:rPr lang="en-US" altLang="zh-CN" sz="1600" dirty="0">
                <a:latin typeface="+mn-ea"/>
              </a:rPr>
              <a:t>    1     200E3       0.3     3</a:t>
            </a:r>
          </a:p>
          <a:p>
            <a:pPr>
              <a:lnSpc>
                <a:spcPts val="1800"/>
              </a:lnSpc>
            </a:pPr>
            <a:r>
              <a:rPr lang="en-US" altLang="zh-CN" sz="1600" dirty="0">
                <a:latin typeface="+mn-ea"/>
              </a:rPr>
              <a:t>    1    1    </a:t>
            </a:r>
            <a:r>
              <a:rPr lang="en-US" altLang="zh-CN" sz="1600" dirty="0" smtClean="0">
                <a:latin typeface="+mn-ea"/>
              </a:rPr>
              <a:t>……   20    </a:t>
            </a:r>
            <a:r>
              <a:rPr lang="en-US" altLang="zh-CN" sz="1600" dirty="0">
                <a:latin typeface="+mn-ea"/>
              </a:rPr>
              <a:t>1</a:t>
            </a:r>
          </a:p>
          <a:p>
            <a:pPr>
              <a:lnSpc>
                <a:spcPts val="1800"/>
              </a:lnSpc>
            </a:pPr>
            <a:r>
              <a:rPr lang="en-US" altLang="zh-CN" sz="1600" dirty="0">
                <a:latin typeface="+mn-ea"/>
              </a:rPr>
              <a:t>STOP</a:t>
            </a:r>
            <a:endParaRPr lang="zh-CN" altLang="en-US" sz="1600" dirty="0">
              <a:latin typeface="+mn-ea"/>
            </a:endParaRPr>
          </a:p>
        </p:txBody>
      </p:sp>
      <p:sp>
        <p:nvSpPr>
          <p:cNvPr id="14" name="文本框 13"/>
          <p:cNvSpPr txBox="1"/>
          <p:nvPr/>
        </p:nvSpPr>
        <p:spPr>
          <a:xfrm>
            <a:off x="4183692" y="4524473"/>
            <a:ext cx="2379946" cy="400110"/>
          </a:xfrm>
          <a:prstGeom prst="rect">
            <a:avLst/>
          </a:prstGeom>
          <a:noFill/>
        </p:spPr>
        <p:txBody>
          <a:bodyPr wrap="square" rtlCol="0">
            <a:spAutoFit/>
          </a:bodyPr>
          <a:lstStyle/>
          <a:p>
            <a:r>
              <a:rPr lang="zh-CN" altLang="en-US" sz="2000" dirty="0" smtClean="0">
                <a:latin typeface="黑体" panose="02010609060101010101" pitchFamily="49" charset="-122"/>
                <a:ea typeface="黑体" panose="02010609060101010101" pitchFamily="49" charset="-122"/>
              </a:rPr>
              <a:t>角节点载荷</a:t>
            </a:r>
            <a:endParaRPr lang="zh-CN" altLang="en-US" sz="2000" dirty="0">
              <a:latin typeface="黑体" panose="02010609060101010101" pitchFamily="49" charset="-122"/>
              <a:ea typeface="黑体" panose="02010609060101010101" pitchFamily="49" charset="-122"/>
            </a:endParaRPr>
          </a:p>
        </p:txBody>
      </p:sp>
      <p:sp>
        <p:nvSpPr>
          <p:cNvPr id="17" name="文本框 16"/>
          <p:cNvSpPr txBox="1"/>
          <p:nvPr/>
        </p:nvSpPr>
        <p:spPr>
          <a:xfrm>
            <a:off x="4183691" y="5211728"/>
            <a:ext cx="1853854" cy="400110"/>
          </a:xfrm>
          <a:prstGeom prst="rect">
            <a:avLst/>
          </a:prstGeom>
          <a:noFill/>
        </p:spPr>
        <p:txBody>
          <a:bodyPr wrap="square" rtlCol="0">
            <a:spAutoFit/>
          </a:bodyPr>
          <a:lstStyle/>
          <a:p>
            <a:r>
              <a:rPr lang="zh-CN" altLang="en-US" sz="2000" dirty="0" smtClean="0">
                <a:latin typeface="黑体" panose="02010609060101010101" pitchFamily="49" charset="-122"/>
                <a:ea typeface="黑体" panose="02010609060101010101" pitchFamily="49" charset="-122"/>
              </a:rPr>
              <a:t>边中节点载荷</a:t>
            </a:r>
            <a:endParaRPr lang="zh-CN" altLang="en-US" sz="2000" dirty="0">
              <a:latin typeface="黑体" panose="02010609060101010101" pitchFamily="49" charset="-122"/>
              <a:ea typeface="黑体" panose="02010609060101010101" pitchFamily="49" charset="-122"/>
            </a:endParaRPr>
          </a:p>
        </p:txBody>
      </p:sp>
      <p:pic>
        <p:nvPicPr>
          <p:cNvPr id="18" name="图片 17"/>
          <p:cNvPicPr>
            <a:picLocks noChangeAspect="1"/>
          </p:cNvPicPr>
          <p:nvPr/>
        </p:nvPicPr>
        <p:blipFill>
          <a:blip r:embed="rId8"/>
          <a:stretch>
            <a:fillRect/>
          </a:stretch>
        </p:blipFill>
        <p:spPr>
          <a:xfrm>
            <a:off x="5148227" y="1497246"/>
            <a:ext cx="1826595" cy="1933704"/>
          </a:xfrm>
          <a:prstGeom prst="rect">
            <a:avLst/>
          </a:prstGeom>
        </p:spPr>
      </p:pic>
      <p:sp>
        <p:nvSpPr>
          <p:cNvPr id="19" name="文本框 18"/>
          <p:cNvSpPr txBox="1"/>
          <p:nvPr/>
        </p:nvSpPr>
        <p:spPr>
          <a:xfrm>
            <a:off x="6486386" y="3547569"/>
            <a:ext cx="1298389" cy="369332"/>
          </a:xfrm>
          <a:prstGeom prst="rect">
            <a:avLst/>
          </a:prstGeom>
          <a:noFill/>
        </p:spPr>
        <p:txBody>
          <a:bodyPr wrap="square" rtlCol="0">
            <a:spAutoFit/>
          </a:bodyPr>
          <a:lstStyle/>
          <a:p>
            <a:r>
              <a:rPr lang="zh-CN" altLang="en-US" dirty="0" smtClean="0">
                <a:latin typeface="黑体" panose="02010609060101010101" pitchFamily="49" charset="-122"/>
                <a:ea typeface="黑体" panose="02010609060101010101" pitchFamily="49" charset="-122"/>
              </a:rPr>
              <a:t>单轴拉伸</a:t>
            </a:r>
            <a:endParaRPr lang="zh-CN" altLang="en-US" dirty="0">
              <a:latin typeface="黑体" panose="02010609060101010101" pitchFamily="49" charset="-122"/>
              <a:ea typeface="黑体" panose="02010609060101010101" pitchFamily="49" charset="-122"/>
            </a:endParaRPr>
          </a:p>
        </p:txBody>
      </p:sp>
      <p:pic>
        <p:nvPicPr>
          <p:cNvPr id="20" name="图片 19"/>
          <p:cNvPicPr>
            <a:picLocks noChangeAspect="1"/>
          </p:cNvPicPr>
          <p:nvPr/>
        </p:nvPicPr>
        <p:blipFill>
          <a:blip r:embed="rId9"/>
          <a:stretch>
            <a:fillRect/>
          </a:stretch>
        </p:blipFill>
        <p:spPr>
          <a:xfrm>
            <a:off x="7135581" y="1497246"/>
            <a:ext cx="1911478" cy="1933704"/>
          </a:xfrm>
          <a:prstGeom prst="rect">
            <a:avLst/>
          </a:prstGeom>
        </p:spPr>
      </p:pic>
    </p:spTree>
    <p:extLst>
      <p:ext uri="{BB962C8B-B14F-4D97-AF65-F5344CB8AC3E}">
        <p14:creationId xmlns:p14="http://schemas.microsoft.com/office/powerpoint/2010/main" val="2834177605"/>
      </p:ext>
    </p:extLst>
  </p:cSld>
  <p:clrMapOvr>
    <a:masterClrMapping/>
  </p:clrMapOvr>
  <mc:AlternateContent xmlns:mc="http://schemas.openxmlformats.org/markup-compatibility/2006" xmlns:p14="http://schemas.microsoft.com/office/powerpoint/2010/main">
    <mc:Choice Requires="p14">
      <p:transition spd="slow" p14:dur="2000" advTm="11209"/>
    </mc:Choice>
    <mc:Fallback xmlns="">
      <p:transition spd="slow" advTm="11209"/>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zh-CN" altLang="en-US" smtClean="0"/>
              <a:t>计算动力学大作业（第三组）</a:t>
            </a:r>
            <a:endParaRPr lang="zh-CN" altLang="en-US" dirty="0"/>
          </a:p>
        </p:txBody>
      </p:sp>
      <p:sp>
        <p:nvSpPr>
          <p:cNvPr id="2" name="日期占位符 1"/>
          <p:cNvSpPr>
            <a:spLocks noGrp="1"/>
          </p:cNvSpPr>
          <p:nvPr>
            <p:ph type="dt" sz="half" idx="10"/>
          </p:nvPr>
        </p:nvSpPr>
        <p:spPr/>
        <p:txBody>
          <a:bodyPr/>
          <a:lstStyle/>
          <a:p>
            <a:fld id="{1396AF0C-60F9-45E6-AE0D-B620B97BD6C2}" type="datetime1">
              <a:rPr lang="zh-CN" altLang="en-US" smtClean="0"/>
              <a:t>2022/6/1</a:t>
            </a:fld>
            <a:endParaRPr lang="zh-CN" altLang="en-US"/>
          </a:p>
        </p:txBody>
      </p:sp>
      <p:sp>
        <p:nvSpPr>
          <p:cNvPr id="9" name="灯片编号占位符 8"/>
          <p:cNvSpPr>
            <a:spLocks noGrp="1"/>
          </p:cNvSpPr>
          <p:nvPr>
            <p:ph type="sldNum" sz="quarter" idx="12"/>
          </p:nvPr>
        </p:nvSpPr>
        <p:spPr/>
        <p:txBody>
          <a:bodyPr/>
          <a:lstStyle/>
          <a:p>
            <a:fld id="{69764B09-0332-4747-B2BA-F996204B7FB7}" type="slidenum">
              <a:rPr lang="zh-CN" altLang="en-US" smtClean="0"/>
              <a:t>23</a:t>
            </a:fld>
            <a:endParaRPr lang="zh-CN" altLang="en-US"/>
          </a:p>
        </p:txBody>
      </p:sp>
      <p:sp>
        <p:nvSpPr>
          <p:cNvPr id="3" name="标题 2"/>
          <p:cNvSpPr>
            <a:spLocks noGrp="1"/>
          </p:cNvSpPr>
          <p:nvPr>
            <p:ph type="title"/>
          </p:nvPr>
        </p:nvSpPr>
        <p:spPr/>
        <p:txBody>
          <a:bodyPr/>
          <a:lstStyle/>
          <a:p>
            <a:endParaRPr lang="zh-CN" altLang="en-US"/>
          </a:p>
        </p:txBody>
      </p:sp>
      <p:sp>
        <p:nvSpPr>
          <p:cNvPr id="8" name="Rectangle 2"/>
          <p:cNvSpPr txBox="1">
            <a:spLocks noChangeArrowheads="1"/>
          </p:cNvSpPr>
          <p:nvPr/>
        </p:nvSpPr>
        <p:spPr>
          <a:xfrm>
            <a:off x="1155968" y="225420"/>
            <a:ext cx="4490687" cy="563562"/>
          </a:xfrm>
          <a:prstGeom prst="rect">
            <a:avLst/>
          </a:prstGeom>
        </p:spPr>
        <p:txBody>
          <a:bodyPr vert="horz" lIns="91440" tIns="45720" rIns="91440" bIns="45720" rtlCol="0" anchor="b">
            <a:noAutofit/>
          </a:bodyPr>
          <a:lstStyle>
            <a:lvl1pPr algn="l" defTabSz="685800" rtl="0" eaLnBrk="1" latinLnBrk="0" hangingPunct="1">
              <a:lnSpc>
                <a:spcPct val="85000"/>
              </a:lnSpc>
              <a:spcBef>
                <a:spcPct val="0"/>
              </a:spcBef>
              <a:buNone/>
              <a:defRPr sz="3000" kern="1200" spc="-38" baseline="0">
                <a:solidFill>
                  <a:schemeClr val="tx1">
                    <a:lumMod val="75000"/>
                    <a:lumOff val="25000"/>
                  </a:schemeClr>
                </a:solidFill>
                <a:latin typeface="+mj-lt"/>
                <a:ea typeface="+mj-ea"/>
                <a:cs typeface="+mj-cs"/>
              </a:defRPr>
            </a:lvl1pPr>
          </a:lstStyle>
          <a:p>
            <a:r>
              <a:rPr lang="zh-CN" altLang="en-US" sz="2800" b="1" dirty="0">
                <a:solidFill>
                  <a:srgbClr val="0000FF"/>
                </a:solidFill>
                <a:latin typeface="微软雅黑" panose="020B0503020204020204" pitchFamily="34" charset="-122"/>
                <a:ea typeface="微软雅黑" panose="020B0503020204020204" pitchFamily="34" charset="-122"/>
              </a:rPr>
              <a:t>三</a:t>
            </a:r>
            <a:r>
              <a:rPr lang="zh-CN" altLang="en-US" sz="2800" b="1" dirty="0" smtClean="0">
                <a:solidFill>
                  <a:srgbClr val="0000FF"/>
                </a:solidFill>
                <a:latin typeface="微软雅黑" panose="020B0503020204020204" pitchFamily="34" charset="-122"/>
                <a:ea typeface="微软雅黑" panose="020B0503020204020204" pitchFamily="34" charset="-122"/>
              </a:rPr>
              <a:t>、</a:t>
            </a:r>
            <a:r>
              <a:rPr lang="zh-CN" altLang="en-US" sz="2800" b="1" dirty="0">
                <a:solidFill>
                  <a:srgbClr val="0000FF"/>
                </a:solidFill>
                <a:latin typeface="微软雅黑" panose="020B0503020204020204" pitchFamily="34" charset="-122"/>
                <a:ea typeface="微软雅黑" panose="020B0503020204020204" pitchFamily="34" charset="-122"/>
              </a:rPr>
              <a:t>扩展</a:t>
            </a:r>
            <a:r>
              <a:rPr lang="en-US" altLang="zh-CN" sz="2800" b="1" dirty="0">
                <a:solidFill>
                  <a:srgbClr val="0000FF"/>
                </a:solidFill>
                <a:latin typeface="微软雅黑" panose="020B0503020204020204" pitchFamily="34" charset="-122"/>
                <a:ea typeface="微软雅黑" panose="020B0503020204020204" pitchFamily="34" charset="-122"/>
              </a:rPr>
              <a:t>STAP90</a:t>
            </a:r>
            <a:r>
              <a:rPr lang="zh-CN" altLang="en-US" sz="2800" b="1" dirty="0">
                <a:solidFill>
                  <a:srgbClr val="0000FF"/>
                </a:solidFill>
                <a:latin typeface="微软雅黑" panose="020B0503020204020204" pitchFamily="34" charset="-122"/>
                <a:ea typeface="微软雅黑" panose="020B0503020204020204" pitchFamily="34" charset="-122"/>
              </a:rPr>
              <a:t>程序</a:t>
            </a:r>
          </a:p>
        </p:txBody>
      </p:sp>
      <p:sp>
        <p:nvSpPr>
          <p:cNvPr id="21" name="文本框 20"/>
          <p:cNvSpPr txBox="1"/>
          <p:nvPr/>
        </p:nvSpPr>
        <p:spPr>
          <a:xfrm>
            <a:off x="184484" y="1100911"/>
            <a:ext cx="6130591" cy="461665"/>
          </a:xfrm>
          <a:prstGeom prst="rect">
            <a:avLst/>
          </a:prstGeom>
          <a:noFill/>
        </p:spPr>
        <p:txBody>
          <a:bodyPr wrap="square" rtlCol="0">
            <a:spAutoFit/>
          </a:bodyPr>
          <a:lstStyle/>
          <a:p>
            <a:pPr marL="342900" indent="-342900">
              <a:buFont typeface="Wingdings" panose="05000000000000000000" pitchFamily="2" charset="2"/>
              <a:buChar char="n"/>
            </a:pPr>
            <a:r>
              <a:rPr lang="zh-CN" altLang="en-US" sz="2400" b="1" dirty="0" smtClean="0">
                <a:solidFill>
                  <a:srgbClr val="7030A0"/>
                </a:solidFill>
                <a:latin typeface="华文楷体" panose="02010600040101010101" pitchFamily="2" charset="-122"/>
                <a:ea typeface="华文楷体" panose="02010600040101010101" pitchFamily="2" charset="-122"/>
              </a:rPr>
              <a:t>三维二阶实体单元（</a:t>
            </a:r>
            <a:r>
              <a:rPr lang="en-US" altLang="zh-CN" sz="2400" b="1" dirty="0" smtClean="0">
                <a:solidFill>
                  <a:srgbClr val="7030A0"/>
                </a:solidFill>
                <a:latin typeface="华文楷体" panose="02010600040101010101" pitchFamily="2" charset="-122"/>
                <a:ea typeface="华文楷体" panose="02010600040101010101" pitchFamily="2" charset="-122"/>
              </a:rPr>
              <a:t>C3D20</a:t>
            </a:r>
            <a:r>
              <a:rPr lang="zh-CN" altLang="en-US" sz="2400" b="1" dirty="0" smtClean="0">
                <a:solidFill>
                  <a:srgbClr val="7030A0"/>
                </a:solidFill>
                <a:latin typeface="华文楷体" panose="02010600040101010101" pitchFamily="2" charset="-122"/>
                <a:ea typeface="华文楷体" panose="02010600040101010101" pitchFamily="2" charset="-122"/>
              </a:rPr>
              <a:t>）</a:t>
            </a:r>
            <a:r>
              <a:rPr lang="zh-CN" altLang="en-US" sz="2400" b="1" dirty="0">
                <a:solidFill>
                  <a:srgbClr val="7030A0"/>
                </a:solidFill>
                <a:latin typeface="华文楷体" panose="02010600040101010101" pitchFamily="2" charset="-122"/>
                <a:ea typeface="华文楷体" panose="02010600040101010101" pitchFamily="2" charset="-122"/>
              </a:rPr>
              <a:t>算</a:t>
            </a:r>
            <a:r>
              <a:rPr lang="zh-CN" altLang="en-US" sz="2400" b="1" dirty="0" smtClean="0">
                <a:solidFill>
                  <a:srgbClr val="7030A0"/>
                </a:solidFill>
                <a:latin typeface="华文楷体" panose="02010600040101010101" pitchFamily="2" charset="-122"/>
                <a:ea typeface="华文楷体" panose="02010600040101010101" pitchFamily="2" charset="-122"/>
              </a:rPr>
              <a:t>例验证</a:t>
            </a:r>
            <a:endParaRPr lang="zh-CN" altLang="en-US" sz="2400" b="1" dirty="0">
              <a:solidFill>
                <a:srgbClr val="7030A0"/>
              </a:solidFill>
              <a:latin typeface="华文楷体" panose="02010600040101010101" pitchFamily="2" charset="-122"/>
              <a:ea typeface="华文楷体" panose="02010600040101010101" pitchFamily="2" charset="-122"/>
            </a:endParaRPr>
          </a:p>
        </p:txBody>
      </p:sp>
      <p:pic>
        <p:nvPicPr>
          <p:cNvPr id="10" name="图片 9"/>
          <p:cNvPicPr>
            <a:picLocks noChangeAspect="1"/>
          </p:cNvPicPr>
          <p:nvPr/>
        </p:nvPicPr>
        <p:blipFill>
          <a:blip r:embed="rId3"/>
          <a:stretch>
            <a:fillRect/>
          </a:stretch>
        </p:blipFill>
        <p:spPr>
          <a:xfrm>
            <a:off x="4364205" y="1705715"/>
            <a:ext cx="2261699" cy="2123702"/>
          </a:xfrm>
          <a:prstGeom prst="rect">
            <a:avLst/>
          </a:prstGeom>
        </p:spPr>
      </p:pic>
      <p:pic>
        <p:nvPicPr>
          <p:cNvPr id="11" name="图片 10"/>
          <p:cNvPicPr>
            <a:picLocks noChangeAspect="1"/>
          </p:cNvPicPr>
          <p:nvPr/>
        </p:nvPicPr>
        <p:blipFill>
          <a:blip r:embed="rId4"/>
          <a:stretch>
            <a:fillRect/>
          </a:stretch>
        </p:blipFill>
        <p:spPr>
          <a:xfrm>
            <a:off x="6741494" y="1705452"/>
            <a:ext cx="2261699" cy="2133124"/>
          </a:xfrm>
          <a:prstGeom prst="rect">
            <a:avLst/>
          </a:prstGeom>
        </p:spPr>
      </p:pic>
      <p:pic>
        <p:nvPicPr>
          <p:cNvPr id="12" name="图片 11"/>
          <p:cNvPicPr>
            <a:picLocks noChangeAspect="1"/>
          </p:cNvPicPr>
          <p:nvPr/>
        </p:nvPicPr>
        <p:blipFill>
          <a:blip r:embed="rId5"/>
          <a:stretch>
            <a:fillRect/>
          </a:stretch>
        </p:blipFill>
        <p:spPr>
          <a:xfrm>
            <a:off x="5429101" y="3881738"/>
            <a:ext cx="2611044" cy="1918988"/>
          </a:xfrm>
          <a:prstGeom prst="rect">
            <a:avLst/>
          </a:prstGeom>
        </p:spPr>
      </p:pic>
      <p:sp>
        <p:nvSpPr>
          <p:cNvPr id="5" name="矩形 4"/>
          <p:cNvSpPr/>
          <p:nvPr/>
        </p:nvSpPr>
        <p:spPr>
          <a:xfrm>
            <a:off x="4878695" y="5862985"/>
            <a:ext cx="3749744" cy="369332"/>
          </a:xfrm>
          <a:prstGeom prst="rect">
            <a:avLst/>
          </a:prstGeom>
        </p:spPr>
        <p:txBody>
          <a:bodyPr wrap="none">
            <a:spAutoFit/>
          </a:bodyPr>
          <a:lstStyle/>
          <a:p>
            <a:r>
              <a:rPr lang="zh-CN" altLang="en-US" dirty="0"/>
              <a:t>单轴拉伸时</a:t>
            </a:r>
            <a:r>
              <a:rPr lang="en-US" altLang="zh-CN" dirty="0"/>
              <a:t>ABAQUS</a:t>
            </a:r>
            <a:r>
              <a:rPr lang="zh-CN" altLang="en-US" dirty="0"/>
              <a:t>计算的位移结果</a:t>
            </a:r>
          </a:p>
        </p:txBody>
      </p:sp>
      <p:sp>
        <p:nvSpPr>
          <p:cNvPr id="6" name="矩形 5"/>
          <p:cNvSpPr/>
          <p:nvPr/>
        </p:nvSpPr>
        <p:spPr>
          <a:xfrm>
            <a:off x="9525" y="1760205"/>
            <a:ext cx="4171950" cy="4339650"/>
          </a:xfrm>
          <a:prstGeom prst="rect">
            <a:avLst/>
          </a:prstGeom>
        </p:spPr>
        <p:txBody>
          <a:bodyPr wrap="square">
            <a:spAutoFit/>
          </a:bodyPr>
          <a:lstStyle/>
          <a:p>
            <a:r>
              <a:rPr lang="en-US" altLang="zh-CN" sz="1200" dirty="0" smtClean="0">
                <a:latin typeface="+mn-ea"/>
              </a:rPr>
              <a:t> D </a:t>
            </a:r>
            <a:r>
              <a:rPr lang="en-US" altLang="zh-CN" sz="1200" dirty="0">
                <a:latin typeface="+mn-ea"/>
              </a:rPr>
              <a:t>I S P L A C E M E N T S</a:t>
            </a:r>
          </a:p>
          <a:p>
            <a:endParaRPr lang="en-US" altLang="zh-CN" sz="1200" dirty="0">
              <a:latin typeface="+mn-ea"/>
            </a:endParaRPr>
          </a:p>
          <a:p>
            <a:r>
              <a:rPr lang="en-US" altLang="zh-CN" sz="1200" dirty="0" smtClean="0">
                <a:latin typeface="+mn-ea"/>
              </a:rPr>
              <a:t>NODE  </a:t>
            </a:r>
            <a:r>
              <a:rPr lang="en-US" altLang="zh-CN" sz="1200" dirty="0">
                <a:latin typeface="+mn-ea"/>
              </a:rPr>
              <a:t>X-DISPLACEMENT </a:t>
            </a:r>
            <a:r>
              <a:rPr lang="en-US" altLang="zh-CN" sz="1200" dirty="0" smtClean="0">
                <a:latin typeface="+mn-ea"/>
              </a:rPr>
              <a:t> </a:t>
            </a:r>
            <a:r>
              <a:rPr lang="en-US" altLang="zh-CN" sz="1200" dirty="0">
                <a:latin typeface="+mn-ea"/>
              </a:rPr>
              <a:t>Y-DISPLACEMENT </a:t>
            </a:r>
            <a:r>
              <a:rPr lang="en-US" altLang="zh-CN" sz="1200" dirty="0" smtClean="0">
                <a:latin typeface="+mn-ea"/>
              </a:rPr>
              <a:t> </a:t>
            </a:r>
            <a:r>
              <a:rPr lang="en-US" altLang="zh-CN" sz="1200" dirty="0">
                <a:latin typeface="+mn-ea"/>
              </a:rPr>
              <a:t>Z-DISPLACEMENT</a:t>
            </a:r>
          </a:p>
          <a:p>
            <a:r>
              <a:rPr lang="en-US" altLang="zh-CN" sz="1200" dirty="0" smtClean="0">
                <a:latin typeface="+mn-ea"/>
              </a:rPr>
              <a:t> </a:t>
            </a:r>
            <a:r>
              <a:rPr lang="en-US" altLang="zh-CN" sz="1200" dirty="0">
                <a:latin typeface="+mn-ea"/>
              </a:rPr>
              <a:t>1  </a:t>
            </a:r>
            <a:r>
              <a:rPr lang="en-US" altLang="zh-CN" sz="1200" dirty="0" smtClean="0">
                <a:latin typeface="+mn-ea"/>
              </a:rPr>
              <a:t>   </a:t>
            </a:r>
            <a:r>
              <a:rPr lang="en-US" altLang="zh-CN" sz="1200" dirty="0">
                <a:latin typeface="+mn-ea"/>
              </a:rPr>
              <a:t>0.000000E+00  </a:t>
            </a:r>
            <a:r>
              <a:rPr lang="en-US" altLang="zh-CN" sz="1200" dirty="0" smtClean="0">
                <a:latin typeface="+mn-ea"/>
              </a:rPr>
              <a:t>  </a:t>
            </a:r>
            <a:r>
              <a:rPr lang="en-US" altLang="zh-CN" sz="1200" dirty="0" err="1">
                <a:latin typeface="+mn-ea"/>
              </a:rPr>
              <a:t>0.000000E+00</a:t>
            </a:r>
            <a:r>
              <a:rPr lang="en-US" altLang="zh-CN" sz="1200" dirty="0">
                <a:latin typeface="+mn-ea"/>
              </a:rPr>
              <a:t>  </a:t>
            </a:r>
            <a:r>
              <a:rPr lang="en-US" altLang="zh-CN" sz="1200" dirty="0" smtClean="0">
                <a:latin typeface="+mn-ea"/>
              </a:rPr>
              <a:t>  </a:t>
            </a:r>
            <a:r>
              <a:rPr lang="en-US" altLang="zh-CN" sz="1200" dirty="0" err="1" smtClean="0">
                <a:latin typeface="+mn-ea"/>
              </a:rPr>
              <a:t>0.000000E+00</a:t>
            </a:r>
            <a:endParaRPr lang="en-US" altLang="zh-CN" sz="1200" dirty="0" smtClean="0">
              <a:latin typeface="+mn-ea"/>
            </a:endParaRPr>
          </a:p>
          <a:p>
            <a:r>
              <a:rPr lang="en-US" altLang="zh-CN" sz="1200" dirty="0" smtClean="0">
                <a:latin typeface="+mn-ea"/>
              </a:rPr>
              <a:t> 2     0.300000E-04    0.000000E+00    </a:t>
            </a:r>
            <a:r>
              <a:rPr lang="en-US" altLang="zh-CN" sz="1200" dirty="0" err="1" smtClean="0">
                <a:latin typeface="+mn-ea"/>
              </a:rPr>
              <a:t>0.000000E+00</a:t>
            </a:r>
            <a:endParaRPr lang="en-US" altLang="zh-CN" sz="1200" dirty="0" smtClean="0">
              <a:latin typeface="+mn-ea"/>
            </a:endParaRPr>
          </a:p>
          <a:p>
            <a:r>
              <a:rPr lang="en-US" altLang="zh-CN" sz="1200" dirty="0" smtClean="0">
                <a:latin typeface="+mn-ea"/>
              </a:rPr>
              <a:t> </a:t>
            </a:r>
            <a:r>
              <a:rPr lang="en-US" altLang="zh-CN" sz="1200" dirty="0">
                <a:latin typeface="+mn-ea"/>
              </a:rPr>
              <a:t>3  </a:t>
            </a:r>
            <a:r>
              <a:rPr lang="en-US" altLang="zh-CN" sz="1200" dirty="0" smtClean="0">
                <a:latin typeface="+mn-ea"/>
              </a:rPr>
              <a:t>   </a:t>
            </a:r>
            <a:r>
              <a:rPr lang="en-US" altLang="zh-CN" sz="1200" dirty="0">
                <a:latin typeface="+mn-ea"/>
              </a:rPr>
              <a:t>0.300000E-04   </a:t>
            </a:r>
            <a:r>
              <a:rPr lang="en-US" altLang="zh-CN" sz="1200" dirty="0" smtClean="0">
                <a:latin typeface="+mn-ea"/>
              </a:rPr>
              <a:t>-</a:t>
            </a:r>
            <a:r>
              <a:rPr lang="en-US" altLang="zh-CN" sz="1200" dirty="0">
                <a:latin typeface="+mn-ea"/>
              </a:rPr>
              <a:t>0.900000E-05    </a:t>
            </a:r>
            <a:r>
              <a:rPr lang="en-US" altLang="zh-CN" sz="1200" dirty="0" smtClean="0">
                <a:latin typeface="+mn-ea"/>
              </a:rPr>
              <a:t>0.000000E+00</a:t>
            </a:r>
            <a:endParaRPr lang="en-US" altLang="zh-CN" sz="1200" dirty="0">
              <a:latin typeface="+mn-ea"/>
            </a:endParaRPr>
          </a:p>
          <a:p>
            <a:r>
              <a:rPr lang="en-US" altLang="zh-CN" sz="1200" dirty="0" smtClean="0">
                <a:latin typeface="+mn-ea"/>
              </a:rPr>
              <a:t> </a:t>
            </a:r>
            <a:r>
              <a:rPr lang="en-US" altLang="zh-CN" sz="1200" dirty="0">
                <a:latin typeface="+mn-ea"/>
              </a:rPr>
              <a:t>4  </a:t>
            </a:r>
            <a:r>
              <a:rPr lang="en-US" altLang="zh-CN" sz="1200" dirty="0" smtClean="0">
                <a:latin typeface="+mn-ea"/>
              </a:rPr>
              <a:t>   </a:t>
            </a:r>
            <a:r>
              <a:rPr lang="en-US" altLang="zh-CN" sz="1200" dirty="0">
                <a:latin typeface="+mn-ea"/>
              </a:rPr>
              <a:t>0.000000E+00   </a:t>
            </a:r>
            <a:r>
              <a:rPr lang="en-US" altLang="zh-CN" sz="1200" dirty="0" smtClean="0">
                <a:latin typeface="+mn-ea"/>
              </a:rPr>
              <a:t>-</a:t>
            </a:r>
            <a:r>
              <a:rPr lang="en-US" altLang="zh-CN" sz="1200" dirty="0">
                <a:latin typeface="+mn-ea"/>
              </a:rPr>
              <a:t>0.900000E-05    </a:t>
            </a:r>
            <a:r>
              <a:rPr lang="en-US" altLang="zh-CN" sz="1200" dirty="0" smtClean="0">
                <a:latin typeface="+mn-ea"/>
              </a:rPr>
              <a:t>0.000000E+00</a:t>
            </a:r>
            <a:endParaRPr lang="en-US" altLang="zh-CN" sz="1200" dirty="0">
              <a:latin typeface="+mn-ea"/>
            </a:endParaRPr>
          </a:p>
          <a:p>
            <a:r>
              <a:rPr lang="en-US" altLang="zh-CN" sz="1200" dirty="0" smtClean="0">
                <a:latin typeface="+mn-ea"/>
              </a:rPr>
              <a:t> </a:t>
            </a:r>
            <a:r>
              <a:rPr lang="en-US" altLang="zh-CN" sz="1200" dirty="0">
                <a:latin typeface="+mn-ea"/>
              </a:rPr>
              <a:t>5  </a:t>
            </a:r>
            <a:r>
              <a:rPr lang="en-US" altLang="zh-CN" sz="1200" dirty="0" smtClean="0">
                <a:latin typeface="+mn-ea"/>
              </a:rPr>
              <a:t>   </a:t>
            </a:r>
            <a:r>
              <a:rPr lang="en-US" altLang="zh-CN" sz="1200" dirty="0">
                <a:latin typeface="+mn-ea"/>
              </a:rPr>
              <a:t>0.000000E+00   </a:t>
            </a:r>
            <a:r>
              <a:rPr lang="en-US" altLang="zh-CN" sz="1200" dirty="0" smtClean="0">
                <a:latin typeface="+mn-ea"/>
              </a:rPr>
              <a:t> </a:t>
            </a:r>
            <a:r>
              <a:rPr lang="en-US" altLang="zh-CN" sz="1200" dirty="0" err="1">
                <a:latin typeface="+mn-ea"/>
              </a:rPr>
              <a:t>0.000000E+00</a:t>
            </a:r>
            <a:r>
              <a:rPr lang="en-US" altLang="zh-CN" sz="1200" dirty="0">
                <a:latin typeface="+mn-ea"/>
              </a:rPr>
              <a:t>  </a:t>
            </a:r>
            <a:r>
              <a:rPr lang="en-US" altLang="zh-CN" sz="1200" dirty="0" smtClean="0">
                <a:latin typeface="+mn-ea"/>
              </a:rPr>
              <a:t> -0.900000E-05</a:t>
            </a:r>
            <a:endParaRPr lang="en-US" altLang="zh-CN" sz="1200" dirty="0">
              <a:latin typeface="+mn-ea"/>
            </a:endParaRPr>
          </a:p>
          <a:p>
            <a:r>
              <a:rPr lang="en-US" altLang="zh-CN" sz="1200" dirty="0" smtClean="0">
                <a:latin typeface="+mn-ea"/>
              </a:rPr>
              <a:t> </a:t>
            </a:r>
            <a:r>
              <a:rPr lang="en-US" altLang="zh-CN" sz="1200" dirty="0">
                <a:latin typeface="+mn-ea"/>
              </a:rPr>
              <a:t>6  </a:t>
            </a:r>
            <a:r>
              <a:rPr lang="en-US" altLang="zh-CN" sz="1200" dirty="0" smtClean="0">
                <a:latin typeface="+mn-ea"/>
              </a:rPr>
              <a:t>   </a:t>
            </a:r>
            <a:r>
              <a:rPr lang="en-US" altLang="zh-CN" sz="1200" dirty="0">
                <a:latin typeface="+mn-ea"/>
              </a:rPr>
              <a:t>0.300000E-04  </a:t>
            </a:r>
            <a:r>
              <a:rPr lang="en-US" altLang="zh-CN" sz="1200" dirty="0" smtClean="0">
                <a:latin typeface="+mn-ea"/>
              </a:rPr>
              <a:t>  </a:t>
            </a:r>
            <a:r>
              <a:rPr lang="en-US" altLang="zh-CN" sz="1200" dirty="0">
                <a:latin typeface="+mn-ea"/>
              </a:rPr>
              <a:t>0.000000E+00 </a:t>
            </a:r>
            <a:r>
              <a:rPr lang="en-US" altLang="zh-CN" sz="1200" dirty="0" smtClean="0">
                <a:latin typeface="+mn-ea"/>
              </a:rPr>
              <a:t>  -0.900000E-05</a:t>
            </a:r>
            <a:endParaRPr lang="en-US" altLang="zh-CN" sz="1200" dirty="0">
              <a:latin typeface="+mn-ea"/>
            </a:endParaRPr>
          </a:p>
          <a:p>
            <a:r>
              <a:rPr lang="en-US" altLang="zh-CN" sz="1200" dirty="0" smtClean="0">
                <a:latin typeface="+mn-ea"/>
              </a:rPr>
              <a:t> </a:t>
            </a:r>
            <a:r>
              <a:rPr lang="en-US" altLang="zh-CN" sz="1200" dirty="0">
                <a:latin typeface="+mn-ea"/>
              </a:rPr>
              <a:t>7  </a:t>
            </a:r>
            <a:r>
              <a:rPr lang="en-US" altLang="zh-CN" sz="1200" dirty="0" smtClean="0">
                <a:latin typeface="+mn-ea"/>
              </a:rPr>
              <a:t>   </a:t>
            </a:r>
            <a:r>
              <a:rPr lang="en-US" altLang="zh-CN" sz="1200" dirty="0">
                <a:latin typeface="+mn-ea"/>
              </a:rPr>
              <a:t>0.300000E-04  </a:t>
            </a:r>
            <a:r>
              <a:rPr lang="en-US" altLang="zh-CN" sz="1200" dirty="0" smtClean="0">
                <a:latin typeface="+mn-ea"/>
              </a:rPr>
              <a:t> </a:t>
            </a:r>
            <a:r>
              <a:rPr lang="en-US" altLang="zh-CN" sz="1200" dirty="0">
                <a:latin typeface="+mn-ea"/>
              </a:rPr>
              <a:t>-</a:t>
            </a:r>
            <a:r>
              <a:rPr lang="en-US" altLang="zh-CN" sz="1200" dirty="0" smtClean="0">
                <a:latin typeface="+mn-ea"/>
              </a:rPr>
              <a:t>0.900000E-05   -0.900000E-05</a:t>
            </a:r>
            <a:endParaRPr lang="en-US" altLang="zh-CN" sz="1200" dirty="0">
              <a:latin typeface="+mn-ea"/>
            </a:endParaRPr>
          </a:p>
          <a:p>
            <a:r>
              <a:rPr lang="en-US" altLang="zh-CN" sz="1200" dirty="0" smtClean="0">
                <a:latin typeface="+mn-ea"/>
              </a:rPr>
              <a:t> </a:t>
            </a:r>
            <a:r>
              <a:rPr lang="en-US" altLang="zh-CN" sz="1200" dirty="0">
                <a:latin typeface="+mn-ea"/>
              </a:rPr>
              <a:t>8  </a:t>
            </a:r>
            <a:r>
              <a:rPr lang="en-US" altLang="zh-CN" sz="1200" dirty="0" smtClean="0">
                <a:latin typeface="+mn-ea"/>
              </a:rPr>
              <a:t>   </a:t>
            </a:r>
            <a:r>
              <a:rPr lang="en-US" altLang="zh-CN" sz="1200" dirty="0">
                <a:latin typeface="+mn-ea"/>
              </a:rPr>
              <a:t>0.000000E+00  </a:t>
            </a:r>
            <a:r>
              <a:rPr lang="en-US" altLang="zh-CN" sz="1200" dirty="0" smtClean="0">
                <a:latin typeface="+mn-ea"/>
              </a:rPr>
              <a:t> </a:t>
            </a:r>
            <a:r>
              <a:rPr lang="en-US" altLang="zh-CN" sz="1200" dirty="0">
                <a:latin typeface="+mn-ea"/>
              </a:rPr>
              <a:t>-</a:t>
            </a:r>
            <a:r>
              <a:rPr lang="en-US" altLang="zh-CN" sz="1200" dirty="0" smtClean="0">
                <a:latin typeface="+mn-ea"/>
              </a:rPr>
              <a:t>0.900000E-05   -0.900000E-05</a:t>
            </a:r>
            <a:endParaRPr lang="en-US" altLang="zh-CN" sz="1200" dirty="0">
              <a:latin typeface="+mn-ea"/>
            </a:endParaRPr>
          </a:p>
          <a:p>
            <a:r>
              <a:rPr lang="en-US" altLang="zh-CN" sz="1200" dirty="0" smtClean="0">
                <a:latin typeface="+mn-ea"/>
              </a:rPr>
              <a:t> </a:t>
            </a:r>
            <a:r>
              <a:rPr lang="en-US" altLang="zh-CN" sz="1200" dirty="0">
                <a:latin typeface="+mn-ea"/>
              </a:rPr>
              <a:t>9  </a:t>
            </a:r>
            <a:r>
              <a:rPr lang="en-US" altLang="zh-CN" sz="1200" dirty="0" smtClean="0">
                <a:latin typeface="+mn-ea"/>
              </a:rPr>
              <a:t>   0.150000E-04    0.000000E+00    </a:t>
            </a:r>
            <a:r>
              <a:rPr lang="en-US" altLang="zh-CN" sz="1200" dirty="0" err="1" smtClean="0">
                <a:latin typeface="+mn-ea"/>
              </a:rPr>
              <a:t>0.000000E+00</a:t>
            </a:r>
            <a:endParaRPr lang="en-US" altLang="zh-CN" sz="1200" dirty="0">
              <a:latin typeface="+mn-ea"/>
            </a:endParaRPr>
          </a:p>
          <a:p>
            <a:r>
              <a:rPr lang="en-US" altLang="zh-CN" sz="1200" dirty="0" smtClean="0">
                <a:latin typeface="+mn-ea"/>
              </a:rPr>
              <a:t>10     0.300000E-04   </a:t>
            </a:r>
            <a:r>
              <a:rPr lang="en-US" altLang="zh-CN" sz="1200" dirty="0">
                <a:latin typeface="+mn-ea"/>
              </a:rPr>
              <a:t>-</a:t>
            </a:r>
            <a:r>
              <a:rPr lang="en-US" altLang="zh-CN" sz="1200" dirty="0" smtClean="0">
                <a:latin typeface="+mn-ea"/>
              </a:rPr>
              <a:t>0.450000E-05    0.000000E+00</a:t>
            </a:r>
            <a:endParaRPr lang="en-US" altLang="zh-CN" sz="1200" dirty="0">
              <a:latin typeface="+mn-ea"/>
            </a:endParaRPr>
          </a:p>
          <a:p>
            <a:r>
              <a:rPr lang="en-US" altLang="zh-CN" sz="1200" dirty="0" smtClean="0">
                <a:latin typeface="+mn-ea"/>
              </a:rPr>
              <a:t>11     0.150000E-04   </a:t>
            </a:r>
            <a:r>
              <a:rPr lang="en-US" altLang="zh-CN" sz="1200" dirty="0">
                <a:latin typeface="+mn-ea"/>
              </a:rPr>
              <a:t>-</a:t>
            </a:r>
            <a:r>
              <a:rPr lang="en-US" altLang="zh-CN" sz="1200" dirty="0" smtClean="0">
                <a:latin typeface="+mn-ea"/>
              </a:rPr>
              <a:t>0.900000E-05    0.000000E+00</a:t>
            </a:r>
            <a:endParaRPr lang="en-US" altLang="zh-CN" sz="1200" dirty="0">
              <a:latin typeface="+mn-ea"/>
            </a:endParaRPr>
          </a:p>
          <a:p>
            <a:r>
              <a:rPr lang="en-US" altLang="zh-CN" sz="1200" dirty="0" smtClean="0">
                <a:latin typeface="+mn-ea"/>
              </a:rPr>
              <a:t>12     0.000000E+00   </a:t>
            </a:r>
            <a:r>
              <a:rPr lang="en-US" altLang="zh-CN" sz="1200" dirty="0">
                <a:latin typeface="+mn-ea"/>
              </a:rPr>
              <a:t>-</a:t>
            </a:r>
            <a:r>
              <a:rPr lang="en-US" altLang="zh-CN" sz="1200" dirty="0" smtClean="0">
                <a:latin typeface="+mn-ea"/>
              </a:rPr>
              <a:t>0.450000E-05    0.000000E+00</a:t>
            </a:r>
            <a:endParaRPr lang="en-US" altLang="zh-CN" sz="1200" dirty="0">
              <a:latin typeface="+mn-ea"/>
            </a:endParaRPr>
          </a:p>
          <a:p>
            <a:r>
              <a:rPr lang="en-US" altLang="zh-CN" sz="1200" dirty="0" smtClean="0">
                <a:latin typeface="+mn-ea"/>
              </a:rPr>
              <a:t>13     0.150000E-04    0.000000E+00   -0.900000E-05</a:t>
            </a:r>
            <a:endParaRPr lang="en-US" altLang="zh-CN" sz="1200" dirty="0">
              <a:latin typeface="+mn-ea"/>
            </a:endParaRPr>
          </a:p>
          <a:p>
            <a:r>
              <a:rPr lang="en-US" altLang="zh-CN" sz="1200" dirty="0" smtClean="0">
                <a:latin typeface="+mn-ea"/>
              </a:rPr>
              <a:t>14     </a:t>
            </a:r>
            <a:r>
              <a:rPr lang="en-US" altLang="zh-CN" sz="1200" dirty="0">
                <a:latin typeface="+mn-ea"/>
              </a:rPr>
              <a:t>0.300000E-04  </a:t>
            </a:r>
            <a:r>
              <a:rPr lang="en-US" altLang="zh-CN" sz="1200" dirty="0" smtClean="0">
                <a:latin typeface="+mn-ea"/>
              </a:rPr>
              <a:t> -0.450000E-05   -0.900000E-05</a:t>
            </a:r>
            <a:endParaRPr lang="en-US" altLang="zh-CN" sz="1200" dirty="0">
              <a:latin typeface="+mn-ea"/>
            </a:endParaRPr>
          </a:p>
          <a:p>
            <a:r>
              <a:rPr lang="en-US" altLang="zh-CN" sz="1200" dirty="0" smtClean="0">
                <a:latin typeface="+mn-ea"/>
              </a:rPr>
              <a:t>15     </a:t>
            </a:r>
            <a:r>
              <a:rPr lang="en-US" altLang="zh-CN" sz="1200" dirty="0">
                <a:latin typeface="+mn-ea"/>
              </a:rPr>
              <a:t>0.150000E-04  </a:t>
            </a:r>
            <a:r>
              <a:rPr lang="en-US" altLang="zh-CN" sz="1200" dirty="0" smtClean="0">
                <a:latin typeface="+mn-ea"/>
              </a:rPr>
              <a:t> -0.900000E-05   </a:t>
            </a:r>
            <a:r>
              <a:rPr lang="en-US" altLang="zh-CN" sz="1200" dirty="0">
                <a:latin typeface="+mn-ea"/>
              </a:rPr>
              <a:t>-0.900000E-05</a:t>
            </a:r>
          </a:p>
          <a:p>
            <a:r>
              <a:rPr lang="en-US" altLang="zh-CN" sz="1200" dirty="0" smtClean="0">
                <a:latin typeface="+mn-ea"/>
              </a:rPr>
              <a:t>16     </a:t>
            </a:r>
            <a:r>
              <a:rPr lang="en-US" altLang="zh-CN" sz="1200" dirty="0">
                <a:latin typeface="+mn-ea"/>
              </a:rPr>
              <a:t>0.000000E+00   </a:t>
            </a:r>
            <a:r>
              <a:rPr lang="en-US" altLang="zh-CN" sz="1200" dirty="0" smtClean="0">
                <a:latin typeface="+mn-ea"/>
              </a:rPr>
              <a:t>-0.450000E-05   </a:t>
            </a:r>
            <a:r>
              <a:rPr lang="en-US" altLang="zh-CN" sz="1200" dirty="0">
                <a:latin typeface="+mn-ea"/>
              </a:rPr>
              <a:t>-0.900000E-05</a:t>
            </a:r>
          </a:p>
          <a:p>
            <a:r>
              <a:rPr lang="en-US" altLang="zh-CN" sz="1200" dirty="0" smtClean="0">
                <a:latin typeface="+mn-ea"/>
              </a:rPr>
              <a:t>17     </a:t>
            </a:r>
            <a:r>
              <a:rPr lang="en-US" altLang="zh-CN" sz="1200" dirty="0">
                <a:latin typeface="+mn-ea"/>
              </a:rPr>
              <a:t>0.000000E+00   </a:t>
            </a:r>
            <a:r>
              <a:rPr lang="en-US" altLang="zh-CN" sz="1200" dirty="0" smtClean="0">
                <a:latin typeface="+mn-ea"/>
              </a:rPr>
              <a:t> </a:t>
            </a:r>
            <a:r>
              <a:rPr lang="en-US" altLang="zh-CN" sz="1200" dirty="0" err="1" smtClean="0">
                <a:latin typeface="+mn-ea"/>
              </a:rPr>
              <a:t>0.000000E+00</a:t>
            </a:r>
            <a:r>
              <a:rPr lang="en-US" altLang="zh-CN" sz="1200" dirty="0" smtClean="0">
                <a:latin typeface="+mn-ea"/>
              </a:rPr>
              <a:t>   </a:t>
            </a:r>
            <a:r>
              <a:rPr lang="en-US" altLang="zh-CN" sz="1200" dirty="0">
                <a:latin typeface="+mn-ea"/>
              </a:rPr>
              <a:t>-0.450000E-05</a:t>
            </a:r>
          </a:p>
          <a:p>
            <a:r>
              <a:rPr lang="en-US" altLang="zh-CN" sz="1200" dirty="0" smtClean="0">
                <a:latin typeface="+mn-ea"/>
              </a:rPr>
              <a:t>18     </a:t>
            </a:r>
            <a:r>
              <a:rPr lang="en-US" altLang="zh-CN" sz="1200" dirty="0">
                <a:latin typeface="+mn-ea"/>
              </a:rPr>
              <a:t>0.300000E-04   </a:t>
            </a:r>
            <a:r>
              <a:rPr lang="en-US" altLang="zh-CN" sz="1200" dirty="0" smtClean="0">
                <a:latin typeface="+mn-ea"/>
              </a:rPr>
              <a:t> 0.000000E+00   </a:t>
            </a:r>
            <a:r>
              <a:rPr lang="en-US" altLang="zh-CN" sz="1200" dirty="0">
                <a:latin typeface="+mn-ea"/>
              </a:rPr>
              <a:t>-0.450000E-05</a:t>
            </a:r>
          </a:p>
          <a:p>
            <a:r>
              <a:rPr lang="en-US" altLang="zh-CN" sz="1200" dirty="0" smtClean="0">
                <a:latin typeface="+mn-ea"/>
              </a:rPr>
              <a:t>19     </a:t>
            </a:r>
            <a:r>
              <a:rPr lang="en-US" altLang="zh-CN" sz="1200" dirty="0">
                <a:latin typeface="+mn-ea"/>
              </a:rPr>
              <a:t>0.300000E-04   </a:t>
            </a:r>
            <a:r>
              <a:rPr lang="en-US" altLang="zh-CN" sz="1200" dirty="0" smtClean="0">
                <a:latin typeface="+mn-ea"/>
              </a:rPr>
              <a:t>-0.900000E-05   </a:t>
            </a:r>
            <a:r>
              <a:rPr lang="en-US" altLang="zh-CN" sz="1200" dirty="0">
                <a:latin typeface="+mn-ea"/>
              </a:rPr>
              <a:t>-0.450000E-05</a:t>
            </a:r>
          </a:p>
          <a:p>
            <a:r>
              <a:rPr lang="en-US" altLang="zh-CN" sz="1200" dirty="0" smtClean="0">
                <a:latin typeface="+mn-ea"/>
              </a:rPr>
              <a:t>20     0.000000E+00   -0.900000E-05   </a:t>
            </a:r>
            <a:r>
              <a:rPr lang="en-US" altLang="zh-CN" sz="1200" dirty="0">
                <a:latin typeface="+mn-ea"/>
              </a:rPr>
              <a:t>-0.450000E-05</a:t>
            </a:r>
          </a:p>
        </p:txBody>
      </p:sp>
    </p:spTree>
    <p:extLst>
      <p:ext uri="{BB962C8B-B14F-4D97-AF65-F5344CB8AC3E}">
        <p14:creationId xmlns:p14="http://schemas.microsoft.com/office/powerpoint/2010/main" val="81818610"/>
      </p:ext>
    </p:extLst>
  </p:cSld>
  <p:clrMapOvr>
    <a:masterClrMapping/>
  </p:clrMapOvr>
  <mc:AlternateContent xmlns:mc="http://schemas.openxmlformats.org/markup-compatibility/2006" xmlns:p14="http://schemas.microsoft.com/office/powerpoint/2010/main">
    <mc:Choice Requires="p14">
      <p:transition spd="slow" p14:dur="2000" advTm="11209"/>
    </mc:Choice>
    <mc:Fallback xmlns="">
      <p:transition spd="slow" advTm="11209"/>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zh-CN" altLang="en-US" smtClean="0"/>
              <a:t>计算动力学大作业（第三组）</a:t>
            </a:r>
            <a:endParaRPr lang="zh-CN" altLang="en-US" dirty="0"/>
          </a:p>
        </p:txBody>
      </p:sp>
      <p:sp>
        <p:nvSpPr>
          <p:cNvPr id="2" name="日期占位符 1"/>
          <p:cNvSpPr>
            <a:spLocks noGrp="1"/>
          </p:cNvSpPr>
          <p:nvPr>
            <p:ph type="dt" sz="half" idx="10"/>
          </p:nvPr>
        </p:nvSpPr>
        <p:spPr/>
        <p:txBody>
          <a:bodyPr/>
          <a:lstStyle/>
          <a:p>
            <a:fld id="{1396AF0C-60F9-45E6-AE0D-B620B97BD6C2}" type="datetime1">
              <a:rPr lang="zh-CN" altLang="en-US" smtClean="0"/>
              <a:t>2022/6/1</a:t>
            </a:fld>
            <a:endParaRPr lang="zh-CN" altLang="en-US"/>
          </a:p>
        </p:txBody>
      </p:sp>
      <p:sp>
        <p:nvSpPr>
          <p:cNvPr id="9" name="灯片编号占位符 8"/>
          <p:cNvSpPr>
            <a:spLocks noGrp="1"/>
          </p:cNvSpPr>
          <p:nvPr>
            <p:ph type="sldNum" sz="quarter" idx="12"/>
          </p:nvPr>
        </p:nvSpPr>
        <p:spPr/>
        <p:txBody>
          <a:bodyPr/>
          <a:lstStyle/>
          <a:p>
            <a:fld id="{69764B09-0332-4747-B2BA-F996204B7FB7}" type="slidenum">
              <a:rPr lang="zh-CN" altLang="en-US" smtClean="0"/>
              <a:t>24</a:t>
            </a:fld>
            <a:endParaRPr lang="zh-CN" altLang="en-US"/>
          </a:p>
        </p:txBody>
      </p:sp>
      <p:sp>
        <p:nvSpPr>
          <p:cNvPr id="3" name="标题 2"/>
          <p:cNvSpPr>
            <a:spLocks noGrp="1"/>
          </p:cNvSpPr>
          <p:nvPr>
            <p:ph type="title"/>
          </p:nvPr>
        </p:nvSpPr>
        <p:spPr/>
        <p:txBody>
          <a:bodyPr/>
          <a:lstStyle/>
          <a:p>
            <a:endParaRPr lang="zh-CN" altLang="en-US"/>
          </a:p>
        </p:txBody>
      </p:sp>
      <p:sp>
        <p:nvSpPr>
          <p:cNvPr id="8" name="Rectangle 2"/>
          <p:cNvSpPr txBox="1">
            <a:spLocks noChangeArrowheads="1"/>
          </p:cNvSpPr>
          <p:nvPr/>
        </p:nvSpPr>
        <p:spPr>
          <a:xfrm>
            <a:off x="1155968" y="225420"/>
            <a:ext cx="4490687" cy="563562"/>
          </a:xfrm>
          <a:prstGeom prst="rect">
            <a:avLst/>
          </a:prstGeom>
        </p:spPr>
        <p:txBody>
          <a:bodyPr vert="horz" lIns="91440" tIns="45720" rIns="91440" bIns="45720" rtlCol="0" anchor="b">
            <a:noAutofit/>
          </a:bodyPr>
          <a:lstStyle>
            <a:lvl1pPr algn="l" defTabSz="685800" rtl="0" eaLnBrk="1" latinLnBrk="0" hangingPunct="1">
              <a:lnSpc>
                <a:spcPct val="85000"/>
              </a:lnSpc>
              <a:spcBef>
                <a:spcPct val="0"/>
              </a:spcBef>
              <a:buNone/>
              <a:defRPr sz="3000" kern="1200" spc="-38" baseline="0">
                <a:solidFill>
                  <a:schemeClr val="tx1">
                    <a:lumMod val="75000"/>
                    <a:lumOff val="25000"/>
                  </a:schemeClr>
                </a:solidFill>
                <a:latin typeface="+mj-lt"/>
                <a:ea typeface="+mj-ea"/>
                <a:cs typeface="+mj-cs"/>
              </a:defRPr>
            </a:lvl1pPr>
          </a:lstStyle>
          <a:p>
            <a:r>
              <a:rPr lang="zh-CN" altLang="en-US" sz="2800" b="1" dirty="0">
                <a:solidFill>
                  <a:srgbClr val="0000FF"/>
                </a:solidFill>
                <a:latin typeface="微软雅黑" panose="020B0503020204020204" pitchFamily="34" charset="-122"/>
                <a:ea typeface="微软雅黑" panose="020B0503020204020204" pitchFamily="34" charset="-122"/>
              </a:rPr>
              <a:t>三</a:t>
            </a:r>
            <a:r>
              <a:rPr lang="zh-CN" altLang="en-US" sz="2800" b="1" dirty="0" smtClean="0">
                <a:solidFill>
                  <a:srgbClr val="0000FF"/>
                </a:solidFill>
                <a:latin typeface="微软雅黑" panose="020B0503020204020204" pitchFamily="34" charset="-122"/>
                <a:ea typeface="微软雅黑" panose="020B0503020204020204" pitchFamily="34" charset="-122"/>
              </a:rPr>
              <a:t>、</a:t>
            </a:r>
            <a:r>
              <a:rPr lang="zh-CN" altLang="en-US" sz="2800" b="1" dirty="0">
                <a:solidFill>
                  <a:srgbClr val="0000FF"/>
                </a:solidFill>
                <a:latin typeface="微软雅黑" panose="020B0503020204020204" pitchFamily="34" charset="-122"/>
                <a:ea typeface="微软雅黑" panose="020B0503020204020204" pitchFamily="34" charset="-122"/>
              </a:rPr>
              <a:t>扩展</a:t>
            </a:r>
            <a:r>
              <a:rPr lang="en-US" altLang="zh-CN" sz="2800" b="1" dirty="0">
                <a:solidFill>
                  <a:srgbClr val="0000FF"/>
                </a:solidFill>
                <a:latin typeface="微软雅黑" panose="020B0503020204020204" pitchFamily="34" charset="-122"/>
                <a:ea typeface="微软雅黑" panose="020B0503020204020204" pitchFamily="34" charset="-122"/>
              </a:rPr>
              <a:t>STAP90</a:t>
            </a:r>
            <a:r>
              <a:rPr lang="zh-CN" altLang="en-US" sz="2800" b="1" dirty="0">
                <a:solidFill>
                  <a:srgbClr val="0000FF"/>
                </a:solidFill>
                <a:latin typeface="微软雅黑" panose="020B0503020204020204" pitchFamily="34" charset="-122"/>
                <a:ea typeface="微软雅黑" panose="020B0503020204020204" pitchFamily="34" charset="-122"/>
              </a:rPr>
              <a:t>程序</a:t>
            </a:r>
          </a:p>
        </p:txBody>
      </p:sp>
      <p:sp>
        <p:nvSpPr>
          <p:cNvPr id="21" name="文本框 20"/>
          <p:cNvSpPr txBox="1"/>
          <p:nvPr/>
        </p:nvSpPr>
        <p:spPr>
          <a:xfrm>
            <a:off x="184484" y="1100911"/>
            <a:ext cx="6130591" cy="461665"/>
          </a:xfrm>
          <a:prstGeom prst="rect">
            <a:avLst/>
          </a:prstGeom>
          <a:noFill/>
        </p:spPr>
        <p:txBody>
          <a:bodyPr wrap="square" rtlCol="0">
            <a:spAutoFit/>
          </a:bodyPr>
          <a:lstStyle/>
          <a:p>
            <a:pPr marL="342900" indent="-342900">
              <a:buFont typeface="Wingdings" panose="05000000000000000000" pitchFamily="2" charset="2"/>
              <a:buChar char="n"/>
            </a:pPr>
            <a:r>
              <a:rPr lang="zh-CN" altLang="en-US" sz="2400" b="1" dirty="0" smtClean="0">
                <a:solidFill>
                  <a:srgbClr val="7030A0"/>
                </a:solidFill>
                <a:latin typeface="华文楷体" panose="02010600040101010101" pitchFamily="2" charset="-122"/>
                <a:ea typeface="华文楷体" panose="02010600040101010101" pitchFamily="2" charset="-122"/>
              </a:rPr>
              <a:t>三维二阶实体单元（</a:t>
            </a:r>
            <a:r>
              <a:rPr lang="en-US" altLang="zh-CN" sz="2400" b="1" dirty="0" smtClean="0">
                <a:solidFill>
                  <a:srgbClr val="7030A0"/>
                </a:solidFill>
                <a:latin typeface="华文楷体" panose="02010600040101010101" pitchFamily="2" charset="-122"/>
                <a:ea typeface="华文楷体" panose="02010600040101010101" pitchFamily="2" charset="-122"/>
              </a:rPr>
              <a:t>C3D20</a:t>
            </a:r>
            <a:r>
              <a:rPr lang="zh-CN" altLang="en-US" sz="2400" b="1" dirty="0" smtClean="0">
                <a:solidFill>
                  <a:srgbClr val="7030A0"/>
                </a:solidFill>
                <a:latin typeface="华文楷体" panose="02010600040101010101" pitchFamily="2" charset="-122"/>
                <a:ea typeface="华文楷体" panose="02010600040101010101" pitchFamily="2" charset="-122"/>
              </a:rPr>
              <a:t>）</a:t>
            </a:r>
            <a:r>
              <a:rPr lang="zh-CN" altLang="en-US" sz="2400" b="1" dirty="0">
                <a:solidFill>
                  <a:srgbClr val="7030A0"/>
                </a:solidFill>
                <a:latin typeface="华文楷体" panose="02010600040101010101" pitchFamily="2" charset="-122"/>
                <a:ea typeface="华文楷体" panose="02010600040101010101" pitchFamily="2" charset="-122"/>
              </a:rPr>
              <a:t>算</a:t>
            </a:r>
            <a:r>
              <a:rPr lang="zh-CN" altLang="en-US" sz="2400" b="1" dirty="0" smtClean="0">
                <a:solidFill>
                  <a:srgbClr val="7030A0"/>
                </a:solidFill>
                <a:latin typeface="华文楷体" panose="02010600040101010101" pitchFamily="2" charset="-122"/>
                <a:ea typeface="华文楷体" panose="02010600040101010101" pitchFamily="2" charset="-122"/>
              </a:rPr>
              <a:t>例验证</a:t>
            </a:r>
            <a:endParaRPr lang="zh-CN" altLang="en-US" sz="2400" b="1" dirty="0">
              <a:solidFill>
                <a:srgbClr val="7030A0"/>
              </a:solidFill>
              <a:latin typeface="华文楷体" panose="02010600040101010101" pitchFamily="2" charset="-122"/>
              <a:ea typeface="华文楷体" panose="02010600040101010101" pitchFamily="2" charset="-122"/>
            </a:endParaRPr>
          </a:p>
        </p:txBody>
      </p:sp>
      <p:graphicFrame>
        <p:nvGraphicFramePr>
          <p:cNvPr id="6" name="对象 5"/>
          <p:cNvGraphicFramePr>
            <a:graphicFrameLocks noChangeAspect="1"/>
          </p:cNvGraphicFramePr>
          <p:nvPr>
            <p:extLst>
              <p:ext uri="{D42A27DB-BD31-4B8C-83A1-F6EECF244321}">
                <p14:modId xmlns:p14="http://schemas.microsoft.com/office/powerpoint/2010/main" val="838849417"/>
              </p:ext>
            </p:extLst>
          </p:nvPr>
        </p:nvGraphicFramePr>
        <p:xfrm>
          <a:off x="5275082" y="2196479"/>
          <a:ext cx="3771977" cy="1155179"/>
        </p:xfrm>
        <a:graphic>
          <a:graphicData uri="http://schemas.openxmlformats.org/presentationml/2006/ole">
            <mc:AlternateContent xmlns:mc="http://schemas.openxmlformats.org/markup-compatibility/2006">
              <mc:Choice xmlns:v="urn:schemas-microsoft-com:vml" Requires="v">
                <p:oleObj spid="_x0000_s180315" name="Equation" r:id="rId4" imgW="3111480" imgH="952200" progId="Equation.DSMT4">
                  <p:embed/>
                </p:oleObj>
              </mc:Choice>
              <mc:Fallback>
                <p:oleObj name="Equation" r:id="rId4" imgW="3111480" imgH="952200" progId="Equation.DSMT4">
                  <p:embed/>
                  <p:pic>
                    <p:nvPicPr>
                      <p:cNvPr id="0" name=""/>
                      <p:cNvPicPr/>
                      <p:nvPr/>
                    </p:nvPicPr>
                    <p:blipFill>
                      <a:blip r:embed="rId5"/>
                      <a:stretch>
                        <a:fillRect/>
                      </a:stretch>
                    </p:blipFill>
                    <p:spPr>
                      <a:xfrm>
                        <a:off x="5275082" y="2196479"/>
                        <a:ext cx="3771977" cy="1155179"/>
                      </a:xfrm>
                      <a:prstGeom prst="rect">
                        <a:avLst/>
                      </a:prstGeom>
                    </p:spPr>
                  </p:pic>
                </p:oleObj>
              </mc:Fallback>
            </mc:AlternateContent>
          </a:graphicData>
        </a:graphic>
      </p:graphicFrame>
      <p:graphicFrame>
        <p:nvGraphicFramePr>
          <p:cNvPr id="7" name="对象 6"/>
          <p:cNvGraphicFramePr>
            <a:graphicFrameLocks noChangeAspect="1"/>
          </p:cNvGraphicFramePr>
          <p:nvPr>
            <p:extLst>
              <p:ext uri="{D42A27DB-BD31-4B8C-83A1-F6EECF244321}">
                <p14:modId xmlns:p14="http://schemas.microsoft.com/office/powerpoint/2010/main" val="3547599809"/>
              </p:ext>
            </p:extLst>
          </p:nvPr>
        </p:nvGraphicFramePr>
        <p:xfrm>
          <a:off x="6365271" y="3654357"/>
          <a:ext cx="1460500" cy="1003300"/>
        </p:xfrm>
        <a:graphic>
          <a:graphicData uri="http://schemas.openxmlformats.org/presentationml/2006/ole">
            <mc:AlternateContent xmlns:mc="http://schemas.openxmlformats.org/markup-compatibility/2006">
              <mc:Choice xmlns:v="urn:schemas-microsoft-com:vml" Requires="v">
                <p:oleObj spid="_x0000_s180316" name="Equation" r:id="rId6" imgW="1460160" imgH="1002960" progId="Equation.DSMT4">
                  <p:embed/>
                </p:oleObj>
              </mc:Choice>
              <mc:Fallback>
                <p:oleObj name="Equation" r:id="rId6" imgW="1460160" imgH="1002960" progId="Equation.DSMT4">
                  <p:embed/>
                  <p:pic>
                    <p:nvPicPr>
                      <p:cNvPr id="0" name=""/>
                      <p:cNvPicPr/>
                      <p:nvPr/>
                    </p:nvPicPr>
                    <p:blipFill>
                      <a:blip r:embed="rId7"/>
                      <a:stretch>
                        <a:fillRect/>
                      </a:stretch>
                    </p:blipFill>
                    <p:spPr>
                      <a:xfrm>
                        <a:off x="6365271" y="3654357"/>
                        <a:ext cx="1460500" cy="1003300"/>
                      </a:xfrm>
                      <a:prstGeom prst="rect">
                        <a:avLst/>
                      </a:prstGeom>
                    </p:spPr>
                  </p:pic>
                </p:oleObj>
              </mc:Fallback>
            </mc:AlternateContent>
          </a:graphicData>
        </a:graphic>
      </p:graphicFrame>
      <p:sp>
        <p:nvSpPr>
          <p:cNvPr id="10" name="文本框 9"/>
          <p:cNvSpPr txBox="1"/>
          <p:nvPr/>
        </p:nvSpPr>
        <p:spPr>
          <a:xfrm>
            <a:off x="4654900" y="4938004"/>
            <a:ext cx="4253882" cy="1092607"/>
          </a:xfrm>
          <a:prstGeom prst="rect">
            <a:avLst/>
          </a:prstGeom>
          <a:noFill/>
        </p:spPr>
        <p:txBody>
          <a:bodyPr wrap="square" rtlCol="0">
            <a:spAutoFit/>
          </a:bodyPr>
          <a:lstStyle/>
          <a:p>
            <a:pPr marL="342900" indent="-342900">
              <a:spcBef>
                <a:spcPts val="600"/>
              </a:spcBef>
              <a:buFont typeface="Wingdings" panose="05000000000000000000" pitchFamily="2" charset="2"/>
              <a:buChar char="Ø"/>
            </a:pPr>
            <a:r>
              <a:rPr lang="zh-CN" altLang="en-US" sz="2000" dirty="0" smtClean="0"/>
              <a:t>计算</a:t>
            </a:r>
            <a:r>
              <a:rPr lang="en-US" altLang="zh-CN" sz="2000" dirty="0" smtClean="0"/>
              <a:t>C3D20</a:t>
            </a:r>
            <a:r>
              <a:rPr lang="zh-CN" altLang="en-US" sz="2000" dirty="0" smtClean="0"/>
              <a:t>单元节点的应力值；</a:t>
            </a:r>
            <a:endParaRPr lang="en-US" altLang="zh-CN" sz="2000" dirty="0" smtClean="0"/>
          </a:p>
          <a:p>
            <a:pPr marL="342900" indent="-342900">
              <a:spcBef>
                <a:spcPts val="600"/>
              </a:spcBef>
              <a:buFont typeface="Wingdings" panose="05000000000000000000" pitchFamily="2" charset="2"/>
              <a:buChar char="Ø"/>
            </a:pPr>
            <a:r>
              <a:rPr lang="en-US" altLang="zh-CN" sz="2000" dirty="0" err="1"/>
              <a:t>Tecplot</a:t>
            </a:r>
            <a:r>
              <a:rPr lang="zh-CN" altLang="en-US" sz="2000" dirty="0"/>
              <a:t>后处理软件不能处理三维高阶单元</a:t>
            </a:r>
            <a:r>
              <a:rPr lang="zh-CN" altLang="en-US" sz="2000" dirty="0" smtClean="0"/>
              <a:t>；</a:t>
            </a:r>
            <a:endParaRPr lang="en-US" altLang="zh-CN" sz="2000" dirty="0"/>
          </a:p>
        </p:txBody>
      </p:sp>
      <p:sp>
        <p:nvSpPr>
          <p:cNvPr id="11" name="文本框 10"/>
          <p:cNvSpPr txBox="1"/>
          <p:nvPr/>
        </p:nvSpPr>
        <p:spPr>
          <a:xfrm>
            <a:off x="1223624" y="4629648"/>
            <a:ext cx="1854203" cy="369332"/>
          </a:xfrm>
          <a:prstGeom prst="rect">
            <a:avLst/>
          </a:prstGeom>
          <a:noFill/>
        </p:spPr>
        <p:txBody>
          <a:bodyPr wrap="square" rtlCol="0">
            <a:spAutoFit/>
          </a:bodyPr>
          <a:lstStyle/>
          <a:p>
            <a:r>
              <a:rPr lang="zh-CN" altLang="en-US" b="1" dirty="0" smtClean="0"/>
              <a:t>悬臂梁受纯弯</a:t>
            </a:r>
            <a:endParaRPr lang="zh-CN" altLang="en-US" b="1" dirty="0"/>
          </a:p>
        </p:txBody>
      </p:sp>
      <p:pic>
        <p:nvPicPr>
          <p:cNvPr id="17" name="图片 1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87292" y="1699046"/>
            <a:ext cx="3126868" cy="2844836"/>
          </a:xfrm>
          <a:prstGeom prst="rect">
            <a:avLst/>
          </a:prstGeom>
        </p:spPr>
      </p:pic>
      <p:graphicFrame>
        <p:nvGraphicFramePr>
          <p:cNvPr id="18" name="对象 17"/>
          <p:cNvGraphicFramePr>
            <a:graphicFrameLocks noChangeAspect="1"/>
          </p:cNvGraphicFramePr>
          <p:nvPr>
            <p:extLst>
              <p:ext uri="{D42A27DB-BD31-4B8C-83A1-F6EECF244321}">
                <p14:modId xmlns:p14="http://schemas.microsoft.com/office/powerpoint/2010/main" val="2821850581"/>
              </p:ext>
            </p:extLst>
          </p:nvPr>
        </p:nvGraphicFramePr>
        <p:xfrm>
          <a:off x="913419" y="5689480"/>
          <a:ext cx="2545866" cy="461613"/>
        </p:xfrm>
        <a:graphic>
          <a:graphicData uri="http://schemas.openxmlformats.org/presentationml/2006/ole">
            <mc:AlternateContent xmlns:mc="http://schemas.openxmlformats.org/markup-compatibility/2006">
              <mc:Choice xmlns:v="urn:schemas-microsoft-com:vml" Requires="v">
                <p:oleObj spid="_x0000_s180317" name="Equation" r:id="rId9" imgW="2311200" imgH="419040" progId="Equation.DSMT4">
                  <p:embed/>
                </p:oleObj>
              </mc:Choice>
              <mc:Fallback>
                <p:oleObj name="Equation" r:id="rId9" imgW="2311200" imgH="419040" progId="Equation.DSMT4">
                  <p:embed/>
                  <p:pic>
                    <p:nvPicPr>
                      <p:cNvPr id="0" name=""/>
                      <p:cNvPicPr/>
                      <p:nvPr/>
                    </p:nvPicPr>
                    <p:blipFill>
                      <a:blip r:embed="rId10"/>
                      <a:stretch>
                        <a:fillRect/>
                      </a:stretch>
                    </p:blipFill>
                    <p:spPr>
                      <a:xfrm>
                        <a:off x="913419" y="5689480"/>
                        <a:ext cx="2545866" cy="461613"/>
                      </a:xfrm>
                      <a:prstGeom prst="rect">
                        <a:avLst/>
                      </a:prstGeom>
                    </p:spPr>
                  </p:pic>
                </p:oleObj>
              </mc:Fallback>
            </mc:AlternateContent>
          </a:graphicData>
        </a:graphic>
      </p:graphicFrame>
      <p:sp>
        <p:nvSpPr>
          <p:cNvPr id="20" name="文本框 19"/>
          <p:cNvSpPr txBox="1"/>
          <p:nvPr/>
        </p:nvSpPr>
        <p:spPr>
          <a:xfrm>
            <a:off x="64047" y="5175094"/>
            <a:ext cx="4590853" cy="369332"/>
          </a:xfrm>
          <a:prstGeom prst="rect">
            <a:avLst/>
          </a:prstGeom>
          <a:noFill/>
        </p:spPr>
        <p:txBody>
          <a:bodyPr wrap="square" rtlCol="0">
            <a:spAutoFit/>
          </a:bodyPr>
          <a:lstStyle/>
          <a:p>
            <a:r>
              <a:rPr lang="zh-CN" altLang="en-US" dirty="0" smtClean="0"/>
              <a:t>线性分布的面载荷，通过下式计算节点力</a:t>
            </a:r>
            <a:endParaRPr lang="zh-CN" altLang="en-US" dirty="0"/>
          </a:p>
        </p:txBody>
      </p:sp>
    </p:spTree>
    <p:extLst>
      <p:ext uri="{BB962C8B-B14F-4D97-AF65-F5344CB8AC3E}">
        <p14:creationId xmlns:p14="http://schemas.microsoft.com/office/powerpoint/2010/main" val="2609606736"/>
      </p:ext>
    </p:extLst>
  </p:cSld>
  <p:clrMapOvr>
    <a:masterClrMapping/>
  </p:clrMapOvr>
  <mc:AlternateContent xmlns:mc="http://schemas.openxmlformats.org/markup-compatibility/2006" xmlns:p14="http://schemas.microsoft.com/office/powerpoint/2010/main">
    <mc:Choice Requires="p14">
      <p:transition spd="slow" p14:dur="2000" advTm="11209"/>
    </mc:Choice>
    <mc:Fallback xmlns="">
      <p:transition spd="slow" advTm="11209"/>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zh-CN" altLang="en-US" smtClean="0"/>
              <a:t>计算动力学大作业（第三组）</a:t>
            </a:r>
            <a:endParaRPr lang="zh-CN" altLang="en-US" dirty="0"/>
          </a:p>
        </p:txBody>
      </p:sp>
      <p:sp>
        <p:nvSpPr>
          <p:cNvPr id="2" name="日期占位符 1"/>
          <p:cNvSpPr>
            <a:spLocks noGrp="1"/>
          </p:cNvSpPr>
          <p:nvPr>
            <p:ph type="dt" sz="half" idx="10"/>
          </p:nvPr>
        </p:nvSpPr>
        <p:spPr/>
        <p:txBody>
          <a:bodyPr/>
          <a:lstStyle/>
          <a:p>
            <a:fld id="{1396AF0C-60F9-45E6-AE0D-B620B97BD6C2}" type="datetime1">
              <a:rPr lang="zh-CN" altLang="en-US" smtClean="0"/>
              <a:t>2022/6/1</a:t>
            </a:fld>
            <a:endParaRPr lang="zh-CN" altLang="en-US"/>
          </a:p>
        </p:txBody>
      </p:sp>
      <p:sp>
        <p:nvSpPr>
          <p:cNvPr id="9" name="灯片编号占位符 8"/>
          <p:cNvSpPr>
            <a:spLocks noGrp="1"/>
          </p:cNvSpPr>
          <p:nvPr>
            <p:ph type="sldNum" sz="quarter" idx="12"/>
          </p:nvPr>
        </p:nvSpPr>
        <p:spPr/>
        <p:txBody>
          <a:bodyPr/>
          <a:lstStyle/>
          <a:p>
            <a:fld id="{69764B09-0332-4747-B2BA-F996204B7FB7}" type="slidenum">
              <a:rPr lang="zh-CN" altLang="en-US" smtClean="0"/>
              <a:t>25</a:t>
            </a:fld>
            <a:endParaRPr lang="zh-CN" altLang="en-US"/>
          </a:p>
        </p:txBody>
      </p:sp>
      <p:sp>
        <p:nvSpPr>
          <p:cNvPr id="3" name="标题 2"/>
          <p:cNvSpPr>
            <a:spLocks noGrp="1"/>
          </p:cNvSpPr>
          <p:nvPr>
            <p:ph type="title"/>
          </p:nvPr>
        </p:nvSpPr>
        <p:spPr/>
        <p:txBody>
          <a:bodyPr/>
          <a:lstStyle/>
          <a:p>
            <a:endParaRPr lang="zh-CN" altLang="en-US"/>
          </a:p>
        </p:txBody>
      </p:sp>
      <p:sp>
        <p:nvSpPr>
          <p:cNvPr id="8" name="Rectangle 2"/>
          <p:cNvSpPr txBox="1">
            <a:spLocks noChangeArrowheads="1"/>
          </p:cNvSpPr>
          <p:nvPr/>
        </p:nvSpPr>
        <p:spPr>
          <a:xfrm>
            <a:off x="1155968" y="225420"/>
            <a:ext cx="4490687" cy="563562"/>
          </a:xfrm>
          <a:prstGeom prst="rect">
            <a:avLst/>
          </a:prstGeom>
        </p:spPr>
        <p:txBody>
          <a:bodyPr vert="horz" lIns="91440" tIns="45720" rIns="91440" bIns="45720" rtlCol="0" anchor="b">
            <a:noAutofit/>
          </a:bodyPr>
          <a:lstStyle>
            <a:lvl1pPr algn="l" defTabSz="685800" rtl="0" eaLnBrk="1" latinLnBrk="0" hangingPunct="1">
              <a:lnSpc>
                <a:spcPct val="85000"/>
              </a:lnSpc>
              <a:spcBef>
                <a:spcPct val="0"/>
              </a:spcBef>
              <a:buNone/>
              <a:defRPr sz="3000" kern="1200" spc="-38" baseline="0">
                <a:solidFill>
                  <a:schemeClr val="tx1">
                    <a:lumMod val="75000"/>
                    <a:lumOff val="25000"/>
                  </a:schemeClr>
                </a:solidFill>
                <a:latin typeface="+mj-lt"/>
                <a:ea typeface="+mj-ea"/>
                <a:cs typeface="+mj-cs"/>
              </a:defRPr>
            </a:lvl1pPr>
          </a:lstStyle>
          <a:p>
            <a:r>
              <a:rPr lang="zh-CN" altLang="en-US" sz="2800" b="1" dirty="0">
                <a:solidFill>
                  <a:srgbClr val="0000FF"/>
                </a:solidFill>
                <a:latin typeface="微软雅黑" panose="020B0503020204020204" pitchFamily="34" charset="-122"/>
                <a:ea typeface="微软雅黑" panose="020B0503020204020204" pitchFamily="34" charset="-122"/>
              </a:rPr>
              <a:t>三</a:t>
            </a:r>
            <a:r>
              <a:rPr lang="zh-CN" altLang="en-US" sz="2800" b="1" dirty="0" smtClean="0">
                <a:solidFill>
                  <a:srgbClr val="0000FF"/>
                </a:solidFill>
                <a:latin typeface="微软雅黑" panose="020B0503020204020204" pitchFamily="34" charset="-122"/>
                <a:ea typeface="微软雅黑" panose="020B0503020204020204" pitchFamily="34" charset="-122"/>
              </a:rPr>
              <a:t>、</a:t>
            </a:r>
            <a:r>
              <a:rPr lang="zh-CN" altLang="en-US" sz="2800" b="1" dirty="0">
                <a:solidFill>
                  <a:srgbClr val="0000FF"/>
                </a:solidFill>
                <a:latin typeface="微软雅黑" panose="020B0503020204020204" pitchFamily="34" charset="-122"/>
                <a:ea typeface="微软雅黑" panose="020B0503020204020204" pitchFamily="34" charset="-122"/>
              </a:rPr>
              <a:t>扩展</a:t>
            </a:r>
            <a:r>
              <a:rPr lang="en-US" altLang="zh-CN" sz="2800" b="1" dirty="0">
                <a:solidFill>
                  <a:srgbClr val="0000FF"/>
                </a:solidFill>
                <a:latin typeface="微软雅黑" panose="020B0503020204020204" pitchFamily="34" charset="-122"/>
                <a:ea typeface="微软雅黑" panose="020B0503020204020204" pitchFamily="34" charset="-122"/>
              </a:rPr>
              <a:t>STAP90</a:t>
            </a:r>
            <a:r>
              <a:rPr lang="zh-CN" altLang="en-US" sz="2800" b="1" dirty="0">
                <a:solidFill>
                  <a:srgbClr val="0000FF"/>
                </a:solidFill>
                <a:latin typeface="微软雅黑" panose="020B0503020204020204" pitchFamily="34" charset="-122"/>
                <a:ea typeface="微软雅黑" panose="020B0503020204020204" pitchFamily="34" charset="-122"/>
              </a:rPr>
              <a:t>程序</a:t>
            </a:r>
          </a:p>
        </p:txBody>
      </p:sp>
      <p:sp>
        <p:nvSpPr>
          <p:cNvPr id="21" name="文本框 20"/>
          <p:cNvSpPr txBox="1"/>
          <p:nvPr/>
        </p:nvSpPr>
        <p:spPr>
          <a:xfrm>
            <a:off x="184484" y="1100911"/>
            <a:ext cx="6130591" cy="461665"/>
          </a:xfrm>
          <a:prstGeom prst="rect">
            <a:avLst/>
          </a:prstGeom>
          <a:noFill/>
        </p:spPr>
        <p:txBody>
          <a:bodyPr wrap="square" rtlCol="0">
            <a:spAutoFit/>
          </a:bodyPr>
          <a:lstStyle/>
          <a:p>
            <a:pPr marL="342900" indent="-342900">
              <a:buFont typeface="Wingdings" panose="05000000000000000000" pitchFamily="2" charset="2"/>
              <a:buChar char="n"/>
            </a:pPr>
            <a:r>
              <a:rPr lang="zh-CN" altLang="en-US" sz="2400" b="1" dirty="0" smtClean="0">
                <a:solidFill>
                  <a:srgbClr val="7030A0"/>
                </a:solidFill>
                <a:latin typeface="华文楷体" panose="02010600040101010101" pitchFamily="2" charset="-122"/>
                <a:ea typeface="华文楷体" panose="02010600040101010101" pitchFamily="2" charset="-122"/>
              </a:rPr>
              <a:t>三维二阶实体单元（</a:t>
            </a:r>
            <a:r>
              <a:rPr lang="en-US" altLang="zh-CN" sz="2400" b="1" dirty="0" smtClean="0">
                <a:solidFill>
                  <a:srgbClr val="7030A0"/>
                </a:solidFill>
                <a:latin typeface="华文楷体" panose="02010600040101010101" pitchFamily="2" charset="-122"/>
                <a:ea typeface="华文楷体" panose="02010600040101010101" pitchFamily="2" charset="-122"/>
              </a:rPr>
              <a:t>C3D20</a:t>
            </a:r>
            <a:r>
              <a:rPr lang="zh-CN" altLang="en-US" sz="2400" b="1" dirty="0" smtClean="0">
                <a:solidFill>
                  <a:srgbClr val="7030A0"/>
                </a:solidFill>
                <a:latin typeface="华文楷体" panose="02010600040101010101" pitchFamily="2" charset="-122"/>
                <a:ea typeface="华文楷体" panose="02010600040101010101" pitchFamily="2" charset="-122"/>
              </a:rPr>
              <a:t>）</a:t>
            </a:r>
            <a:r>
              <a:rPr lang="zh-CN" altLang="en-US" sz="2400" b="1" dirty="0">
                <a:solidFill>
                  <a:srgbClr val="7030A0"/>
                </a:solidFill>
                <a:latin typeface="华文楷体" panose="02010600040101010101" pitchFamily="2" charset="-122"/>
                <a:ea typeface="华文楷体" panose="02010600040101010101" pitchFamily="2" charset="-122"/>
              </a:rPr>
              <a:t>算</a:t>
            </a:r>
            <a:r>
              <a:rPr lang="zh-CN" altLang="en-US" sz="2400" b="1" dirty="0" smtClean="0">
                <a:solidFill>
                  <a:srgbClr val="7030A0"/>
                </a:solidFill>
                <a:latin typeface="华文楷体" panose="02010600040101010101" pitchFamily="2" charset="-122"/>
                <a:ea typeface="华文楷体" panose="02010600040101010101" pitchFamily="2" charset="-122"/>
              </a:rPr>
              <a:t>例验证</a:t>
            </a:r>
            <a:endParaRPr lang="zh-CN" altLang="en-US" sz="2400" b="1" dirty="0">
              <a:solidFill>
                <a:srgbClr val="7030A0"/>
              </a:solidFill>
              <a:latin typeface="华文楷体" panose="02010600040101010101" pitchFamily="2" charset="-122"/>
              <a:ea typeface="华文楷体" panose="02010600040101010101" pitchFamily="2" charset="-122"/>
            </a:endParaRPr>
          </a:p>
        </p:txBody>
      </p:sp>
      <p:pic>
        <p:nvPicPr>
          <p:cNvPr id="14" name="图片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91620" y="1668111"/>
            <a:ext cx="3747748" cy="2802420"/>
          </a:xfrm>
          <a:prstGeom prst="rect">
            <a:avLst/>
          </a:prstGeom>
        </p:spPr>
      </p:pic>
      <p:sp>
        <p:nvSpPr>
          <p:cNvPr id="13" name="文本框 12"/>
          <p:cNvSpPr txBox="1"/>
          <p:nvPr/>
        </p:nvSpPr>
        <p:spPr>
          <a:xfrm>
            <a:off x="1077211" y="4623568"/>
            <a:ext cx="2362200" cy="369332"/>
          </a:xfrm>
          <a:prstGeom prst="rect">
            <a:avLst/>
          </a:prstGeom>
          <a:noFill/>
        </p:spPr>
        <p:txBody>
          <a:bodyPr wrap="square" rtlCol="0">
            <a:spAutoFit/>
          </a:bodyPr>
          <a:lstStyle/>
          <a:p>
            <a:r>
              <a:rPr lang="en-US" altLang="zh-CN" dirty="0" smtClean="0"/>
              <a:t>STAP90</a:t>
            </a:r>
            <a:r>
              <a:rPr lang="zh-CN" altLang="en-US" dirty="0" smtClean="0"/>
              <a:t>，</a:t>
            </a:r>
            <a:r>
              <a:rPr lang="en-US" altLang="zh-CN" dirty="0" smtClean="0"/>
              <a:t>C3D20</a:t>
            </a:r>
            <a:r>
              <a:rPr lang="zh-CN" altLang="en-US" dirty="0" smtClean="0"/>
              <a:t>单元</a:t>
            </a:r>
            <a:endParaRPr lang="zh-CN" altLang="en-US" dirty="0"/>
          </a:p>
        </p:txBody>
      </p:sp>
      <p:sp>
        <p:nvSpPr>
          <p:cNvPr id="16" name="文本框 15"/>
          <p:cNvSpPr txBox="1"/>
          <p:nvPr/>
        </p:nvSpPr>
        <p:spPr>
          <a:xfrm>
            <a:off x="5512969" y="4629276"/>
            <a:ext cx="2362200" cy="369332"/>
          </a:xfrm>
          <a:prstGeom prst="rect">
            <a:avLst/>
          </a:prstGeom>
          <a:noFill/>
        </p:spPr>
        <p:txBody>
          <a:bodyPr wrap="square" rtlCol="0">
            <a:spAutoFit/>
          </a:bodyPr>
          <a:lstStyle/>
          <a:p>
            <a:r>
              <a:rPr lang="en-US" altLang="zh-CN" dirty="0" smtClean="0"/>
              <a:t>ABAQUS</a:t>
            </a:r>
            <a:r>
              <a:rPr lang="zh-CN" altLang="en-US" dirty="0" smtClean="0"/>
              <a:t>，</a:t>
            </a:r>
            <a:r>
              <a:rPr lang="en-US" altLang="zh-CN" dirty="0" smtClean="0"/>
              <a:t>C3D20</a:t>
            </a:r>
            <a:r>
              <a:rPr lang="zh-CN" altLang="en-US" dirty="0" smtClean="0"/>
              <a:t>单元</a:t>
            </a:r>
            <a:endParaRPr lang="zh-CN" altLang="en-US" dirty="0"/>
          </a:p>
        </p:txBody>
      </p:sp>
      <p:sp>
        <p:nvSpPr>
          <p:cNvPr id="15" name="文本框 14"/>
          <p:cNvSpPr txBox="1"/>
          <p:nvPr/>
        </p:nvSpPr>
        <p:spPr>
          <a:xfrm>
            <a:off x="707067" y="5137107"/>
            <a:ext cx="7436808" cy="1015663"/>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en-US" altLang="zh-CN" sz="2000" dirty="0" err="1" smtClean="0"/>
              <a:t>Tecplot</a:t>
            </a:r>
            <a:r>
              <a:rPr lang="zh-CN" altLang="en-US" sz="2000" dirty="0" smtClean="0"/>
              <a:t>后处理软件不能处理三维高阶单元；</a:t>
            </a:r>
            <a:endParaRPr lang="en-US" altLang="zh-CN" sz="2000" dirty="0" smtClean="0"/>
          </a:p>
          <a:p>
            <a:pPr marL="285750" indent="-285750">
              <a:lnSpc>
                <a:spcPct val="150000"/>
              </a:lnSpc>
              <a:buFont typeface="Wingdings" panose="05000000000000000000" pitchFamily="2" charset="2"/>
              <a:buChar char="Ø"/>
            </a:pPr>
            <a:r>
              <a:rPr lang="zh-CN" altLang="en-US" sz="2000" dirty="0" smtClean="0"/>
              <a:t>通过</a:t>
            </a:r>
            <a:r>
              <a:rPr lang="en-US" altLang="zh-CN" sz="2000" dirty="0" smtClean="0"/>
              <a:t>python</a:t>
            </a:r>
            <a:r>
              <a:rPr lang="zh-CN" altLang="en-US" sz="2000" dirty="0" smtClean="0"/>
              <a:t>语言将计算数据写成</a:t>
            </a:r>
            <a:r>
              <a:rPr lang="en-US" altLang="zh-CN" sz="2000" dirty="0" smtClean="0"/>
              <a:t>ABAQUS</a:t>
            </a:r>
            <a:r>
              <a:rPr lang="zh-CN" altLang="en-US" sz="2000" dirty="0" smtClean="0"/>
              <a:t>软件识别的</a:t>
            </a:r>
            <a:r>
              <a:rPr lang="en-US" altLang="zh-CN" sz="2000" dirty="0" smtClean="0"/>
              <a:t>.ODB</a:t>
            </a:r>
            <a:r>
              <a:rPr lang="zh-CN" altLang="en-US" sz="2000" dirty="0" smtClean="0"/>
              <a:t>格式。</a:t>
            </a:r>
            <a:endParaRPr lang="zh-CN" altLang="en-US" sz="2000" dirty="0"/>
          </a:p>
        </p:txBody>
      </p:sp>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6409" y="1668111"/>
            <a:ext cx="3871672" cy="2802420"/>
          </a:xfrm>
          <a:prstGeom prst="rect">
            <a:avLst/>
          </a:prstGeom>
        </p:spPr>
      </p:pic>
    </p:spTree>
    <p:extLst>
      <p:ext uri="{BB962C8B-B14F-4D97-AF65-F5344CB8AC3E}">
        <p14:creationId xmlns:p14="http://schemas.microsoft.com/office/powerpoint/2010/main" val="2822903335"/>
      </p:ext>
    </p:extLst>
  </p:cSld>
  <p:clrMapOvr>
    <a:masterClrMapping/>
  </p:clrMapOvr>
  <mc:AlternateContent xmlns:mc="http://schemas.openxmlformats.org/markup-compatibility/2006" xmlns:p14="http://schemas.microsoft.com/office/powerpoint/2010/main">
    <mc:Choice Requires="p14">
      <p:transition spd="slow" p14:dur="2000" advTm="11209"/>
    </mc:Choice>
    <mc:Fallback xmlns="">
      <p:transition spd="slow" advTm="11209"/>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zh-CN" altLang="en-US" smtClean="0"/>
              <a:t>计算动力学大作业（第三组）</a:t>
            </a:r>
            <a:endParaRPr lang="zh-CN" altLang="en-US" dirty="0"/>
          </a:p>
        </p:txBody>
      </p:sp>
      <p:sp>
        <p:nvSpPr>
          <p:cNvPr id="2" name="日期占位符 1"/>
          <p:cNvSpPr>
            <a:spLocks noGrp="1"/>
          </p:cNvSpPr>
          <p:nvPr>
            <p:ph type="dt" sz="half" idx="10"/>
          </p:nvPr>
        </p:nvSpPr>
        <p:spPr/>
        <p:txBody>
          <a:bodyPr/>
          <a:lstStyle/>
          <a:p>
            <a:fld id="{D9942CED-C3A1-4057-95E1-1F54E975A664}" type="datetime1">
              <a:rPr lang="zh-CN" altLang="en-US" smtClean="0"/>
              <a:t>2022/6/1</a:t>
            </a:fld>
            <a:endParaRPr lang="zh-CN" altLang="en-US"/>
          </a:p>
        </p:txBody>
      </p:sp>
      <p:sp>
        <p:nvSpPr>
          <p:cNvPr id="9" name="灯片编号占位符 8"/>
          <p:cNvSpPr>
            <a:spLocks noGrp="1"/>
          </p:cNvSpPr>
          <p:nvPr>
            <p:ph type="sldNum" sz="quarter" idx="12"/>
          </p:nvPr>
        </p:nvSpPr>
        <p:spPr/>
        <p:txBody>
          <a:bodyPr/>
          <a:lstStyle/>
          <a:p>
            <a:fld id="{69764B09-0332-4747-B2BA-F996204B7FB7}" type="slidenum">
              <a:rPr lang="zh-CN" altLang="en-US" smtClean="0"/>
              <a:t>26</a:t>
            </a:fld>
            <a:endParaRPr lang="zh-CN" altLang="en-US"/>
          </a:p>
        </p:txBody>
      </p:sp>
      <p:sp>
        <p:nvSpPr>
          <p:cNvPr id="3" name="标题 2"/>
          <p:cNvSpPr>
            <a:spLocks noGrp="1"/>
          </p:cNvSpPr>
          <p:nvPr>
            <p:ph type="title"/>
          </p:nvPr>
        </p:nvSpPr>
        <p:spPr/>
        <p:txBody>
          <a:bodyPr/>
          <a:lstStyle/>
          <a:p>
            <a:endParaRPr lang="zh-CN" altLang="en-US"/>
          </a:p>
        </p:txBody>
      </p:sp>
      <p:sp>
        <p:nvSpPr>
          <p:cNvPr id="8" name="Rectangle 2"/>
          <p:cNvSpPr txBox="1">
            <a:spLocks noChangeArrowheads="1"/>
          </p:cNvSpPr>
          <p:nvPr/>
        </p:nvSpPr>
        <p:spPr>
          <a:xfrm>
            <a:off x="1155968" y="225420"/>
            <a:ext cx="4490687" cy="563562"/>
          </a:xfrm>
          <a:prstGeom prst="rect">
            <a:avLst/>
          </a:prstGeom>
        </p:spPr>
        <p:txBody>
          <a:bodyPr vert="horz" lIns="91440" tIns="45720" rIns="91440" bIns="45720" rtlCol="0" anchor="b">
            <a:noAutofit/>
          </a:bodyPr>
          <a:lstStyle>
            <a:lvl1pPr algn="l" defTabSz="685800" rtl="0" eaLnBrk="1" latinLnBrk="0" hangingPunct="1">
              <a:lnSpc>
                <a:spcPct val="85000"/>
              </a:lnSpc>
              <a:spcBef>
                <a:spcPct val="0"/>
              </a:spcBef>
              <a:buNone/>
              <a:defRPr sz="3000" kern="1200" spc="-38" baseline="0">
                <a:solidFill>
                  <a:schemeClr val="tx1">
                    <a:lumMod val="75000"/>
                    <a:lumOff val="25000"/>
                  </a:schemeClr>
                </a:solidFill>
                <a:latin typeface="+mj-lt"/>
                <a:ea typeface="+mj-ea"/>
                <a:cs typeface="+mj-cs"/>
              </a:defRPr>
            </a:lvl1pPr>
          </a:lstStyle>
          <a:p>
            <a:r>
              <a:rPr lang="zh-CN" altLang="en-US" sz="2800" b="1" dirty="0">
                <a:solidFill>
                  <a:srgbClr val="0000FF"/>
                </a:solidFill>
                <a:latin typeface="微软雅黑" panose="020B0503020204020204" pitchFamily="34" charset="-122"/>
                <a:ea typeface="微软雅黑" panose="020B0503020204020204" pitchFamily="34" charset="-122"/>
              </a:rPr>
              <a:t>三</a:t>
            </a:r>
            <a:r>
              <a:rPr lang="zh-CN" altLang="en-US" sz="2800" b="1" dirty="0" smtClean="0">
                <a:solidFill>
                  <a:srgbClr val="0000FF"/>
                </a:solidFill>
                <a:latin typeface="微软雅黑" panose="020B0503020204020204" pitchFamily="34" charset="-122"/>
                <a:ea typeface="微软雅黑" panose="020B0503020204020204" pitchFamily="34" charset="-122"/>
              </a:rPr>
              <a:t>、</a:t>
            </a:r>
            <a:r>
              <a:rPr lang="zh-CN" altLang="en-US" sz="2800" b="1" dirty="0">
                <a:solidFill>
                  <a:srgbClr val="0000FF"/>
                </a:solidFill>
                <a:latin typeface="微软雅黑" panose="020B0503020204020204" pitchFamily="34" charset="-122"/>
                <a:ea typeface="微软雅黑" panose="020B0503020204020204" pitchFamily="34" charset="-122"/>
              </a:rPr>
              <a:t>扩展</a:t>
            </a:r>
            <a:r>
              <a:rPr lang="en-US" altLang="zh-CN" sz="2800" b="1" dirty="0">
                <a:solidFill>
                  <a:srgbClr val="0000FF"/>
                </a:solidFill>
                <a:latin typeface="微软雅黑" panose="020B0503020204020204" pitchFamily="34" charset="-122"/>
                <a:ea typeface="微软雅黑" panose="020B0503020204020204" pitchFamily="34" charset="-122"/>
              </a:rPr>
              <a:t>STAP90</a:t>
            </a:r>
            <a:r>
              <a:rPr lang="zh-CN" altLang="en-US" sz="2800" b="1" dirty="0">
                <a:solidFill>
                  <a:srgbClr val="0000FF"/>
                </a:solidFill>
                <a:latin typeface="微软雅黑" panose="020B0503020204020204" pitchFamily="34" charset="-122"/>
                <a:ea typeface="微软雅黑" panose="020B0503020204020204" pitchFamily="34" charset="-122"/>
              </a:rPr>
              <a:t>程序</a:t>
            </a:r>
          </a:p>
        </p:txBody>
      </p:sp>
      <p:sp>
        <p:nvSpPr>
          <p:cNvPr id="21" name="文本框 20"/>
          <p:cNvSpPr txBox="1"/>
          <p:nvPr/>
        </p:nvSpPr>
        <p:spPr>
          <a:xfrm>
            <a:off x="184484" y="1100911"/>
            <a:ext cx="5616241" cy="461665"/>
          </a:xfrm>
          <a:prstGeom prst="rect">
            <a:avLst/>
          </a:prstGeom>
          <a:noFill/>
        </p:spPr>
        <p:txBody>
          <a:bodyPr wrap="square" rtlCol="0">
            <a:spAutoFit/>
          </a:bodyPr>
          <a:lstStyle/>
          <a:p>
            <a:pPr marL="342900" indent="-342900">
              <a:buFont typeface="Wingdings" panose="05000000000000000000" pitchFamily="2" charset="2"/>
              <a:buChar char="n"/>
            </a:pPr>
            <a:r>
              <a:rPr lang="zh-CN" altLang="en-US" sz="2400" b="1" dirty="0" smtClean="0">
                <a:solidFill>
                  <a:srgbClr val="7030A0"/>
                </a:solidFill>
                <a:latin typeface="华文楷体" panose="02010600040101010101" pitchFamily="2" charset="-122"/>
                <a:ea typeface="华文楷体" panose="02010600040101010101" pitchFamily="2" charset="-122"/>
              </a:rPr>
              <a:t>时间积分功能的扩充</a:t>
            </a:r>
            <a:endParaRPr lang="zh-CN" altLang="en-US" sz="2400" b="1" dirty="0">
              <a:solidFill>
                <a:srgbClr val="7030A0"/>
              </a:solidFill>
              <a:latin typeface="华文楷体" panose="02010600040101010101" pitchFamily="2" charset="-122"/>
              <a:ea typeface="华文楷体" panose="02010600040101010101" pitchFamily="2" charset="-122"/>
            </a:endParaRPr>
          </a:p>
        </p:txBody>
      </p:sp>
      <p:graphicFrame>
        <p:nvGraphicFramePr>
          <p:cNvPr id="10" name="对象 9"/>
          <p:cNvGraphicFramePr>
            <a:graphicFrameLocks noChangeAspect="1"/>
          </p:cNvGraphicFramePr>
          <p:nvPr>
            <p:extLst>
              <p:ext uri="{D42A27DB-BD31-4B8C-83A1-F6EECF244321}">
                <p14:modId xmlns:p14="http://schemas.microsoft.com/office/powerpoint/2010/main" val="3522285745"/>
              </p:ext>
            </p:extLst>
          </p:nvPr>
        </p:nvGraphicFramePr>
        <p:xfrm>
          <a:off x="498033" y="1603831"/>
          <a:ext cx="4513678" cy="3956796"/>
        </p:xfrm>
        <a:graphic>
          <a:graphicData uri="http://schemas.openxmlformats.org/presentationml/2006/ole">
            <mc:AlternateContent xmlns:mc="http://schemas.openxmlformats.org/markup-compatibility/2006">
              <mc:Choice xmlns:v="urn:schemas-microsoft-com:vml" Requires="v">
                <p:oleObj spid="_x0000_s174166" name="Equation" r:id="rId4" imgW="3911400" imgH="3429000" progId="Equation.DSMT4">
                  <p:embed/>
                </p:oleObj>
              </mc:Choice>
              <mc:Fallback>
                <p:oleObj name="Equation" r:id="rId4" imgW="3911400" imgH="3429000" progId="Equation.DSMT4">
                  <p:embed/>
                  <p:pic>
                    <p:nvPicPr>
                      <p:cNvPr id="0" name=""/>
                      <p:cNvPicPr/>
                      <p:nvPr/>
                    </p:nvPicPr>
                    <p:blipFill>
                      <a:blip r:embed="rId5"/>
                      <a:stretch>
                        <a:fillRect/>
                      </a:stretch>
                    </p:blipFill>
                    <p:spPr>
                      <a:xfrm>
                        <a:off x="498033" y="1603831"/>
                        <a:ext cx="4513678" cy="3956796"/>
                      </a:xfrm>
                      <a:prstGeom prst="rect">
                        <a:avLst/>
                      </a:prstGeom>
                    </p:spPr>
                  </p:pic>
                </p:oleObj>
              </mc:Fallback>
            </mc:AlternateContent>
          </a:graphicData>
        </a:graphic>
      </p:graphicFrame>
      <p:graphicFrame>
        <p:nvGraphicFramePr>
          <p:cNvPr id="11" name="对象 10"/>
          <p:cNvGraphicFramePr>
            <a:graphicFrameLocks noChangeAspect="1"/>
          </p:cNvGraphicFramePr>
          <p:nvPr>
            <p:extLst>
              <p:ext uri="{D42A27DB-BD31-4B8C-83A1-F6EECF244321}">
                <p14:modId xmlns:p14="http://schemas.microsoft.com/office/powerpoint/2010/main" val="1236723785"/>
              </p:ext>
            </p:extLst>
          </p:nvPr>
        </p:nvGraphicFramePr>
        <p:xfrm>
          <a:off x="3316535" y="4525239"/>
          <a:ext cx="5730524" cy="1850338"/>
        </p:xfrm>
        <a:graphic>
          <a:graphicData uri="http://schemas.openxmlformats.org/presentationml/2006/ole">
            <mc:AlternateContent xmlns:mc="http://schemas.openxmlformats.org/markup-compatibility/2006">
              <mc:Choice xmlns:v="urn:schemas-microsoft-com:vml" Requires="v">
                <p:oleObj spid="_x0000_s174167" name="Equation" r:id="rId6" imgW="5270400" imgH="1701720" progId="Equation.DSMT4">
                  <p:embed/>
                </p:oleObj>
              </mc:Choice>
              <mc:Fallback>
                <p:oleObj name="Equation" r:id="rId6" imgW="5270400" imgH="1701720" progId="Equation.DSMT4">
                  <p:embed/>
                  <p:pic>
                    <p:nvPicPr>
                      <p:cNvPr id="0" name=""/>
                      <p:cNvPicPr/>
                      <p:nvPr/>
                    </p:nvPicPr>
                    <p:blipFill>
                      <a:blip r:embed="rId7"/>
                      <a:stretch>
                        <a:fillRect/>
                      </a:stretch>
                    </p:blipFill>
                    <p:spPr>
                      <a:xfrm>
                        <a:off x="3316535" y="4525239"/>
                        <a:ext cx="5730524" cy="1850338"/>
                      </a:xfrm>
                      <a:prstGeom prst="rect">
                        <a:avLst/>
                      </a:prstGeom>
                    </p:spPr>
                  </p:pic>
                </p:oleObj>
              </mc:Fallback>
            </mc:AlternateContent>
          </a:graphicData>
        </a:graphic>
      </p:graphicFrame>
    </p:spTree>
    <p:extLst>
      <p:ext uri="{BB962C8B-B14F-4D97-AF65-F5344CB8AC3E}">
        <p14:creationId xmlns:p14="http://schemas.microsoft.com/office/powerpoint/2010/main" val="3606005530"/>
      </p:ext>
    </p:extLst>
  </p:cSld>
  <p:clrMapOvr>
    <a:masterClrMapping/>
  </p:clrMapOvr>
  <mc:AlternateContent xmlns:mc="http://schemas.openxmlformats.org/markup-compatibility/2006" xmlns:p14="http://schemas.microsoft.com/office/powerpoint/2010/main">
    <mc:Choice Requires="p14">
      <p:transition spd="slow" p14:dur="2000" advTm="11209"/>
    </mc:Choice>
    <mc:Fallback xmlns="">
      <p:transition spd="slow" advTm="11209"/>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zh-CN" altLang="en-US" smtClean="0"/>
              <a:t>计算动力学大作业（第三组）</a:t>
            </a:r>
            <a:endParaRPr lang="zh-CN" altLang="en-US" dirty="0"/>
          </a:p>
        </p:txBody>
      </p:sp>
      <p:sp>
        <p:nvSpPr>
          <p:cNvPr id="2" name="日期占位符 1"/>
          <p:cNvSpPr>
            <a:spLocks noGrp="1"/>
          </p:cNvSpPr>
          <p:nvPr>
            <p:ph type="dt" sz="half" idx="10"/>
          </p:nvPr>
        </p:nvSpPr>
        <p:spPr/>
        <p:txBody>
          <a:bodyPr/>
          <a:lstStyle/>
          <a:p>
            <a:fld id="{EA4F1C15-A733-4F71-AE40-1F05C5AF36AA}" type="datetime1">
              <a:rPr lang="zh-CN" altLang="en-US" smtClean="0"/>
              <a:t>2022/6/1</a:t>
            </a:fld>
            <a:endParaRPr lang="zh-CN" altLang="en-US"/>
          </a:p>
        </p:txBody>
      </p:sp>
      <p:sp>
        <p:nvSpPr>
          <p:cNvPr id="9" name="灯片编号占位符 8"/>
          <p:cNvSpPr>
            <a:spLocks noGrp="1"/>
          </p:cNvSpPr>
          <p:nvPr>
            <p:ph type="sldNum" sz="quarter" idx="12"/>
          </p:nvPr>
        </p:nvSpPr>
        <p:spPr/>
        <p:txBody>
          <a:bodyPr/>
          <a:lstStyle/>
          <a:p>
            <a:fld id="{69764B09-0332-4747-B2BA-F996204B7FB7}" type="slidenum">
              <a:rPr lang="zh-CN" altLang="en-US" smtClean="0"/>
              <a:t>27</a:t>
            </a:fld>
            <a:endParaRPr lang="zh-CN" altLang="en-US"/>
          </a:p>
        </p:txBody>
      </p:sp>
      <p:sp>
        <p:nvSpPr>
          <p:cNvPr id="3" name="标题 2"/>
          <p:cNvSpPr>
            <a:spLocks noGrp="1"/>
          </p:cNvSpPr>
          <p:nvPr>
            <p:ph type="title"/>
          </p:nvPr>
        </p:nvSpPr>
        <p:spPr/>
        <p:txBody>
          <a:bodyPr/>
          <a:lstStyle/>
          <a:p>
            <a:endParaRPr lang="zh-CN" altLang="en-US"/>
          </a:p>
        </p:txBody>
      </p:sp>
      <p:sp>
        <p:nvSpPr>
          <p:cNvPr id="8" name="Rectangle 2"/>
          <p:cNvSpPr txBox="1">
            <a:spLocks noChangeArrowheads="1"/>
          </p:cNvSpPr>
          <p:nvPr/>
        </p:nvSpPr>
        <p:spPr>
          <a:xfrm>
            <a:off x="1155968" y="225420"/>
            <a:ext cx="4490687" cy="563562"/>
          </a:xfrm>
          <a:prstGeom prst="rect">
            <a:avLst/>
          </a:prstGeom>
        </p:spPr>
        <p:txBody>
          <a:bodyPr vert="horz" lIns="91440" tIns="45720" rIns="91440" bIns="45720" rtlCol="0" anchor="b">
            <a:noAutofit/>
          </a:bodyPr>
          <a:lstStyle>
            <a:lvl1pPr algn="l" defTabSz="685800" rtl="0" eaLnBrk="1" latinLnBrk="0" hangingPunct="1">
              <a:lnSpc>
                <a:spcPct val="85000"/>
              </a:lnSpc>
              <a:spcBef>
                <a:spcPct val="0"/>
              </a:spcBef>
              <a:buNone/>
              <a:defRPr sz="3000" kern="1200" spc="-38" baseline="0">
                <a:solidFill>
                  <a:schemeClr val="tx1">
                    <a:lumMod val="75000"/>
                    <a:lumOff val="25000"/>
                  </a:schemeClr>
                </a:solidFill>
                <a:latin typeface="+mj-lt"/>
                <a:ea typeface="+mj-ea"/>
                <a:cs typeface="+mj-cs"/>
              </a:defRPr>
            </a:lvl1pPr>
          </a:lstStyle>
          <a:p>
            <a:r>
              <a:rPr lang="zh-CN" altLang="en-US" sz="2800" b="1" dirty="0">
                <a:solidFill>
                  <a:srgbClr val="0000FF"/>
                </a:solidFill>
                <a:latin typeface="微软雅黑" panose="020B0503020204020204" pitchFamily="34" charset="-122"/>
                <a:ea typeface="微软雅黑" panose="020B0503020204020204" pitchFamily="34" charset="-122"/>
              </a:rPr>
              <a:t>三</a:t>
            </a:r>
            <a:r>
              <a:rPr lang="zh-CN" altLang="en-US" sz="2800" b="1" dirty="0" smtClean="0">
                <a:solidFill>
                  <a:srgbClr val="0000FF"/>
                </a:solidFill>
                <a:latin typeface="微软雅黑" panose="020B0503020204020204" pitchFamily="34" charset="-122"/>
                <a:ea typeface="微软雅黑" panose="020B0503020204020204" pitchFamily="34" charset="-122"/>
              </a:rPr>
              <a:t>、</a:t>
            </a:r>
            <a:r>
              <a:rPr lang="zh-CN" altLang="en-US" sz="2800" b="1" dirty="0">
                <a:solidFill>
                  <a:srgbClr val="0000FF"/>
                </a:solidFill>
                <a:latin typeface="微软雅黑" panose="020B0503020204020204" pitchFamily="34" charset="-122"/>
                <a:ea typeface="微软雅黑" panose="020B0503020204020204" pitchFamily="34" charset="-122"/>
              </a:rPr>
              <a:t>扩展</a:t>
            </a:r>
            <a:r>
              <a:rPr lang="en-US" altLang="zh-CN" sz="2800" b="1" dirty="0">
                <a:solidFill>
                  <a:srgbClr val="0000FF"/>
                </a:solidFill>
                <a:latin typeface="微软雅黑" panose="020B0503020204020204" pitchFamily="34" charset="-122"/>
                <a:ea typeface="微软雅黑" panose="020B0503020204020204" pitchFamily="34" charset="-122"/>
              </a:rPr>
              <a:t>STAP90</a:t>
            </a:r>
            <a:r>
              <a:rPr lang="zh-CN" altLang="en-US" sz="2800" b="1" dirty="0">
                <a:solidFill>
                  <a:srgbClr val="0000FF"/>
                </a:solidFill>
                <a:latin typeface="微软雅黑" panose="020B0503020204020204" pitchFamily="34" charset="-122"/>
                <a:ea typeface="微软雅黑" panose="020B0503020204020204" pitchFamily="34" charset="-122"/>
              </a:rPr>
              <a:t>程序</a:t>
            </a:r>
          </a:p>
        </p:txBody>
      </p:sp>
      <p:sp>
        <p:nvSpPr>
          <p:cNvPr id="21" name="文本框 20"/>
          <p:cNvSpPr txBox="1"/>
          <p:nvPr/>
        </p:nvSpPr>
        <p:spPr>
          <a:xfrm>
            <a:off x="184484" y="1100911"/>
            <a:ext cx="5616241" cy="461665"/>
          </a:xfrm>
          <a:prstGeom prst="rect">
            <a:avLst/>
          </a:prstGeom>
          <a:noFill/>
        </p:spPr>
        <p:txBody>
          <a:bodyPr wrap="square" rtlCol="0">
            <a:spAutoFit/>
          </a:bodyPr>
          <a:lstStyle/>
          <a:p>
            <a:pPr marL="342900" indent="-342900">
              <a:buFont typeface="Wingdings" panose="05000000000000000000" pitchFamily="2" charset="2"/>
              <a:buChar char="n"/>
            </a:pPr>
            <a:r>
              <a:rPr lang="zh-CN" altLang="en-US" sz="2400" b="1" dirty="0" smtClean="0">
                <a:solidFill>
                  <a:srgbClr val="7030A0"/>
                </a:solidFill>
                <a:latin typeface="华文楷体" panose="02010600040101010101" pitchFamily="2" charset="-122"/>
                <a:ea typeface="华文楷体" panose="02010600040101010101" pitchFamily="2" charset="-122"/>
              </a:rPr>
              <a:t>时间积分功能的扩充</a:t>
            </a:r>
            <a:endParaRPr lang="zh-CN" altLang="en-US" sz="2400" b="1" dirty="0">
              <a:solidFill>
                <a:srgbClr val="7030A0"/>
              </a:solidFill>
              <a:latin typeface="华文楷体" panose="02010600040101010101" pitchFamily="2" charset="-122"/>
              <a:ea typeface="华文楷体" panose="02010600040101010101" pitchFamily="2" charset="-122"/>
            </a:endParaRPr>
          </a:p>
        </p:txBody>
      </p:sp>
      <p:graphicFrame>
        <p:nvGraphicFramePr>
          <p:cNvPr id="10" name="对象 9"/>
          <p:cNvGraphicFramePr>
            <a:graphicFrameLocks noChangeAspect="1"/>
          </p:cNvGraphicFramePr>
          <p:nvPr>
            <p:extLst>
              <p:ext uri="{D42A27DB-BD31-4B8C-83A1-F6EECF244321}">
                <p14:modId xmlns:p14="http://schemas.microsoft.com/office/powerpoint/2010/main" val="1338814674"/>
              </p:ext>
            </p:extLst>
          </p:nvPr>
        </p:nvGraphicFramePr>
        <p:xfrm>
          <a:off x="689615" y="1939008"/>
          <a:ext cx="3975100" cy="1511300"/>
        </p:xfrm>
        <a:graphic>
          <a:graphicData uri="http://schemas.openxmlformats.org/presentationml/2006/ole">
            <mc:AlternateContent xmlns:mc="http://schemas.openxmlformats.org/markup-compatibility/2006">
              <mc:Choice xmlns:v="urn:schemas-microsoft-com:vml" Requires="v">
                <p:oleObj spid="_x0000_s175232" name="Equation" r:id="rId4" imgW="3974760" imgH="1511280" progId="Equation.DSMT4">
                  <p:embed/>
                </p:oleObj>
              </mc:Choice>
              <mc:Fallback>
                <p:oleObj name="Equation" r:id="rId4" imgW="3974760" imgH="1511280" progId="Equation.DSMT4">
                  <p:embed/>
                  <p:pic>
                    <p:nvPicPr>
                      <p:cNvPr id="0" name=""/>
                      <p:cNvPicPr/>
                      <p:nvPr/>
                    </p:nvPicPr>
                    <p:blipFill>
                      <a:blip r:embed="rId5"/>
                      <a:stretch>
                        <a:fillRect/>
                      </a:stretch>
                    </p:blipFill>
                    <p:spPr>
                      <a:xfrm>
                        <a:off x="689615" y="1939008"/>
                        <a:ext cx="3975100" cy="1511300"/>
                      </a:xfrm>
                      <a:prstGeom prst="rect">
                        <a:avLst/>
                      </a:prstGeom>
                    </p:spPr>
                  </p:pic>
                </p:oleObj>
              </mc:Fallback>
            </mc:AlternateContent>
          </a:graphicData>
        </a:graphic>
      </p:graphicFrame>
      <p:graphicFrame>
        <p:nvGraphicFramePr>
          <p:cNvPr id="11" name="对象 10"/>
          <p:cNvGraphicFramePr>
            <a:graphicFrameLocks noChangeAspect="1"/>
          </p:cNvGraphicFramePr>
          <p:nvPr>
            <p:extLst>
              <p:ext uri="{D42A27DB-BD31-4B8C-83A1-F6EECF244321}">
                <p14:modId xmlns:p14="http://schemas.microsoft.com/office/powerpoint/2010/main" val="4241080195"/>
              </p:ext>
            </p:extLst>
          </p:nvPr>
        </p:nvGraphicFramePr>
        <p:xfrm>
          <a:off x="1711575" y="3868327"/>
          <a:ext cx="5694362" cy="2479675"/>
        </p:xfrm>
        <a:graphic>
          <a:graphicData uri="http://schemas.openxmlformats.org/presentationml/2006/ole">
            <mc:AlternateContent xmlns:mc="http://schemas.openxmlformats.org/markup-compatibility/2006">
              <mc:Choice xmlns:v="urn:schemas-microsoft-com:vml" Requires="v">
                <p:oleObj spid="_x0000_s175233" name="Equation" r:id="rId6" imgW="5715000" imgH="2489040" progId="Equation.DSMT4">
                  <p:embed/>
                </p:oleObj>
              </mc:Choice>
              <mc:Fallback>
                <p:oleObj name="Equation" r:id="rId6" imgW="5715000" imgH="2489040" progId="Equation.DSMT4">
                  <p:embed/>
                  <p:pic>
                    <p:nvPicPr>
                      <p:cNvPr id="0" name=""/>
                      <p:cNvPicPr/>
                      <p:nvPr/>
                    </p:nvPicPr>
                    <p:blipFill>
                      <a:blip r:embed="rId7"/>
                      <a:stretch>
                        <a:fillRect/>
                      </a:stretch>
                    </p:blipFill>
                    <p:spPr>
                      <a:xfrm>
                        <a:off x="1711575" y="3868327"/>
                        <a:ext cx="5694362" cy="2479675"/>
                      </a:xfrm>
                      <a:prstGeom prst="rect">
                        <a:avLst/>
                      </a:prstGeom>
                    </p:spPr>
                  </p:pic>
                </p:oleObj>
              </mc:Fallback>
            </mc:AlternateContent>
          </a:graphicData>
        </a:graphic>
      </p:graphicFrame>
      <p:graphicFrame>
        <p:nvGraphicFramePr>
          <p:cNvPr id="12" name="对象 11"/>
          <p:cNvGraphicFramePr>
            <a:graphicFrameLocks noChangeAspect="1"/>
          </p:cNvGraphicFramePr>
          <p:nvPr>
            <p:extLst>
              <p:ext uri="{D42A27DB-BD31-4B8C-83A1-F6EECF244321}">
                <p14:modId xmlns:p14="http://schemas.microsoft.com/office/powerpoint/2010/main" val="1381849773"/>
              </p:ext>
            </p:extLst>
          </p:nvPr>
        </p:nvGraphicFramePr>
        <p:xfrm>
          <a:off x="5091451" y="1973624"/>
          <a:ext cx="3770313" cy="1922462"/>
        </p:xfrm>
        <a:graphic>
          <a:graphicData uri="http://schemas.openxmlformats.org/presentationml/2006/ole">
            <mc:AlternateContent xmlns:mc="http://schemas.openxmlformats.org/markup-compatibility/2006">
              <mc:Choice xmlns:v="urn:schemas-microsoft-com:vml" Requires="v">
                <p:oleObj spid="_x0000_s175234" name="Equation" r:id="rId8" imgW="3784320" imgH="1930320" progId="Equation.DSMT4">
                  <p:embed/>
                </p:oleObj>
              </mc:Choice>
              <mc:Fallback>
                <p:oleObj name="Equation" r:id="rId8" imgW="3784320" imgH="1930320" progId="Equation.DSMT4">
                  <p:embed/>
                  <p:pic>
                    <p:nvPicPr>
                      <p:cNvPr id="0" name=""/>
                      <p:cNvPicPr/>
                      <p:nvPr/>
                    </p:nvPicPr>
                    <p:blipFill>
                      <a:blip r:embed="rId9"/>
                      <a:stretch>
                        <a:fillRect/>
                      </a:stretch>
                    </p:blipFill>
                    <p:spPr>
                      <a:xfrm>
                        <a:off x="5091451" y="1973624"/>
                        <a:ext cx="3770313" cy="1922462"/>
                      </a:xfrm>
                      <a:prstGeom prst="rect">
                        <a:avLst/>
                      </a:prstGeom>
                    </p:spPr>
                  </p:pic>
                </p:oleObj>
              </mc:Fallback>
            </mc:AlternateContent>
          </a:graphicData>
        </a:graphic>
      </p:graphicFrame>
      <p:sp>
        <p:nvSpPr>
          <p:cNvPr id="13" name="文本框 12"/>
          <p:cNvSpPr txBox="1"/>
          <p:nvPr/>
        </p:nvSpPr>
        <p:spPr>
          <a:xfrm>
            <a:off x="329357" y="1562576"/>
            <a:ext cx="3293574" cy="369332"/>
          </a:xfrm>
          <a:prstGeom prst="rect">
            <a:avLst/>
          </a:prstGeom>
          <a:noFill/>
        </p:spPr>
        <p:txBody>
          <a:bodyPr wrap="square" rtlCol="0">
            <a:spAutoFit/>
          </a:bodyPr>
          <a:lstStyle/>
          <a:p>
            <a:pPr marL="285750" indent="-285750">
              <a:buFont typeface="Wingdings" panose="05000000000000000000" pitchFamily="2" charset="2"/>
              <a:buChar char="Ø"/>
            </a:pPr>
            <a:r>
              <a:rPr lang="zh-CN" altLang="en-US" b="1" dirty="0" smtClean="0">
                <a:latin typeface="微软雅黑" panose="020B0503020204020204" pitchFamily="34" charset="-122"/>
                <a:ea typeface="微软雅黑" panose="020B0503020204020204" pitchFamily="34" charset="-122"/>
              </a:rPr>
              <a:t>初始计算</a:t>
            </a:r>
            <a:endParaRPr lang="zh-CN" altLang="en-US" b="1" dirty="0">
              <a:latin typeface="微软雅黑" panose="020B0503020204020204" pitchFamily="34" charset="-122"/>
              <a:ea typeface="微软雅黑" panose="020B0503020204020204" pitchFamily="34" charset="-122"/>
            </a:endParaRPr>
          </a:p>
        </p:txBody>
      </p:sp>
      <p:sp>
        <p:nvSpPr>
          <p:cNvPr id="14" name="文本框 13"/>
          <p:cNvSpPr txBox="1"/>
          <p:nvPr/>
        </p:nvSpPr>
        <p:spPr>
          <a:xfrm>
            <a:off x="438420" y="3483621"/>
            <a:ext cx="3293574" cy="369332"/>
          </a:xfrm>
          <a:prstGeom prst="rect">
            <a:avLst/>
          </a:prstGeom>
          <a:noFill/>
        </p:spPr>
        <p:txBody>
          <a:bodyPr wrap="square" rtlCol="0">
            <a:spAutoFit/>
          </a:bodyPr>
          <a:lstStyle/>
          <a:p>
            <a:pPr marL="285750" indent="-285750">
              <a:buFont typeface="Wingdings" panose="05000000000000000000" pitchFamily="2" charset="2"/>
              <a:buChar char="Ø"/>
            </a:pPr>
            <a:r>
              <a:rPr lang="zh-CN" altLang="en-US" b="1" dirty="0" smtClean="0">
                <a:latin typeface="微软雅黑" panose="020B0503020204020204" pitchFamily="34" charset="-122"/>
                <a:ea typeface="微软雅黑" panose="020B0503020204020204" pitchFamily="34" charset="-122"/>
              </a:rPr>
              <a:t>每一时间步计算</a:t>
            </a:r>
            <a:endParaRPr lang="zh-CN" altLang="en-US" b="1" dirty="0">
              <a:latin typeface="微软雅黑" panose="020B0503020204020204" pitchFamily="34" charset="-122"/>
              <a:ea typeface="微软雅黑" panose="020B0503020204020204" pitchFamily="34" charset="-122"/>
            </a:endParaRPr>
          </a:p>
        </p:txBody>
      </p:sp>
      <p:sp>
        <p:nvSpPr>
          <p:cNvPr id="15" name="文本框 14"/>
          <p:cNvSpPr txBox="1"/>
          <p:nvPr/>
        </p:nvSpPr>
        <p:spPr>
          <a:xfrm>
            <a:off x="103276" y="4561118"/>
            <a:ext cx="1656186" cy="646331"/>
          </a:xfrm>
          <a:prstGeom prst="rect">
            <a:avLst/>
          </a:prstGeom>
          <a:noFill/>
        </p:spPr>
        <p:txBody>
          <a:bodyPr wrap="square" rtlCol="0">
            <a:spAutoFit/>
          </a:bodyPr>
          <a:lstStyle/>
          <a:p>
            <a:pPr marL="285750" indent="-285750">
              <a:buFont typeface="Wingdings" panose="05000000000000000000" pitchFamily="2" charset="2"/>
              <a:buChar char="l"/>
            </a:pPr>
            <a:r>
              <a:rPr lang="en-US" altLang="zh-CN" b="1" dirty="0" err="1" smtClean="0">
                <a:latin typeface="微软雅黑" panose="020B0503020204020204" pitchFamily="34" charset="-122"/>
                <a:ea typeface="微软雅黑" panose="020B0503020204020204" pitchFamily="34" charset="-122"/>
              </a:rPr>
              <a:t>t+rdt</a:t>
            </a:r>
            <a:r>
              <a:rPr lang="zh-CN" altLang="en-US" b="1" dirty="0" smtClean="0">
                <a:latin typeface="微软雅黑" panose="020B0503020204020204" pitchFamily="34" charset="-122"/>
                <a:ea typeface="微软雅黑" panose="020B0503020204020204" pitchFamily="34" charset="-122"/>
              </a:rPr>
              <a:t>时刻更新</a:t>
            </a:r>
            <a:endParaRPr lang="zh-CN" altLang="en-US" b="1" dirty="0">
              <a:latin typeface="微软雅黑" panose="020B0503020204020204" pitchFamily="34" charset="-122"/>
              <a:ea typeface="微软雅黑" panose="020B0503020204020204" pitchFamily="34" charset="-122"/>
            </a:endParaRPr>
          </a:p>
        </p:txBody>
      </p:sp>
      <p:sp>
        <p:nvSpPr>
          <p:cNvPr id="16" name="文本框 15"/>
          <p:cNvSpPr txBox="1"/>
          <p:nvPr/>
        </p:nvSpPr>
        <p:spPr>
          <a:xfrm>
            <a:off x="4878799" y="1507910"/>
            <a:ext cx="2354062" cy="369332"/>
          </a:xfrm>
          <a:prstGeom prst="rect">
            <a:avLst/>
          </a:prstGeom>
          <a:noFill/>
        </p:spPr>
        <p:txBody>
          <a:bodyPr wrap="square" rtlCol="0">
            <a:spAutoFit/>
          </a:bodyPr>
          <a:lstStyle/>
          <a:p>
            <a:pPr marL="285750" indent="-285750">
              <a:buFont typeface="Wingdings" panose="05000000000000000000" pitchFamily="2" charset="2"/>
              <a:buChar char="l"/>
            </a:pPr>
            <a:r>
              <a:rPr lang="en-US" altLang="zh-CN" b="1" dirty="0" err="1" smtClean="0">
                <a:latin typeface="微软雅黑" panose="020B0503020204020204" pitchFamily="34" charset="-122"/>
                <a:ea typeface="微软雅黑" panose="020B0503020204020204" pitchFamily="34" charset="-122"/>
              </a:rPr>
              <a:t>t+dt</a:t>
            </a:r>
            <a:r>
              <a:rPr lang="zh-CN" altLang="en-US" b="1" dirty="0" smtClean="0">
                <a:latin typeface="微软雅黑" panose="020B0503020204020204" pitchFamily="34" charset="-122"/>
                <a:ea typeface="微软雅黑" panose="020B0503020204020204" pitchFamily="34" charset="-122"/>
              </a:rPr>
              <a:t>时刻更新</a:t>
            </a:r>
            <a:endParaRPr lang="zh-CN" altLang="en-US"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928326433"/>
      </p:ext>
    </p:extLst>
  </p:cSld>
  <p:clrMapOvr>
    <a:masterClrMapping/>
  </p:clrMapOvr>
  <mc:AlternateContent xmlns:mc="http://schemas.openxmlformats.org/markup-compatibility/2006" xmlns:p14="http://schemas.microsoft.com/office/powerpoint/2010/main">
    <mc:Choice Requires="p14">
      <p:transition spd="slow" p14:dur="2000" advTm="11209"/>
    </mc:Choice>
    <mc:Fallback xmlns="">
      <p:transition spd="slow" advTm="11209"/>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zh-CN" altLang="en-US" smtClean="0"/>
              <a:t>计算动力学大作业（第三组）</a:t>
            </a:r>
            <a:endParaRPr lang="zh-CN" altLang="en-US" dirty="0"/>
          </a:p>
        </p:txBody>
      </p:sp>
      <p:sp>
        <p:nvSpPr>
          <p:cNvPr id="2" name="日期占位符 1"/>
          <p:cNvSpPr>
            <a:spLocks noGrp="1"/>
          </p:cNvSpPr>
          <p:nvPr>
            <p:ph type="dt" sz="half" idx="10"/>
          </p:nvPr>
        </p:nvSpPr>
        <p:spPr/>
        <p:txBody>
          <a:bodyPr/>
          <a:lstStyle/>
          <a:p>
            <a:fld id="{EA4F1C15-A733-4F71-AE40-1F05C5AF36AA}" type="datetime1">
              <a:rPr lang="zh-CN" altLang="en-US" smtClean="0"/>
              <a:t>2022/6/1</a:t>
            </a:fld>
            <a:endParaRPr lang="zh-CN" altLang="en-US"/>
          </a:p>
        </p:txBody>
      </p:sp>
      <p:sp>
        <p:nvSpPr>
          <p:cNvPr id="9" name="灯片编号占位符 8"/>
          <p:cNvSpPr>
            <a:spLocks noGrp="1"/>
          </p:cNvSpPr>
          <p:nvPr>
            <p:ph type="sldNum" sz="quarter" idx="12"/>
          </p:nvPr>
        </p:nvSpPr>
        <p:spPr/>
        <p:txBody>
          <a:bodyPr/>
          <a:lstStyle/>
          <a:p>
            <a:fld id="{69764B09-0332-4747-B2BA-F996204B7FB7}" type="slidenum">
              <a:rPr lang="zh-CN" altLang="en-US" smtClean="0"/>
              <a:t>28</a:t>
            </a:fld>
            <a:endParaRPr lang="zh-CN" altLang="en-US"/>
          </a:p>
        </p:txBody>
      </p:sp>
      <p:sp>
        <p:nvSpPr>
          <p:cNvPr id="3" name="标题 2"/>
          <p:cNvSpPr>
            <a:spLocks noGrp="1"/>
          </p:cNvSpPr>
          <p:nvPr>
            <p:ph type="title"/>
          </p:nvPr>
        </p:nvSpPr>
        <p:spPr/>
        <p:txBody>
          <a:bodyPr/>
          <a:lstStyle/>
          <a:p>
            <a:endParaRPr lang="zh-CN" altLang="en-US"/>
          </a:p>
        </p:txBody>
      </p:sp>
      <p:sp>
        <p:nvSpPr>
          <p:cNvPr id="8" name="Rectangle 2"/>
          <p:cNvSpPr txBox="1">
            <a:spLocks noChangeArrowheads="1"/>
          </p:cNvSpPr>
          <p:nvPr/>
        </p:nvSpPr>
        <p:spPr>
          <a:xfrm>
            <a:off x="1155968" y="225420"/>
            <a:ext cx="4490687" cy="563562"/>
          </a:xfrm>
          <a:prstGeom prst="rect">
            <a:avLst/>
          </a:prstGeom>
        </p:spPr>
        <p:txBody>
          <a:bodyPr vert="horz" lIns="91440" tIns="45720" rIns="91440" bIns="45720" rtlCol="0" anchor="b">
            <a:noAutofit/>
          </a:bodyPr>
          <a:lstStyle>
            <a:lvl1pPr algn="l" defTabSz="685800" rtl="0" eaLnBrk="1" latinLnBrk="0" hangingPunct="1">
              <a:lnSpc>
                <a:spcPct val="85000"/>
              </a:lnSpc>
              <a:spcBef>
                <a:spcPct val="0"/>
              </a:spcBef>
              <a:buNone/>
              <a:defRPr sz="3000" kern="1200" spc="-38" baseline="0">
                <a:solidFill>
                  <a:schemeClr val="tx1">
                    <a:lumMod val="75000"/>
                    <a:lumOff val="25000"/>
                  </a:schemeClr>
                </a:solidFill>
                <a:latin typeface="+mj-lt"/>
                <a:ea typeface="+mj-ea"/>
                <a:cs typeface="+mj-cs"/>
              </a:defRPr>
            </a:lvl1pPr>
          </a:lstStyle>
          <a:p>
            <a:r>
              <a:rPr lang="zh-CN" altLang="en-US" sz="2800" b="1" dirty="0">
                <a:solidFill>
                  <a:srgbClr val="0000FF"/>
                </a:solidFill>
                <a:latin typeface="微软雅黑" panose="020B0503020204020204" pitchFamily="34" charset="-122"/>
                <a:ea typeface="微软雅黑" panose="020B0503020204020204" pitchFamily="34" charset="-122"/>
              </a:rPr>
              <a:t>三</a:t>
            </a:r>
            <a:r>
              <a:rPr lang="zh-CN" altLang="en-US" sz="2800" b="1" dirty="0" smtClean="0">
                <a:solidFill>
                  <a:srgbClr val="0000FF"/>
                </a:solidFill>
                <a:latin typeface="微软雅黑" panose="020B0503020204020204" pitchFamily="34" charset="-122"/>
                <a:ea typeface="微软雅黑" panose="020B0503020204020204" pitchFamily="34" charset="-122"/>
              </a:rPr>
              <a:t>、</a:t>
            </a:r>
            <a:r>
              <a:rPr lang="zh-CN" altLang="en-US" sz="2800" b="1" dirty="0">
                <a:solidFill>
                  <a:srgbClr val="0000FF"/>
                </a:solidFill>
                <a:latin typeface="微软雅黑" panose="020B0503020204020204" pitchFamily="34" charset="-122"/>
                <a:ea typeface="微软雅黑" panose="020B0503020204020204" pitchFamily="34" charset="-122"/>
              </a:rPr>
              <a:t>扩展</a:t>
            </a:r>
            <a:r>
              <a:rPr lang="en-US" altLang="zh-CN" sz="2800" b="1" dirty="0">
                <a:solidFill>
                  <a:srgbClr val="0000FF"/>
                </a:solidFill>
                <a:latin typeface="微软雅黑" panose="020B0503020204020204" pitchFamily="34" charset="-122"/>
                <a:ea typeface="微软雅黑" panose="020B0503020204020204" pitchFamily="34" charset="-122"/>
              </a:rPr>
              <a:t>STAP90</a:t>
            </a:r>
            <a:r>
              <a:rPr lang="zh-CN" altLang="en-US" sz="2800" b="1" dirty="0">
                <a:solidFill>
                  <a:srgbClr val="0000FF"/>
                </a:solidFill>
                <a:latin typeface="微软雅黑" panose="020B0503020204020204" pitchFamily="34" charset="-122"/>
                <a:ea typeface="微软雅黑" panose="020B0503020204020204" pitchFamily="34" charset="-122"/>
              </a:rPr>
              <a:t>程序</a:t>
            </a:r>
          </a:p>
        </p:txBody>
      </p:sp>
      <p:sp>
        <p:nvSpPr>
          <p:cNvPr id="21" name="文本框 20"/>
          <p:cNvSpPr txBox="1"/>
          <p:nvPr/>
        </p:nvSpPr>
        <p:spPr>
          <a:xfrm>
            <a:off x="184484" y="1100911"/>
            <a:ext cx="5616241" cy="461665"/>
          </a:xfrm>
          <a:prstGeom prst="rect">
            <a:avLst/>
          </a:prstGeom>
          <a:noFill/>
        </p:spPr>
        <p:txBody>
          <a:bodyPr wrap="square" rtlCol="0">
            <a:spAutoFit/>
          </a:bodyPr>
          <a:lstStyle/>
          <a:p>
            <a:pPr marL="342900" indent="-342900">
              <a:buFont typeface="Wingdings" panose="05000000000000000000" pitchFamily="2" charset="2"/>
              <a:buChar char="n"/>
            </a:pPr>
            <a:r>
              <a:rPr lang="zh-CN" altLang="en-US" sz="2400" b="1" dirty="0" smtClean="0">
                <a:solidFill>
                  <a:srgbClr val="7030A0"/>
                </a:solidFill>
                <a:latin typeface="华文楷体" panose="02010600040101010101" pitchFamily="2" charset="-122"/>
                <a:ea typeface="华文楷体" panose="02010600040101010101" pitchFamily="2" charset="-122"/>
              </a:rPr>
              <a:t>时间积分功能的扩充</a:t>
            </a:r>
            <a:endParaRPr lang="zh-CN" altLang="en-US" sz="2400" b="1" dirty="0">
              <a:solidFill>
                <a:srgbClr val="7030A0"/>
              </a:solidFill>
              <a:latin typeface="华文楷体" panose="02010600040101010101" pitchFamily="2" charset="-122"/>
              <a:ea typeface="华文楷体" panose="02010600040101010101" pitchFamily="2" charset="-122"/>
            </a:endParaRPr>
          </a:p>
        </p:txBody>
      </p:sp>
      <p:sp>
        <p:nvSpPr>
          <p:cNvPr id="10" name="文本框 9"/>
          <p:cNvSpPr txBox="1"/>
          <p:nvPr/>
        </p:nvSpPr>
        <p:spPr>
          <a:xfrm>
            <a:off x="329357" y="1562576"/>
            <a:ext cx="3293574" cy="369332"/>
          </a:xfrm>
          <a:prstGeom prst="rect">
            <a:avLst/>
          </a:prstGeom>
          <a:noFill/>
        </p:spPr>
        <p:txBody>
          <a:bodyPr wrap="square" rtlCol="0">
            <a:spAutoFit/>
          </a:bodyPr>
          <a:lstStyle/>
          <a:p>
            <a:pPr marL="285750" indent="-285750">
              <a:buFont typeface="Wingdings" panose="05000000000000000000" pitchFamily="2" charset="2"/>
              <a:buChar char="Ø"/>
            </a:pPr>
            <a:r>
              <a:rPr lang="en-US" altLang="zh-CN" b="1" dirty="0" smtClean="0">
                <a:latin typeface="微软雅黑" panose="020B0503020204020204" pitchFamily="34" charset="-122"/>
                <a:ea typeface="微软雅黑" panose="020B0503020204020204" pitchFamily="34" charset="-122"/>
              </a:rPr>
              <a:t>Stap90</a:t>
            </a:r>
            <a:r>
              <a:rPr lang="zh-CN" altLang="en-US" b="1" dirty="0" smtClean="0">
                <a:latin typeface="微软雅黑" panose="020B0503020204020204" pitchFamily="34" charset="-122"/>
                <a:ea typeface="微软雅黑" panose="020B0503020204020204" pitchFamily="34" charset="-122"/>
              </a:rPr>
              <a:t>程序的修改</a:t>
            </a:r>
            <a:endParaRPr lang="zh-CN" altLang="en-US" b="1" dirty="0">
              <a:latin typeface="微软雅黑" panose="020B0503020204020204" pitchFamily="34" charset="-122"/>
              <a:ea typeface="微软雅黑" panose="020B0503020204020204" pitchFamily="34" charset="-122"/>
            </a:endParaRPr>
          </a:p>
        </p:txBody>
      </p:sp>
      <p:grpSp>
        <p:nvGrpSpPr>
          <p:cNvPr id="11" name="组合 10"/>
          <p:cNvGrpSpPr/>
          <p:nvPr/>
        </p:nvGrpSpPr>
        <p:grpSpPr>
          <a:xfrm>
            <a:off x="1155968" y="152767"/>
            <a:ext cx="8053127" cy="6562947"/>
            <a:chOff x="1155968" y="152767"/>
            <a:chExt cx="8053127" cy="6562947"/>
          </a:xfrm>
        </p:grpSpPr>
        <p:grpSp>
          <p:nvGrpSpPr>
            <p:cNvPr id="12" name="组合 11"/>
            <p:cNvGrpSpPr/>
            <p:nvPr/>
          </p:nvGrpSpPr>
          <p:grpSpPr>
            <a:xfrm>
              <a:off x="1155968" y="152767"/>
              <a:ext cx="6513698" cy="6562947"/>
              <a:chOff x="1960633" y="116433"/>
              <a:chExt cx="6513698" cy="6562947"/>
            </a:xfrm>
          </p:grpSpPr>
          <p:grpSp>
            <p:nvGrpSpPr>
              <p:cNvPr id="19" name="组合 18"/>
              <p:cNvGrpSpPr/>
              <p:nvPr/>
            </p:nvGrpSpPr>
            <p:grpSpPr>
              <a:xfrm>
                <a:off x="3315283" y="116433"/>
                <a:ext cx="5159048" cy="6562947"/>
                <a:chOff x="3315283" y="116433"/>
                <a:chExt cx="5159048" cy="6562947"/>
              </a:xfrm>
            </p:grpSpPr>
            <p:grpSp>
              <p:nvGrpSpPr>
                <p:cNvPr id="32" name="组合 31"/>
                <p:cNvGrpSpPr/>
                <p:nvPr/>
              </p:nvGrpSpPr>
              <p:grpSpPr>
                <a:xfrm>
                  <a:off x="3315283" y="116433"/>
                  <a:ext cx="5159048" cy="5049638"/>
                  <a:chOff x="3165158" y="96703"/>
                  <a:chExt cx="5159048" cy="5049638"/>
                </a:xfrm>
              </p:grpSpPr>
              <p:sp>
                <p:nvSpPr>
                  <p:cNvPr id="36" name="文本框 35"/>
                  <p:cNvSpPr txBox="1"/>
                  <p:nvPr/>
                </p:nvSpPr>
                <p:spPr>
                  <a:xfrm>
                    <a:off x="5278493" y="96703"/>
                    <a:ext cx="1099930" cy="369332"/>
                  </a:xfrm>
                  <a:prstGeom prst="rect">
                    <a:avLst/>
                  </a:prstGeom>
                  <a:noFill/>
                  <a:ln w="25400">
                    <a:solidFill>
                      <a:schemeClr val="accent1"/>
                    </a:solidFill>
                  </a:ln>
                </p:spPr>
                <p:txBody>
                  <a:bodyPr wrap="square" rtlCol="0">
                    <a:spAutoFit/>
                  </a:bodyPr>
                  <a:lstStyle/>
                  <a:p>
                    <a:pPr algn="ctr"/>
                    <a:r>
                      <a:rPr lang="zh-CN" altLang="en-US" b="1" dirty="0" smtClean="0"/>
                      <a:t>开始</a:t>
                    </a:r>
                    <a:endParaRPr lang="zh-CN" altLang="en-US" b="1" dirty="0"/>
                  </a:p>
                </p:txBody>
              </p:sp>
              <p:cxnSp>
                <p:nvCxnSpPr>
                  <p:cNvPr id="37" name="直接箭头连接符 36"/>
                  <p:cNvCxnSpPr>
                    <a:stCxn id="36" idx="2"/>
                    <a:endCxn id="38" idx="0"/>
                  </p:cNvCxnSpPr>
                  <p:nvPr/>
                </p:nvCxnSpPr>
                <p:spPr>
                  <a:xfrm>
                    <a:off x="5828458" y="466035"/>
                    <a:ext cx="0" cy="205913"/>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sp>
                <p:nvSpPr>
                  <p:cNvPr id="38" name="文本框 37"/>
                  <p:cNvSpPr txBox="1"/>
                  <p:nvPr/>
                </p:nvSpPr>
                <p:spPr>
                  <a:xfrm>
                    <a:off x="4456858" y="671948"/>
                    <a:ext cx="2743199" cy="369332"/>
                  </a:xfrm>
                  <a:prstGeom prst="rect">
                    <a:avLst/>
                  </a:prstGeom>
                  <a:noFill/>
                  <a:ln w="25400">
                    <a:solidFill>
                      <a:schemeClr val="accent1"/>
                    </a:solidFill>
                  </a:ln>
                </p:spPr>
                <p:txBody>
                  <a:bodyPr wrap="square" rtlCol="0">
                    <a:spAutoFit/>
                  </a:bodyPr>
                  <a:lstStyle/>
                  <a:p>
                    <a:pPr algn="ctr"/>
                    <a:r>
                      <a:rPr lang="zh-CN" altLang="en-US" b="1" dirty="0" smtClean="0"/>
                      <a:t>读结点数据，生成方程</a:t>
                    </a:r>
                    <a:r>
                      <a:rPr lang="zh-CN" altLang="en-US" b="1" dirty="0"/>
                      <a:t>号</a:t>
                    </a:r>
                  </a:p>
                </p:txBody>
              </p:sp>
              <p:cxnSp>
                <p:nvCxnSpPr>
                  <p:cNvPr id="39" name="直接箭头连接符 38"/>
                  <p:cNvCxnSpPr>
                    <a:stCxn id="38" idx="2"/>
                  </p:cNvCxnSpPr>
                  <p:nvPr/>
                </p:nvCxnSpPr>
                <p:spPr>
                  <a:xfrm flipH="1">
                    <a:off x="5828456" y="1041280"/>
                    <a:ext cx="2" cy="194230"/>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sp>
                <p:nvSpPr>
                  <p:cNvPr id="40" name="文本框 39"/>
                  <p:cNvSpPr txBox="1"/>
                  <p:nvPr/>
                </p:nvSpPr>
                <p:spPr>
                  <a:xfrm>
                    <a:off x="4863256" y="1232548"/>
                    <a:ext cx="1930399" cy="369332"/>
                  </a:xfrm>
                  <a:prstGeom prst="rect">
                    <a:avLst/>
                  </a:prstGeom>
                  <a:noFill/>
                  <a:ln w="25400">
                    <a:solidFill>
                      <a:schemeClr val="accent1"/>
                    </a:solidFill>
                  </a:ln>
                </p:spPr>
                <p:txBody>
                  <a:bodyPr wrap="square" rtlCol="0">
                    <a:spAutoFit/>
                  </a:bodyPr>
                  <a:lstStyle/>
                  <a:p>
                    <a:pPr algn="ctr"/>
                    <a:r>
                      <a:rPr lang="zh-CN" altLang="en-US" b="1" dirty="0" smtClean="0"/>
                      <a:t>读存载荷向量</a:t>
                    </a:r>
                    <a:r>
                      <a:rPr lang="en-US" altLang="zh-CN" b="1" dirty="0" smtClean="0"/>
                      <a:t>R</a:t>
                    </a:r>
                    <a:endParaRPr lang="zh-CN" altLang="en-US" b="1" dirty="0"/>
                  </a:p>
                </p:txBody>
              </p:sp>
              <p:cxnSp>
                <p:nvCxnSpPr>
                  <p:cNvPr id="41" name="直接箭头连接符 40"/>
                  <p:cNvCxnSpPr>
                    <a:stCxn id="40" idx="2"/>
                  </p:cNvCxnSpPr>
                  <p:nvPr/>
                </p:nvCxnSpPr>
                <p:spPr>
                  <a:xfrm>
                    <a:off x="5828456" y="1601880"/>
                    <a:ext cx="0" cy="206779"/>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sp>
                <p:nvSpPr>
                  <p:cNvPr id="42" name="文本框 41"/>
                  <p:cNvSpPr txBox="1"/>
                  <p:nvPr/>
                </p:nvSpPr>
                <p:spPr>
                  <a:xfrm>
                    <a:off x="4336920" y="1806866"/>
                    <a:ext cx="2999407" cy="369332"/>
                  </a:xfrm>
                  <a:prstGeom prst="rect">
                    <a:avLst/>
                  </a:prstGeom>
                  <a:noFill/>
                  <a:ln w="25400">
                    <a:solidFill>
                      <a:schemeClr val="accent1"/>
                    </a:solidFill>
                  </a:ln>
                </p:spPr>
                <p:txBody>
                  <a:bodyPr wrap="square" rtlCol="0">
                    <a:spAutoFit/>
                  </a:bodyPr>
                  <a:lstStyle/>
                  <a:p>
                    <a:pPr algn="ctr"/>
                    <a:r>
                      <a:rPr lang="zh-CN" altLang="en-US" b="1" dirty="0" smtClean="0"/>
                      <a:t>读入、生成并存取单元数据</a:t>
                    </a:r>
                    <a:endParaRPr lang="zh-CN" altLang="en-US" b="1" dirty="0"/>
                  </a:p>
                </p:txBody>
              </p:sp>
              <p:cxnSp>
                <p:nvCxnSpPr>
                  <p:cNvPr id="43" name="直接箭头连接符 42"/>
                  <p:cNvCxnSpPr>
                    <a:stCxn id="42" idx="2"/>
                  </p:cNvCxnSpPr>
                  <p:nvPr/>
                </p:nvCxnSpPr>
                <p:spPr>
                  <a:xfrm>
                    <a:off x="5836624" y="2176198"/>
                    <a:ext cx="0" cy="187632"/>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sp>
                <p:nvSpPr>
                  <p:cNvPr id="44" name="文本框 18"/>
                  <p:cNvSpPr txBox="1"/>
                  <p:nvPr/>
                </p:nvSpPr>
                <p:spPr>
                  <a:xfrm>
                    <a:off x="3165158" y="2370432"/>
                    <a:ext cx="5159048" cy="369332"/>
                  </a:xfrm>
                  <a:prstGeom prst="rect">
                    <a:avLst/>
                  </a:prstGeom>
                  <a:noFill/>
                  <a:ln w="25400">
                    <a:solidFill>
                      <a:schemeClr val="accent1"/>
                    </a:solidFill>
                  </a:ln>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b="1" dirty="0"/>
                      <a:t>计</a:t>
                    </a:r>
                    <a:r>
                      <a:rPr lang="zh-CN" altLang="en-US" b="1" dirty="0" smtClean="0"/>
                      <a:t>算单元</a:t>
                    </a:r>
                    <a:r>
                      <a:rPr lang="en-US" altLang="zh-CN" b="1" dirty="0" smtClean="0"/>
                      <a:t>K,</a:t>
                    </a:r>
                    <a:r>
                      <a:rPr lang="en-US" altLang="zh-CN" b="1" dirty="0" smtClean="0">
                        <a:solidFill>
                          <a:srgbClr val="FF0000"/>
                        </a:solidFill>
                      </a:rPr>
                      <a:t>M,C</a:t>
                    </a:r>
                    <a:r>
                      <a:rPr lang="zh-CN" altLang="en-US" b="1" dirty="0" smtClean="0"/>
                      <a:t>阵，</a:t>
                    </a:r>
                    <a:r>
                      <a:rPr lang="zh-CN" altLang="en-US" b="1" dirty="0" smtClean="0">
                        <a:solidFill>
                          <a:srgbClr val="FF0000"/>
                        </a:solidFill>
                      </a:rPr>
                      <a:t>组装</a:t>
                    </a:r>
                    <a:r>
                      <a:rPr lang="zh-CN" altLang="en-US" b="1" dirty="0">
                        <a:solidFill>
                          <a:srgbClr val="FF0000"/>
                        </a:solidFill>
                      </a:rPr>
                      <a:t>并存</a:t>
                    </a:r>
                    <a:r>
                      <a:rPr lang="en-US" altLang="zh-CN" b="1" dirty="0" smtClean="0">
                        <a:solidFill>
                          <a:srgbClr val="FF0000"/>
                        </a:solidFill>
                      </a:rPr>
                      <a:t>M,C,</a:t>
                    </a:r>
                    <a:r>
                      <a:rPr lang="zh-CN" altLang="en-US" b="1" dirty="0" smtClean="0">
                        <a:solidFill>
                          <a:srgbClr val="FF0000"/>
                        </a:solidFill>
                      </a:rPr>
                      <a:t>总体有效刚度阵</a:t>
                    </a:r>
                    <a:endParaRPr lang="zh-CN" altLang="en-US" b="1" dirty="0">
                      <a:solidFill>
                        <a:srgbClr val="FF0000"/>
                      </a:solidFill>
                    </a:endParaRPr>
                  </a:p>
                </p:txBody>
              </p:sp>
              <p:cxnSp>
                <p:nvCxnSpPr>
                  <p:cNvPr id="45" name="直接箭头连接符 44"/>
                  <p:cNvCxnSpPr/>
                  <p:nvPr/>
                </p:nvCxnSpPr>
                <p:spPr>
                  <a:xfrm>
                    <a:off x="5819679" y="2735837"/>
                    <a:ext cx="611" cy="182513"/>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sp>
                <p:nvSpPr>
                  <p:cNvPr id="46" name="文本框 18"/>
                  <p:cNvSpPr txBox="1"/>
                  <p:nvPr/>
                </p:nvSpPr>
                <p:spPr>
                  <a:xfrm>
                    <a:off x="4227366" y="2923255"/>
                    <a:ext cx="3184626" cy="369332"/>
                  </a:xfrm>
                  <a:prstGeom prst="rect">
                    <a:avLst/>
                  </a:prstGeom>
                  <a:noFill/>
                  <a:ln w="25400">
                    <a:solidFill>
                      <a:schemeClr val="accent1"/>
                    </a:solidFill>
                  </a:ln>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b="1" dirty="0" smtClean="0">
                        <a:solidFill>
                          <a:srgbClr val="FF0000"/>
                        </a:solidFill>
                      </a:rPr>
                      <a:t>总体有效刚度阵</a:t>
                    </a:r>
                    <a:r>
                      <a:rPr lang="zh-CN" altLang="en-US" b="1" dirty="0" smtClean="0"/>
                      <a:t>进行</a:t>
                    </a:r>
                    <a:r>
                      <a:rPr lang="en-US" altLang="zh-CN" b="1" dirty="0" smtClean="0"/>
                      <a:t>LDLT</a:t>
                    </a:r>
                    <a:r>
                      <a:rPr lang="zh-CN" altLang="en-US" b="1" dirty="0" smtClean="0"/>
                      <a:t>分解</a:t>
                    </a:r>
                    <a:endParaRPr lang="zh-CN" altLang="en-US" b="1" dirty="0"/>
                  </a:p>
                </p:txBody>
              </p:sp>
              <p:cxnSp>
                <p:nvCxnSpPr>
                  <p:cNvPr id="47" name="直接箭头连接符 46"/>
                  <p:cNvCxnSpPr>
                    <a:stCxn id="46" idx="2"/>
                    <a:endCxn id="16" idx="0"/>
                  </p:cNvCxnSpPr>
                  <p:nvPr/>
                </p:nvCxnSpPr>
                <p:spPr>
                  <a:xfrm>
                    <a:off x="5819679" y="3292587"/>
                    <a:ext cx="5110" cy="161436"/>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sp>
                <p:nvSpPr>
                  <p:cNvPr id="48" name="文本框 18"/>
                  <p:cNvSpPr txBox="1"/>
                  <p:nvPr/>
                </p:nvSpPr>
                <p:spPr>
                  <a:xfrm>
                    <a:off x="3428270" y="3978028"/>
                    <a:ext cx="4799643" cy="369332"/>
                  </a:xfrm>
                  <a:prstGeom prst="rect">
                    <a:avLst/>
                  </a:prstGeom>
                  <a:noFill/>
                  <a:ln w="25400">
                    <a:solidFill>
                      <a:schemeClr val="accent1"/>
                    </a:solidFill>
                  </a:ln>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b="1" dirty="0" smtClean="0"/>
                      <a:t>读</a:t>
                    </a:r>
                    <a:r>
                      <a:rPr lang="en-US" altLang="zh-CN" b="1" dirty="0" smtClean="0"/>
                      <a:t>R</a:t>
                    </a:r>
                    <a:r>
                      <a:rPr lang="zh-CN" altLang="en-US" b="1" dirty="0" smtClean="0">
                        <a:solidFill>
                          <a:srgbClr val="FF0000"/>
                        </a:solidFill>
                      </a:rPr>
                      <a:t>计算</a:t>
                    </a:r>
                    <a:r>
                      <a:rPr lang="en-US" altLang="zh-CN" b="1" dirty="0" err="1" smtClean="0">
                        <a:solidFill>
                          <a:srgbClr val="FF0000"/>
                        </a:solidFill>
                      </a:rPr>
                      <a:t>t+rdt</a:t>
                    </a:r>
                    <a:r>
                      <a:rPr lang="zh-CN" altLang="en-US" b="1" dirty="0" smtClean="0">
                        <a:solidFill>
                          <a:srgbClr val="FF0000"/>
                        </a:solidFill>
                      </a:rPr>
                      <a:t>时刻载荷</a:t>
                    </a:r>
                    <a:r>
                      <a:rPr lang="zh-CN" altLang="en-US" b="1" dirty="0" smtClean="0"/>
                      <a:t>，</a:t>
                    </a:r>
                    <a:r>
                      <a:rPr lang="zh-CN" altLang="en-US" b="1" dirty="0" smtClean="0">
                        <a:solidFill>
                          <a:srgbClr val="FF0000"/>
                        </a:solidFill>
                      </a:rPr>
                      <a:t>求解</a:t>
                    </a:r>
                    <a:r>
                      <a:rPr lang="en-US" altLang="zh-CN" b="1" dirty="0" smtClean="0">
                        <a:solidFill>
                          <a:srgbClr val="FF0000"/>
                        </a:solidFill>
                      </a:rPr>
                      <a:t>U1</a:t>
                    </a:r>
                    <a:r>
                      <a:rPr lang="zh-CN" altLang="en-US" b="1" dirty="0" smtClean="0">
                        <a:solidFill>
                          <a:srgbClr val="FF0000"/>
                        </a:solidFill>
                      </a:rPr>
                      <a:t>，更新</a:t>
                    </a:r>
                    <a:r>
                      <a:rPr lang="en-US" altLang="zh-CN" b="1" dirty="0" smtClean="0">
                        <a:solidFill>
                          <a:srgbClr val="FF0000"/>
                        </a:solidFill>
                      </a:rPr>
                      <a:t>a1,v1</a:t>
                    </a:r>
                    <a:r>
                      <a:rPr lang="zh-CN" altLang="en-US" b="1" dirty="0" smtClean="0">
                        <a:solidFill>
                          <a:srgbClr val="FF0000"/>
                        </a:solidFill>
                      </a:rPr>
                      <a:t>阵</a:t>
                    </a:r>
                    <a:endParaRPr lang="zh-CN" altLang="en-US" b="1" dirty="0">
                      <a:solidFill>
                        <a:srgbClr val="FF0000"/>
                      </a:solidFill>
                    </a:endParaRPr>
                  </a:p>
                </p:txBody>
              </p:sp>
              <p:cxnSp>
                <p:nvCxnSpPr>
                  <p:cNvPr id="49" name="直接箭头连接符 48"/>
                  <p:cNvCxnSpPr>
                    <a:stCxn id="48" idx="2"/>
                    <a:endCxn id="50" idx="0"/>
                  </p:cNvCxnSpPr>
                  <p:nvPr/>
                </p:nvCxnSpPr>
                <p:spPr>
                  <a:xfrm>
                    <a:off x="5828092" y="4347360"/>
                    <a:ext cx="366" cy="172588"/>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sp>
                <p:nvSpPr>
                  <p:cNvPr id="50" name="文本框 18"/>
                  <p:cNvSpPr txBox="1"/>
                  <p:nvPr/>
                </p:nvSpPr>
                <p:spPr>
                  <a:xfrm>
                    <a:off x="4456858" y="4519948"/>
                    <a:ext cx="2743199" cy="369332"/>
                  </a:xfrm>
                  <a:prstGeom prst="rect">
                    <a:avLst/>
                  </a:prstGeom>
                  <a:noFill/>
                  <a:ln w="25400">
                    <a:solidFill>
                      <a:schemeClr val="accent1"/>
                    </a:solidFill>
                  </a:ln>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b="1" dirty="0" smtClean="0"/>
                      <a:t>读单元数据计算应力</a:t>
                    </a:r>
                    <a:endParaRPr lang="zh-CN" altLang="en-US" b="1" dirty="0"/>
                  </a:p>
                </p:txBody>
              </p:sp>
              <p:cxnSp>
                <p:nvCxnSpPr>
                  <p:cNvPr id="51" name="直接箭头连接符 50"/>
                  <p:cNvCxnSpPr/>
                  <p:nvPr/>
                </p:nvCxnSpPr>
                <p:spPr>
                  <a:xfrm flipH="1">
                    <a:off x="5828455" y="4895137"/>
                    <a:ext cx="1" cy="251204"/>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grpSp>
            <p:sp>
              <p:nvSpPr>
                <p:cNvPr id="33" name="文本框 18"/>
                <p:cNvSpPr txBox="1"/>
                <p:nvPr/>
              </p:nvSpPr>
              <p:spPr>
                <a:xfrm>
                  <a:off x="4615149" y="6310048"/>
                  <a:ext cx="2743199" cy="369332"/>
                </a:xfrm>
                <a:prstGeom prst="rect">
                  <a:avLst/>
                </a:prstGeom>
                <a:noFill/>
                <a:ln w="25400">
                  <a:solidFill>
                    <a:schemeClr val="accent1"/>
                  </a:solidFill>
                </a:ln>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b="1" dirty="0" smtClean="0"/>
                    <a:t>结束</a:t>
                  </a:r>
                  <a:endParaRPr lang="zh-CN" altLang="en-US" b="1" dirty="0"/>
                </a:p>
              </p:txBody>
            </p:sp>
            <p:cxnSp>
              <p:nvCxnSpPr>
                <p:cNvPr id="34" name="肘形连接符 33"/>
                <p:cNvCxnSpPr/>
                <p:nvPr/>
              </p:nvCxnSpPr>
              <p:spPr>
                <a:xfrm flipV="1">
                  <a:off x="4303477" y="3928570"/>
                  <a:ext cx="1631875" cy="1052004"/>
                </a:xfrm>
                <a:prstGeom prst="bentConnector3">
                  <a:avLst>
                    <a:gd name="adj1" fmla="val -52462"/>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flipV="1">
                  <a:off x="4303475" y="4973354"/>
                  <a:ext cx="1645311" cy="3658"/>
                </a:xfrm>
                <a:prstGeom prst="line">
                  <a:avLst/>
                </a:prstGeom>
                <a:ln w="19050"/>
              </p:spPr>
              <p:style>
                <a:lnRef idx="1">
                  <a:schemeClr val="accent1"/>
                </a:lnRef>
                <a:fillRef idx="0">
                  <a:schemeClr val="accent1"/>
                </a:fillRef>
                <a:effectRef idx="0">
                  <a:schemeClr val="accent1"/>
                </a:effectRef>
                <a:fontRef idx="minor">
                  <a:schemeClr val="tx1"/>
                </a:fontRef>
              </p:style>
            </p:cxnSp>
          </p:grpSp>
          <p:cxnSp>
            <p:nvCxnSpPr>
              <p:cNvPr id="20" name="直接箭头连接符 19"/>
              <p:cNvCxnSpPr>
                <a:stCxn id="25" idx="2"/>
              </p:cNvCxnSpPr>
              <p:nvPr/>
            </p:nvCxnSpPr>
            <p:spPr>
              <a:xfrm flipH="1">
                <a:off x="5978583" y="5531121"/>
                <a:ext cx="8165" cy="170065"/>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sp>
            <p:nvSpPr>
              <p:cNvPr id="22" name="文本框 18"/>
              <p:cNvSpPr txBox="1"/>
              <p:nvPr/>
            </p:nvSpPr>
            <p:spPr>
              <a:xfrm>
                <a:off x="4615149" y="5712337"/>
                <a:ext cx="2743199" cy="369332"/>
              </a:xfrm>
              <a:prstGeom prst="rect">
                <a:avLst/>
              </a:prstGeom>
              <a:noFill/>
              <a:ln w="25400">
                <a:solidFill>
                  <a:schemeClr val="accent1"/>
                </a:solidFill>
              </a:ln>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b="1" dirty="0" smtClean="0"/>
                  <a:t>读单元数据计算应力</a:t>
                </a:r>
                <a:endParaRPr lang="zh-CN" altLang="en-US" b="1" dirty="0"/>
              </a:p>
            </p:txBody>
          </p:sp>
          <p:cxnSp>
            <p:nvCxnSpPr>
              <p:cNvPr id="23" name="直接连接符 22"/>
              <p:cNvCxnSpPr/>
              <p:nvPr/>
            </p:nvCxnSpPr>
            <p:spPr>
              <a:xfrm>
                <a:off x="3276095" y="6218271"/>
                <a:ext cx="2702487"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4" name="直接箭头连接符 23"/>
              <p:cNvCxnSpPr>
                <a:stCxn id="22" idx="2"/>
                <a:endCxn id="33" idx="0"/>
              </p:cNvCxnSpPr>
              <p:nvPr/>
            </p:nvCxnSpPr>
            <p:spPr>
              <a:xfrm>
                <a:off x="5986749" y="6081669"/>
                <a:ext cx="0" cy="228379"/>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sp>
            <p:nvSpPr>
              <p:cNvPr id="25" name="文本框 18"/>
              <p:cNvSpPr txBox="1"/>
              <p:nvPr/>
            </p:nvSpPr>
            <p:spPr>
              <a:xfrm>
                <a:off x="3578395" y="5161789"/>
                <a:ext cx="4816706" cy="369332"/>
              </a:xfrm>
              <a:prstGeom prst="rect">
                <a:avLst/>
              </a:prstGeom>
              <a:noFill/>
              <a:ln w="25400">
                <a:solidFill>
                  <a:schemeClr val="accent1"/>
                </a:solidFill>
              </a:ln>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b="1" dirty="0" smtClean="0"/>
                  <a:t>读</a:t>
                </a:r>
                <a:r>
                  <a:rPr lang="en-US" altLang="zh-CN" b="1" dirty="0" smtClean="0"/>
                  <a:t>R</a:t>
                </a:r>
                <a:r>
                  <a:rPr lang="zh-CN" altLang="en-US" b="1" dirty="0" smtClean="0">
                    <a:solidFill>
                      <a:srgbClr val="FF0000"/>
                    </a:solidFill>
                  </a:rPr>
                  <a:t>计算</a:t>
                </a:r>
                <a:r>
                  <a:rPr lang="en-US" altLang="zh-CN" b="1" dirty="0" err="1" smtClean="0">
                    <a:solidFill>
                      <a:srgbClr val="FF0000"/>
                    </a:solidFill>
                  </a:rPr>
                  <a:t>t+dt</a:t>
                </a:r>
                <a:r>
                  <a:rPr lang="zh-CN" altLang="en-US" b="1" dirty="0" smtClean="0">
                    <a:solidFill>
                      <a:srgbClr val="FF0000"/>
                    </a:solidFill>
                  </a:rPr>
                  <a:t>时刻载荷</a:t>
                </a:r>
                <a:r>
                  <a:rPr lang="zh-CN" altLang="en-US" b="1" dirty="0" smtClean="0"/>
                  <a:t>，</a:t>
                </a:r>
                <a:r>
                  <a:rPr lang="zh-CN" altLang="en-US" b="1" dirty="0" smtClean="0">
                    <a:solidFill>
                      <a:srgbClr val="FF0000"/>
                    </a:solidFill>
                  </a:rPr>
                  <a:t>求解</a:t>
                </a:r>
                <a:r>
                  <a:rPr lang="en-US" altLang="zh-CN" b="1" dirty="0" smtClean="0">
                    <a:solidFill>
                      <a:srgbClr val="FF0000"/>
                    </a:solidFill>
                  </a:rPr>
                  <a:t>U2</a:t>
                </a:r>
                <a:r>
                  <a:rPr lang="zh-CN" altLang="en-US" b="1" dirty="0" smtClean="0">
                    <a:solidFill>
                      <a:srgbClr val="FF0000"/>
                    </a:solidFill>
                  </a:rPr>
                  <a:t>，更新</a:t>
                </a:r>
                <a:r>
                  <a:rPr lang="en-US" altLang="zh-CN" b="1" dirty="0" smtClean="0">
                    <a:solidFill>
                      <a:srgbClr val="FF0000"/>
                    </a:solidFill>
                  </a:rPr>
                  <a:t>a2,v2</a:t>
                </a:r>
                <a:r>
                  <a:rPr lang="zh-CN" altLang="en-US" b="1" dirty="0" smtClean="0">
                    <a:solidFill>
                      <a:srgbClr val="FF0000"/>
                    </a:solidFill>
                  </a:rPr>
                  <a:t>阵</a:t>
                </a:r>
                <a:endParaRPr lang="zh-CN" altLang="en-US" b="1" dirty="0">
                  <a:solidFill>
                    <a:srgbClr val="FF0000"/>
                  </a:solidFill>
                </a:endParaRPr>
              </a:p>
            </p:txBody>
          </p:sp>
          <p:cxnSp>
            <p:nvCxnSpPr>
              <p:cNvPr id="26" name="肘形连接符 25"/>
              <p:cNvCxnSpPr/>
              <p:nvPr/>
            </p:nvCxnSpPr>
            <p:spPr>
              <a:xfrm flipV="1">
                <a:off x="4303477" y="5053964"/>
                <a:ext cx="1683271" cy="1093410"/>
              </a:xfrm>
              <a:prstGeom prst="bentConnector3">
                <a:avLst>
                  <a:gd name="adj1" fmla="val -50885"/>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4303477" y="6147374"/>
                <a:ext cx="166693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8" name="肘形连接符 27"/>
              <p:cNvCxnSpPr/>
              <p:nvPr/>
            </p:nvCxnSpPr>
            <p:spPr>
              <a:xfrm flipV="1">
                <a:off x="3276095" y="3884340"/>
                <a:ext cx="2672691" cy="2333932"/>
              </a:xfrm>
              <a:prstGeom prst="bentConnector3">
                <a:avLst>
                  <a:gd name="adj1" fmla="val -33776"/>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9" name="文本框 28"/>
              <p:cNvSpPr txBox="1"/>
              <p:nvPr/>
            </p:nvSpPr>
            <p:spPr>
              <a:xfrm>
                <a:off x="3009127" y="4117751"/>
                <a:ext cx="898719" cy="646331"/>
              </a:xfrm>
              <a:prstGeom prst="rect">
                <a:avLst/>
              </a:prstGeom>
              <a:noFill/>
            </p:spPr>
            <p:txBody>
              <a:bodyPr wrap="square" rtlCol="0">
                <a:spAutoFit/>
              </a:bodyPr>
              <a:lstStyle/>
              <a:p>
                <a:r>
                  <a:rPr lang="en-US" altLang="zh-CN" b="1" dirty="0" err="1" smtClean="0"/>
                  <a:t>nload</a:t>
                </a:r>
                <a:r>
                  <a:rPr lang="zh-CN" altLang="en-US" b="1" dirty="0" smtClean="0"/>
                  <a:t>个载荷</a:t>
                </a:r>
                <a:endParaRPr lang="zh-CN" altLang="en-US" b="1" dirty="0"/>
              </a:p>
            </p:txBody>
          </p:sp>
          <p:sp>
            <p:nvSpPr>
              <p:cNvPr id="30" name="文本框 29"/>
              <p:cNvSpPr txBox="1"/>
              <p:nvPr/>
            </p:nvSpPr>
            <p:spPr>
              <a:xfrm>
                <a:off x="1960633" y="4737872"/>
                <a:ext cx="1307294" cy="646331"/>
              </a:xfrm>
              <a:prstGeom prst="rect">
                <a:avLst/>
              </a:prstGeom>
              <a:noFill/>
            </p:spPr>
            <p:txBody>
              <a:bodyPr wrap="square" rtlCol="0">
                <a:spAutoFit/>
              </a:bodyPr>
              <a:lstStyle/>
              <a:p>
                <a:pPr algn="ctr"/>
                <a:r>
                  <a:rPr lang="en-US" altLang="zh-CN" b="1" dirty="0" err="1" smtClean="0">
                    <a:solidFill>
                      <a:srgbClr val="FF0000"/>
                    </a:solidFill>
                  </a:rPr>
                  <a:t>nstep</a:t>
                </a:r>
                <a:r>
                  <a:rPr lang="zh-CN" altLang="en-US" b="1" dirty="0" smtClean="0">
                    <a:solidFill>
                      <a:srgbClr val="FF0000"/>
                    </a:solidFill>
                  </a:rPr>
                  <a:t>个时间增量步</a:t>
                </a:r>
                <a:endParaRPr lang="zh-CN" altLang="en-US" b="1" dirty="0">
                  <a:solidFill>
                    <a:srgbClr val="FF0000"/>
                  </a:solidFill>
                </a:endParaRPr>
              </a:p>
            </p:txBody>
          </p:sp>
          <p:sp>
            <p:nvSpPr>
              <p:cNvPr id="31" name="文本框 30"/>
              <p:cNvSpPr txBox="1"/>
              <p:nvPr/>
            </p:nvSpPr>
            <p:spPr>
              <a:xfrm>
                <a:off x="3056331" y="5322943"/>
                <a:ext cx="898719" cy="646331"/>
              </a:xfrm>
              <a:prstGeom prst="rect">
                <a:avLst/>
              </a:prstGeom>
              <a:noFill/>
            </p:spPr>
            <p:txBody>
              <a:bodyPr wrap="square" rtlCol="0">
                <a:spAutoFit/>
              </a:bodyPr>
              <a:lstStyle/>
              <a:p>
                <a:r>
                  <a:rPr lang="en-US" altLang="zh-CN" b="1" dirty="0" err="1" smtClean="0"/>
                  <a:t>nload</a:t>
                </a:r>
                <a:r>
                  <a:rPr lang="zh-CN" altLang="en-US" b="1" dirty="0" smtClean="0"/>
                  <a:t>个载荷</a:t>
                </a:r>
                <a:endParaRPr lang="zh-CN" altLang="en-US" b="1" dirty="0"/>
              </a:p>
            </p:txBody>
          </p:sp>
        </p:grpSp>
        <p:sp>
          <p:nvSpPr>
            <p:cNvPr id="13" name="文本框 12"/>
            <p:cNvSpPr txBox="1"/>
            <p:nvPr/>
          </p:nvSpPr>
          <p:spPr>
            <a:xfrm>
              <a:off x="7499707" y="2287996"/>
              <a:ext cx="1709388" cy="646331"/>
            </a:xfrm>
            <a:prstGeom prst="rect">
              <a:avLst/>
            </a:prstGeom>
            <a:noFill/>
          </p:spPr>
          <p:txBody>
            <a:bodyPr wrap="square" rtlCol="0">
              <a:spAutoFit/>
            </a:bodyPr>
            <a:lstStyle/>
            <a:p>
              <a:pPr algn="ctr"/>
              <a:r>
                <a:rPr lang="zh-CN" altLang="en-US" b="1" dirty="0" smtClean="0">
                  <a:solidFill>
                    <a:srgbClr val="0000FF"/>
                  </a:solidFill>
                </a:rPr>
                <a:t>修改</a:t>
              </a:r>
              <a:r>
                <a:rPr lang="en-US" altLang="zh-CN" b="1" dirty="0" err="1" smtClean="0">
                  <a:solidFill>
                    <a:srgbClr val="0000FF"/>
                  </a:solidFill>
                </a:rPr>
                <a:t>plane.for</a:t>
              </a:r>
              <a:endParaRPr lang="en-US" altLang="zh-CN" b="1" dirty="0" smtClean="0">
                <a:solidFill>
                  <a:srgbClr val="0000FF"/>
                </a:solidFill>
              </a:endParaRPr>
            </a:p>
            <a:p>
              <a:pPr algn="ctr"/>
              <a:r>
                <a:rPr lang="zh-CN" altLang="en-US" b="1" dirty="0" smtClean="0">
                  <a:solidFill>
                    <a:srgbClr val="0000FF"/>
                  </a:solidFill>
                </a:rPr>
                <a:t>增加</a:t>
              </a:r>
              <a:r>
                <a:rPr lang="en-US" altLang="zh-CN" b="1" dirty="0" err="1" smtClean="0">
                  <a:solidFill>
                    <a:srgbClr val="0000FF"/>
                  </a:solidFill>
                </a:rPr>
                <a:t>addZ_MC</a:t>
              </a:r>
              <a:endParaRPr lang="zh-CN" altLang="en-US" b="1" dirty="0">
                <a:solidFill>
                  <a:srgbClr val="0000FF"/>
                </a:solidFill>
              </a:endParaRPr>
            </a:p>
          </p:txBody>
        </p:sp>
        <p:sp>
          <p:nvSpPr>
            <p:cNvPr id="14" name="文本框 13"/>
            <p:cNvSpPr txBox="1"/>
            <p:nvPr/>
          </p:nvSpPr>
          <p:spPr>
            <a:xfrm>
              <a:off x="7369702" y="3895592"/>
              <a:ext cx="1694610" cy="646331"/>
            </a:xfrm>
            <a:prstGeom prst="rect">
              <a:avLst/>
            </a:prstGeom>
            <a:noFill/>
          </p:spPr>
          <p:txBody>
            <a:bodyPr wrap="square" rtlCol="0">
              <a:spAutoFit/>
            </a:bodyPr>
            <a:lstStyle/>
            <a:p>
              <a:pPr algn="ctr"/>
              <a:r>
                <a:rPr lang="zh-CN" altLang="en-US" b="1" dirty="0">
                  <a:solidFill>
                    <a:srgbClr val="0000FF"/>
                  </a:solidFill>
                </a:rPr>
                <a:t>增加</a:t>
              </a:r>
              <a:r>
                <a:rPr lang="en-US" altLang="zh-CN" b="1" dirty="0" smtClean="0">
                  <a:solidFill>
                    <a:srgbClr val="0000FF"/>
                  </a:solidFill>
                </a:rPr>
                <a:t>loadv1</a:t>
              </a:r>
            </a:p>
            <a:p>
              <a:pPr algn="ctr"/>
              <a:r>
                <a:rPr lang="zh-CN" altLang="en-US" b="1" dirty="0" smtClean="0">
                  <a:solidFill>
                    <a:srgbClr val="0000FF"/>
                  </a:solidFill>
                </a:rPr>
                <a:t>增加</a:t>
              </a:r>
              <a:r>
                <a:rPr lang="en-US" altLang="zh-CN" b="1" dirty="0" smtClean="0">
                  <a:solidFill>
                    <a:srgbClr val="0000FF"/>
                  </a:solidFill>
                </a:rPr>
                <a:t>cal_va1</a:t>
              </a:r>
              <a:endParaRPr lang="zh-CN" altLang="en-US" b="1" dirty="0">
                <a:solidFill>
                  <a:srgbClr val="0000FF"/>
                </a:solidFill>
              </a:endParaRPr>
            </a:p>
          </p:txBody>
        </p:sp>
        <p:sp>
          <p:nvSpPr>
            <p:cNvPr id="15" name="文本框 14"/>
            <p:cNvSpPr txBox="1"/>
            <p:nvPr/>
          </p:nvSpPr>
          <p:spPr>
            <a:xfrm>
              <a:off x="7409725" y="5050124"/>
              <a:ext cx="1694610" cy="646331"/>
            </a:xfrm>
            <a:prstGeom prst="rect">
              <a:avLst/>
            </a:prstGeom>
            <a:noFill/>
          </p:spPr>
          <p:txBody>
            <a:bodyPr wrap="square" rtlCol="0">
              <a:spAutoFit/>
            </a:bodyPr>
            <a:lstStyle/>
            <a:p>
              <a:pPr algn="ctr"/>
              <a:r>
                <a:rPr lang="zh-CN" altLang="en-US" b="1" dirty="0" smtClean="0">
                  <a:solidFill>
                    <a:srgbClr val="0000FF"/>
                  </a:solidFill>
                </a:rPr>
                <a:t>增加</a:t>
              </a:r>
              <a:r>
                <a:rPr lang="en-US" altLang="zh-CN" b="1" dirty="0" smtClean="0">
                  <a:solidFill>
                    <a:srgbClr val="0000FF"/>
                  </a:solidFill>
                </a:rPr>
                <a:t>loadv2</a:t>
              </a:r>
            </a:p>
            <a:p>
              <a:pPr algn="ctr"/>
              <a:r>
                <a:rPr lang="zh-CN" altLang="en-US" b="1" dirty="0" smtClean="0">
                  <a:solidFill>
                    <a:srgbClr val="0000FF"/>
                  </a:solidFill>
                </a:rPr>
                <a:t>增加</a:t>
              </a:r>
              <a:r>
                <a:rPr lang="en-US" altLang="zh-CN" b="1" dirty="0" smtClean="0">
                  <a:solidFill>
                    <a:srgbClr val="0000FF"/>
                  </a:solidFill>
                </a:rPr>
                <a:t>cal_va2</a:t>
              </a:r>
              <a:endParaRPr lang="zh-CN" altLang="en-US" b="1" dirty="0">
                <a:solidFill>
                  <a:srgbClr val="0000FF"/>
                </a:solidFill>
              </a:endParaRPr>
            </a:p>
          </p:txBody>
        </p:sp>
        <p:sp>
          <p:nvSpPr>
            <p:cNvPr id="16" name="文本框 18"/>
            <p:cNvSpPr txBox="1"/>
            <p:nvPr/>
          </p:nvSpPr>
          <p:spPr>
            <a:xfrm>
              <a:off x="3577936" y="3510087"/>
              <a:ext cx="3184626" cy="369332"/>
            </a:xfrm>
            <a:prstGeom prst="rect">
              <a:avLst/>
            </a:prstGeom>
            <a:noFill/>
            <a:ln w="25400">
              <a:solidFill>
                <a:schemeClr val="accent1"/>
              </a:solidFill>
            </a:ln>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b="1" dirty="0" smtClean="0"/>
                <a:t>给</a:t>
              </a:r>
              <a:r>
                <a:rPr lang="en-US" altLang="zh-CN" b="1" dirty="0" smtClean="0"/>
                <a:t>U2,v2</a:t>
              </a:r>
              <a:r>
                <a:rPr lang="zh-CN" altLang="en-US" b="1" dirty="0" smtClean="0"/>
                <a:t>初值，计算</a:t>
              </a:r>
              <a:r>
                <a:rPr lang="en-US" altLang="zh-CN" b="1" dirty="0" smtClean="0"/>
                <a:t>a2</a:t>
              </a:r>
              <a:r>
                <a:rPr lang="zh-CN" altLang="en-US" b="1" dirty="0" smtClean="0"/>
                <a:t>初值</a:t>
              </a:r>
              <a:endParaRPr lang="zh-CN" altLang="en-US" b="1" baseline="-25000" dirty="0"/>
            </a:p>
          </p:txBody>
        </p:sp>
        <p:cxnSp>
          <p:nvCxnSpPr>
            <p:cNvPr id="17" name="直接箭头连接符 16"/>
            <p:cNvCxnSpPr>
              <a:stCxn id="16" idx="2"/>
              <a:endCxn id="48" idx="0"/>
            </p:cNvCxnSpPr>
            <p:nvPr/>
          </p:nvCxnSpPr>
          <p:spPr>
            <a:xfrm>
              <a:off x="5170249" y="3879419"/>
              <a:ext cx="3303" cy="154673"/>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sp>
          <p:nvSpPr>
            <p:cNvPr id="18" name="文本框 17"/>
            <p:cNvSpPr txBox="1"/>
            <p:nvPr/>
          </p:nvSpPr>
          <p:spPr>
            <a:xfrm>
              <a:off x="6603845" y="3500080"/>
              <a:ext cx="1694610" cy="369332"/>
            </a:xfrm>
            <a:prstGeom prst="rect">
              <a:avLst/>
            </a:prstGeom>
            <a:noFill/>
          </p:spPr>
          <p:txBody>
            <a:bodyPr wrap="square" rtlCol="0">
              <a:spAutoFit/>
            </a:bodyPr>
            <a:lstStyle/>
            <a:p>
              <a:pPr algn="ctr"/>
              <a:r>
                <a:rPr lang="zh-CN" altLang="en-US" b="1" dirty="0" smtClean="0">
                  <a:solidFill>
                    <a:srgbClr val="0000FF"/>
                  </a:solidFill>
                </a:rPr>
                <a:t>增加</a:t>
              </a:r>
              <a:r>
                <a:rPr lang="en-US" altLang="zh-CN" b="1" dirty="0" err="1" smtClean="0">
                  <a:solidFill>
                    <a:srgbClr val="0000FF"/>
                  </a:solidFill>
                </a:rPr>
                <a:t>cala</a:t>
              </a:r>
              <a:endParaRPr lang="zh-CN" altLang="en-US" b="1" dirty="0">
                <a:solidFill>
                  <a:srgbClr val="0000FF"/>
                </a:solidFill>
              </a:endParaRPr>
            </a:p>
          </p:txBody>
        </p:sp>
      </p:grpSp>
      <p:graphicFrame>
        <p:nvGraphicFramePr>
          <p:cNvPr id="52" name="对象 51"/>
          <p:cNvGraphicFramePr>
            <a:graphicFrameLocks noChangeAspect="1"/>
          </p:cNvGraphicFramePr>
          <p:nvPr>
            <p:extLst>
              <p:ext uri="{D42A27DB-BD31-4B8C-83A1-F6EECF244321}">
                <p14:modId xmlns:p14="http://schemas.microsoft.com/office/powerpoint/2010/main" val="726965508"/>
              </p:ext>
            </p:extLst>
          </p:nvPr>
        </p:nvGraphicFramePr>
        <p:xfrm>
          <a:off x="95643" y="2712045"/>
          <a:ext cx="2735539" cy="271775"/>
        </p:xfrm>
        <a:graphic>
          <a:graphicData uri="http://schemas.openxmlformats.org/presentationml/2006/ole">
            <mc:AlternateContent xmlns:mc="http://schemas.openxmlformats.org/markup-compatibility/2006">
              <mc:Choice xmlns:v="urn:schemas-microsoft-com:vml" Requires="v">
                <p:oleObj spid="_x0000_s176172" name="Equation" r:id="rId4" imgW="2044440" imgH="203040" progId="Equation.DSMT4">
                  <p:embed/>
                </p:oleObj>
              </mc:Choice>
              <mc:Fallback>
                <p:oleObj name="Equation" r:id="rId4" imgW="2044440" imgH="203040" progId="Equation.DSMT4">
                  <p:embed/>
                  <p:pic>
                    <p:nvPicPr>
                      <p:cNvPr id="0" name=""/>
                      <p:cNvPicPr/>
                      <p:nvPr/>
                    </p:nvPicPr>
                    <p:blipFill>
                      <a:blip r:embed="rId5"/>
                      <a:stretch>
                        <a:fillRect/>
                      </a:stretch>
                    </p:blipFill>
                    <p:spPr>
                      <a:xfrm>
                        <a:off x="95643" y="2712045"/>
                        <a:ext cx="2735539" cy="271775"/>
                      </a:xfrm>
                      <a:prstGeom prst="rect">
                        <a:avLst/>
                      </a:prstGeom>
                    </p:spPr>
                  </p:pic>
                </p:oleObj>
              </mc:Fallback>
            </mc:AlternateContent>
          </a:graphicData>
        </a:graphic>
      </p:graphicFrame>
      <p:sp>
        <p:nvSpPr>
          <p:cNvPr id="53" name="文本框 52"/>
          <p:cNvSpPr txBox="1"/>
          <p:nvPr/>
        </p:nvSpPr>
        <p:spPr>
          <a:xfrm>
            <a:off x="184484" y="3114834"/>
            <a:ext cx="1656186" cy="923330"/>
          </a:xfrm>
          <a:prstGeom prst="rect">
            <a:avLst/>
          </a:prstGeom>
          <a:noFill/>
        </p:spPr>
        <p:txBody>
          <a:bodyPr wrap="square" rtlCol="0">
            <a:spAutoFit/>
          </a:bodyPr>
          <a:lstStyle/>
          <a:p>
            <a:pPr marL="285750" indent="-285750">
              <a:buFont typeface="Wingdings" panose="05000000000000000000" pitchFamily="2" charset="2"/>
              <a:buChar char="l"/>
            </a:pPr>
            <a:r>
              <a:rPr lang="zh-CN" altLang="en-US" b="1" dirty="0" smtClean="0">
                <a:latin typeface="微软雅黑" panose="020B0503020204020204" pitchFamily="34" charset="-122"/>
                <a:ea typeface="微软雅黑" panose="020B0503020204020204" pitchFamily="34" charset="-122"/>
              </a:rPr>
              <a:t>计算</a:t>
            </a:r>
            <a:r>
              <a:rPr lang="en-US" altLang="zh-CN" b="1" dirty="0" smtClean="0">
                <a:latin typeface="微软雅黑" panose="020B0503020204020204" pitchFamily="34" charset="-122"/>
                <a:ea typeface="微软雅黑" panose="020B0503020204020204" pitchFamily="34" charset="-122"/>
              </a:rPr>
              <a:t>M</a:t>
            </a:r>
            <a:r>
              <a:rPr lang="zh-CN" altLang="en-US" b="1" dirty="0" smtClean="0">
                <a:latin typeface="微软雅黑" panose="020B0503020204020204" pitchFamily="34" charset="-122"/>
                <a:ea typeface="微软雅黑" panose="020B0503020204020204" pitchFamily="34" charset="-122"/>
              </a:rPr>
              <a:t>，</a:t>
            </a:r>
            <a:r>
              <a:rPr lang="en-US" altLang="zh-CN" b="1" dirty="0" smtClean="0">
                <a:latin typeface="微软雅黑" panose="020B0503020204020204" pitchFamily="34" charset="-122"/>
                <a:ea typeface="微软雅黑" panose="020B0503020204020204" pitchFamily="34" charset="-122"/>
              </a:rPr>
              <a:t>C;</a:t>
            </a:r>
          </a:p>
          <a:p>
            <a:pPr marL="285750" indent="-285750">
              <a:buFont typeface="Wingdings" panose="05000000000000000000" pitchFamily="2" charset="2"/>
              <a:buChar char="l"/>
            </a:pPr>
            <a:r>
              <a:rPr lang="zh-CN" altLang="en-US" b="1" dirty="0" smtClean="0">
                <a:latin typeface="微软雅黑" panose="020B0503020204020204" pitchFamily="34" charset="-122"/>
                <a:ea typeface="微软雅黑" panose="020B0503020204020204" pitchFamily="34" charset="-122"/>
              </a:rPr>
              <a:t>增加</a:t>
            </a:r>
            <a:r>
              <a:rPr lang="en-US" altLang="zh-CN" b="1" dirty="0" smtClean="0">
                <a:latin typeface="微软雅黑" panose="020B0503020204020204" pitchFamily="34" charset="-122"/>
                <a:ea typeface="微软雅黑" panose="020B0503020204020204" pitchFamily="34" charset="-122"/>
              </a:rPr>
              <a:t>t</a:t>
            </a:r>
            <a:r>
              <a:rPr lang="zh-CN" altLang="en-US" b="1" dirty="0" smtClean="0">
                <a:latin typeface="微软雅黑" panose="020B0503020204020204" pitchFamily="34" charset="-122"/>
                <a:ea typeface="微软雅黑" panose="020B0503020204020204" pitchFamily="34" charset="-122"/>
              </a:rPr>
              <a:t>循环；</a:t>
            </a:r>
            <a:endParaRPr lang="en-US" altLang="zh-CN" b="1" dirty="0" smtClean="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l"/>
            </a:pPr>
            <a:r>
              <a:rPr lang="zh-CN" altLang="en-US" b="1" dirty="0" smtClean="0">
                <a:latin typeface="微软雅黑" panose="020B0503020204020204" pitchFamily="34" charset="-122"/>
                <a:ea typeface="微软雅黑" panose="020B0503020204020204" pitchFamily="34" charset="-122"/>
              </a:rPr>
              <a:t>修改</a:t>
            </a:r>
            <a:r>
              <a:rPr lang="en-US" altLang="zh-CN" b="1" dirty="0" smtClean="0">
                <a:latin typeface="微软雅黑" panose="020B0503020204020204" pitchFamily="34" charset="-122"/>
                <a:ea typeface="微软雅黑" panose="020B0503020204020204" pitchFamily="34" charset="-122"/>
              </a:rPr>
              <a:t>R</a:t>
            </a:r>
            <a:endParaRPr lang="zh-CN" altLang="en-US"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951690722"/>
      </p:ext>
    </p:extLst>
  </p:cSld>
  <p:clrMapOvr>
    <a:masterClrMapping/>
  </p:clrMapOvr>
  <mc:AlternateContent xmlns:mc="http://schemas.openxmlformats.org/markup-compatibility/2006" xmlns:p14="http://schemas.microsoft.com/office/powerpoint/2010/main">
    <mc:Choice Requires="p14">
      <p:transition spd="slow" p14:dur="2000" advTm="11209"/>
    </mc:Choice>
    <mc:Fallback xmlns="">
      <p:transition spd="slow" advTm="11209"/>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zh-CN" altLang="en-US" smtClean="0"/>
              <a:t>计算动力学大作业（第三组）</a:t>
            </a:r>
            <a:endParaRPr lang="zh-CN" altLang="en-US" dirty="0"/>
          </a:p>
        </p:txBody>
      </p:sp>
      <p:sp>
        <p:nvSpPr>
          <p:cNvPr id="2" name="日期占位符 1"/>
          <p:cNvSpPr>
            <a:spLocks noGrp="1"/>
          </p:cNvSpPr>
          <p:nvPr>
            <p:ph type="dt" sz="half" idx="10"/>
          </p:nvPr>
        </p:nvSpPr>
        <p:spPr/>
        <p:txBody>
          <a:bodyPr/>
          <a:lstStyle/>
          <a:p>
            <a:fld id="{EA4F1C15-A733-4F71-AE40-1F05C5AF36AA}" type="datetime1">
              <a:rPr lang="zh-CN" altLang="en-US" smtClean="0"/>
              <a:t>2022/6/1</a:t>
            </a:fld>
            <a:endParaRPr lang="zh-CN" altLang="en-US"/>
          </a:p>
        </p:txBody>
      </p:sp>
      <p:sp>
        <p:nvSpPr>
          <p:cNvPr id="9" name="灯片编号占位符 8"/>
          <p:cNvSpPr>
            <a:spLocks noGrp="1"/>
          </p:cNvSpPr>
          <p:nvPr>
            <p:ph type="sldNum" sz="quarter" idx="12"/>
          </p:nvPr>
        </p:nvSpPr>
        <p:spPr/>
        <p:txBody>
          <a:bodyPr/>
          <a:lstStyle/>
          <a:p>
            <a:fld id="{69764B09-0332-4747-B2BA-F996204B7FB7}" type="slidenum">
              <a:rPr lang="zh-CN" altLang="en-US" smtClean="0"/>
              <a:t>29</a:t>
            </a:fld>
            <a:endParaRPr lang="zh-CN" altLang="en-US"/>
          </a:p>
        </p:txBody>
      </p:sp>
      <p:sp>
        <p:nvSpPr>
          <p:cNvPr id="3" name="标题 2"/>
          <p:cNvSpPr>
            <a:spLocks noGrp="1"/>
          </p:cNvSpPr>
          <p:nvPr>
            <p:ph type="title"/>
          </p:nvPr>
        </p:nvSpPr>
        <p:spPr/>
        <p:txBody>
          <a:bodyPr/>
          <a:lstStyle/>
          <a:p>
            <a:endParaRPr lang="zh-CN" altLang="en-US"/>
          </a:p>
        </p:txBody>
      </p:sp>
      <p:sp>
        <p:nvSpPr>
          <p:cNvPr id="8" name="Rectangle 2"/>
          <p:cNvSpPr txBox="1">
            <a:spLocks noChangeArrowheads="1"/>
          </p:cNvSpPr>
          <p:nvPr/>
        </p:nvSpPr>
        <p:spPr>
          <a:xfrm>
            <a:off x="1155968" y="225420"/>
            <a:ext cx="4490687" cy="563562"/>
          </a:xfrm>
          <a:prstGeom prst="rect">
            <a:avLst/>
          </a:prstGeom>
        </p:spPr>
        <p:txBody>
          <a:bodyPr vert="horz" lIns="91440" tIns="45720" rIns="91440" bIns="45720" rtlCol="0" anchor="b">
            <a:noAutofit/>
          </a:bodyPr>
          <a:lstStyle>
            <a:lvl1pPr algn="l" defTabSz="685800" rtl="0" eaLnBrk="1" latinLnBrk="0" hangingPunct="1">
              <a:lnSpc>
                <a:spcPct val="85000"/>
              </a:lnSpc>
              <a:spcBef>
                <a:spcPct val="0"/>
              </a:spcBef>
              <a:buNone/>
              <a:defRPr sz="3000" kern="1200" spc="-38" baseline="0">
                <a:solidFill>
                  <a:schemeClr val="tx1">
                    <a:lumMod val="75000"/>
                    <a:lumOff val="25000"/>
                  </a:schemeClr>
                </a:solidFill>
                <a:latin typeface="+mj-lt"/>
                <a:ea typeface="+mj-ea"/>
                <a:cs typeface="+mj-cs"/>
              </a:defRPr>
            </a:lvl1pPr>
          </a:lstStyle>
          <a:p>
            <a:r>
              <a:rPr lang="zh-CN" altLang="en-US" sz="2800" b="1" dirty="0">
                <a:solidFill>
                  <a:srgbClr val="0000FF"/>
                </a:solidFill>
                <a:latin typeface="微软雅黑" panose="020B0503020204020204" pitchFamily="34" charset="-122"/>
                <a:ea typeface="微软雅黑" panose="020B0503020204020204" pitchFamily="34" charset="-122"/>
              </a:rPr>
              <a:t>三</a:t>
            </a:r>
            <a:r>
              <a:rPr lang="zh-CN" altLang="en-US" sz="2800" b="1" dirty="0" smtClean="0">
                <a:solidFill>
                  <a:srgbClr val="0000FF"/>
                </a:solidFill>
                <a:latin typeface="微软雅黑" panose="020B0503020204020204" pitchFamily="34" charset="-122"/>
                <a:ea typeface="微软雅黑" panose="020B0503020204020204" pitchFamily="34" charset="-122"/>
              </a:rPr>
              <a:t>、</a:t>
            </a:r>
            <a:r>
              <a:rPr lang="zh-CN" altLang="en-US" sz="2800" b="1" dirty="0">
                <a:solidFill>
                  <a:srgbClr val="0000FF"/>
                </a:solidFill>
                <a:latin typeface="微软雅黑" panose="020B0503020204020204" pitchFamily="34" charset="-122"/>
                <a:ea typeface="微软雅黑" panose="020B0503020204020204" pitchFamily="34" charset="-122"/>
              </a:rPr>
              <a:t>扩展</a:t>
            </a:r>
            <a:r>
              <a:rPr lang="en-US" altLang="zh-CN" sz="2800" b="1" dirty="0">
                <a:solidFill>
                  <a:srgbClr val="0000FF"/>
                </a:solidFill>
                <a:latin typeface="微软雅黑" panose="020B0503020204020204" pitchFamily="34" charset="-122"/>
                <a:ea typeface="微软雅黑" panose="020B0503020204020204" pitchFamily="34" charset="-122"/>
              </a:rPr>
              <a:t>STAP90</a:t>
            </a:r>
            <a:r>
              <a:rPr lang="zh-CN" altLang="en-US" sz="2800" b="1" dirty="0">
                <a:solidFill>
                  <a:srgbClr val="0000FF"/>
                </a:solidFill>
                <a:latin typeface="微软雅黑" panose="020B0503020204020204" pitchFamily="34" charset="-122"/>
                <a:ea typeface="微软雅黑" panose="020B0503020204020204" pitchFamily="34" charset="-122"/>
              </a:rPr>
              <a:t>程序</a:t>
            </a:r>
          </a:p>
        </p:txBody>
      </p:sp>
      <p:sp>
        <p:nvSpPr>
          <p:cNvPr id="21" name="文本框 20"/>
          <p:cNvSpPr txBox="1"/>
          <p:nvPr/>
        </p:nvSpPr>
        <p:spPr>
          <a:xfrm>
            <a:off x="184484" y="1100911"/>
            <a:ext cx="5616241" cy="461665"/>
          </a:xfrm>
          <a:prstGeom prst="rect">
            <a:avLst/>
          </a:prstGeom>
          <a:noFill/>
        </p:spPr>
        <p:txBody>
          <a:bodyPr wrap="square" rtlCol="0">
            <a:spAutoFit/>
          </a:bodyPr>
          <a:lstStyle/>
          <a:p>
            <a:pPr marL="342900" indent="-342900">
              <a:buFont typeface="Wingdings" panose="05000000000000000000" pitchFamily="2" charset="2"/>
              <a:buChar char="n"/>
            </a:pPr>
            <a:r>
              <a:rPr lang="zh-CN" altLang="en-US" sz="2400" b="1" dirty="0" smtClean="0">
                <a:solidFill>
                  <a:srgbClr val="7030A0"/>
                </a:solidFill>
                <a:latin typeface="华文楷体" panose="02010600040101010101" pitchFamily="2" charset="-122"/>
                <a:ea typeface="华文楷体" panose="02010600040101010101" pitchFamily="2" charset="-122"/>
              </a:rPr>
              <a:t>时间积分功能的扩充</a:t>
            </a:r>
            <a:endParaRPr lang="zh-CN" altLang="en-US" sz="2400" b="1" dirty="0">
              <a:solidFill>
                <a:srgbClr val="7030A0"/>
              </a:solidFill>
              <a:latin typeface="华文楷体" panose="02010600040101010101" pitchFamily="2" charset="-122"/>
              <a:ea typeface="华文楷体" panose="02010600040101010101" pitchFamily="2" charset="-122"/>
            </a:endParaRPr>
          </a:p>
        </p:txBody>
      </p:sp>
      <p:grpSp>
        <p:nvGrpSpPr>
          <p:cNvPr id="10" name="组合 9"/>
          <p:cNvGrpSpPr/>
          <p:nvPr/>
        </p:nvGrpSpPr>
        <p:grpSpPr>
          <a:xfrm>
            <a:off x="3788229" y="1020353"/>
            <a:ext cx="4746171" cy="2549194"/>
            <a:chOff x="4606977" y="1100911"/>
            <a:chExt cx="4746171" cy="2549194"/>
          </a:xfrm>
        </p:grpSpPr>
        <p:pic>
          <p:nvPicPr>
            <p:cNvPr id="11" name="图片 10"/>
            <p:cNvPicPr>
              <a:picLocks noChangeAspect="1"/>
            </p:cNvPicPr>
            <p:nvPr/>
          </p:nvPicPr>
          <p:blipFill rotWithShape="1">
            <a:blip r:embed="rId3">
              <a:extLst>
                <a:ext uri="{28A0092B-C50C-407E-A947-70E740481C1C}">
                  <a14:useLocalDpi xmlns:a14="http://schemas.microsoft.com/office/drawing/2010/main" val="0"/>
                </a:ext>
              </a:extLst>
            </a:blip>
            <a:srcRect l="383" t="908" r="59782" b="34542"/>
            <a:stretch/>
          </p:blipFill>
          <p:spPr>
            <a:xfrm>
              <a:off x="4606977" y="1100911"/>
              <a:ext cx="3379984" cy="2531511"/>
            </a:xfrm>
            <a:prstGeom prst="rect">
              <a:avLst/>
            </a:prstGeom>
          </p:spPr>
        </p:pic>
        <p:cxnSp>
          <p:nvCxnSpPr>
            <p:cNvPr id="12" name="直接箭头连接符 11"/>
            <p:cNvCxnSpPr/>
            <p:nvPr/>
          </p:nvCxnSpPr>
          <p:spPr>
            <a:xfrm flipV="1">
              <a:off x="7917354" y="1244184"/>
              <a:ext cx="622043" cy="4996"/>
            </a:xfrm>
            <a:prstGeom prst="straightConnector1">
              <a:avLst/>
            </a:prstGeom>
            <a:ln w="28575">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13" name="等腰三角形 12"/>
            <p:cNvSpPr/>
            <p:nvPr/>
          </p:nvSpPr>
          <p:spPr>
            <a:xfrm>
              <a:off x="5611678" y="3502737"/>
              <a:ext cx="154070" cy="144711"/>
            </a:xfrm>
            <a:prstGeom prst="triangle">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 name="直接连接符 13"/>
            <p:cNvCxnSpPr/>
            <p:nvPr/>
          </p:nvCxnSpPr>
          <p:spPr>
            <a:xfrm>
              <a:off x="7917354" y="3502737"/>
              <a:ext cx="0" cy="144711"/>
            </a:xfrm>
            <a:prstGeom prst="line">
              <a:avLst/>
            </a:prstGeom>
            <a:ln w="28575">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flipV="1">
              <a:off x="7769926" y="3647448"/>
              <a:ext cx="294856" cy="2657"/>
            </a:xfrm>
            <a:prstGeom prst="line">
              <a:avLst/>
            </a:prstGeom>
            <a:ln w="28575">
              <a:solidFill>
                <a:srgbClr val="000000"/>
              </a:solidFill>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8258356" y="1244184"/>
              <a:ext cx="1094792" cy="369332"/>
            </a:xfrm>
            <a:prstGeom prst="rect">
              <a:avLst/>
            </a:prstGeom>
            <a:noFill/>
          </p:spPr>
          <p:txBody>
            <a:bodyPr wrap="square" rtlCol="0">
              <a:spAutoFit/>
            </a:bodyPr>
            <a:lstStyle/>
            <a:p>
              <a:r>
                <a:rPr lang="en-US" altLang="zh-CN" dirty="0" smtClean="0"/>
                <a:t>F=F0*t</a:t>
              </a:r>
              <a:endParaRPr lang="zh-CN" altLang="en-US" dirty="0"/>
            </a:p>
          </p:txBody>
        </p:sp>
      </p:grpSp>
      <p:sp>
        <p:nvSpPr>
          <p:cNvPr id="17" name="文本框 16"/>
          <p:cNvSpPr txBox="1"/>
          <p:nvPr/>
        </p:nvSpPr>
        <p:spPr>
          <a:xfrm>
            <a:off x="7225619" y="2089562"/>
            <a:ext cx="1774602" cy="1477328"/>
          </a:xfrm>
          <a:prstGeom prst="rect">
            <a:avLst/>
          </a:prstGeom>
          <a:noFill/>
        </p:spPr>
        <p:txBody>
          <a:bodyPr wrap="square" rtlCol="0">
            <a:spAutoFit/>
          </a:bodyPr>
          <a:lstStyle/>
          <a:p>
            <a:r>
              <a:rPr lang="en-US" altLang="zh-CN" dirty="0" smtClean="0"/>
              <a:t>L=0.01m,</a:t>
            </a:r>
          </a:p>
          <a:p>
            <a:r>
              <a:rPr lang="en-US" altLang="zh-CN" dirty="0" smtClean="0"/>
              <a:t>Ro=8000kg/m3,</a:t>
            </a:r>
          </a:p>
          <a:p>
            <a:r>
              <a:rPr lang="en-US" altLang="zh-CN" dirty="0" smtClean="0"/>
              <a:t>E=200GPa,v=0.3,</a:t>
            </a:r>
          </a:p>
          <a:p>
            <a:r>
              <a:rPr lang="en-US" altLang="zh-CN" dirty="0" smtClean="0"/>
              <a:t>F0=2E8N</a:t>
            </a:r>
          </a:p>
          <a:p>
            <a:r>
              <a:rPr lang="en-US" altLang="zh-CN" dirty="0" smtClean="0"/>
              <a:t>t=5e-5s,dt=5e-7s</a:t>
            </a:r>
          </a:p>
        </p:txBody>
      </p:sp>
      <p:graphicFrame>
        <p:nvGraphicFramePr>
          <p:cNvPr id="18" name="表格 17"/>
          <p:cNvGraphicFramePr>
            <a:graphicFrameLocks noGrp="1"/>
          </p:cNvGraphicFramePr>
          <p:nvPr>
            <p:extLst>
              <p:ext uri="{D42A27DB-BD31-4B8C-83A1-F6EECF244321}">
                <p14:modId xmlns:p14="http://schemas.microsoft.com/office/powerpoint/2010/main" val="2220669373"/>
              </p:ext>
            </p:extLst>
          </p:nvPr>
        </p:nvGraphicFramePr>
        <p:xfrm>
          <a:off x="179942" y="1859597"/>
          <a:ext cx="4370406" cy="1112520"/>
        </p:xfrm>
        <a:graphic>
          <a:graphicData uri="http://schemas.openxmlformats.org/drawingml/2006/table">
            <a:tbl>
              <a:tblPr firstRow="1" bandRow="1">
                <a:tableStyleId>{5940675A-B579-460E-94D1-54222C63F5DA}</a:tableStyleId>
              </a:tblPr>
              <a:tblGrid>
                <a:gridCol w="2306760">
                  <a:extLst>
                    <a:ext uri="{9D8B030D-6E8A-4147-A177-3AD203B41FA5}">
                      <a16:colId xmlns:a16="http://schemas.microsoft.com/office/drawing/2014/main" val="4118299138"/>
                    </a:ext>
                  </a:extLst>
                </a:gridCol>
                <a:gridCol w="1049311">
                  <a:extLst>
                    <a:ext uri="{9D8B030D-6E8A-4147-A177-3AD203B41FA5}">
                      <a16:colId xmlns:a16="http://schemas.microsoft.com/office/drawing/2014/main" val="707944695"/>
                    </a:ext>
                  </a:extLst>
                </a:gridCol>
                <a:gridCol w="1014335">
                  <a:extLst>
                    <a:ext uri="{9D8B030D-6E8A-4147-A177-3AD203B41FA5}">
                      <a16:colId xmlns:a16="http://schemas.microsoft.com/office/drawing/2014/main" val="3632141341"/>
                    </a:ext>
                  </a:extLst>
                </a:gridCol>
              </a:tblGrid>
              <a:tr h="370840">
                <a:tc>
                  <a:txBody>
                    <a:bodyPr/>
                    <a:lstStyle/>
                    <a:p>
                      <a:endParaRPr lang="zh-CN" altLang="en-US" sz="1600" dirty="0"/>
                    </a:p>
                  </a:txBody>
                  <a:tcPr/>
                </a:tc>
                <a:tc>
                  <a:txBody>
                    <a:bodyPr/>
                    <a:lstStyle/>
                    <a:p>
                      <a:r>
                        <a:rPr lang="en-US" altLang="zh-CN" sz="1600" dirty="0" smtClean="0"/>
                        <a:t>U1max(m)</a:t>
                      </a:r>
                      <a:endParaRPr lang="zh-CN" altLang="en-US" sz="1600" dirty="0"/>
                    </a:p>
                  </a:txBody>
                  <a:tcPr/>
                </a:tc>
                <a:tc>
                  <a:txBody>
                    <a:bodyPr/>
                    <a:lstStyle/>
                    <a:p>
                      <a:r>
                        <a:rPr lang="en-US" altLang="zh-CN" sz="1600" dirty="0" smtClean="0"/>
                        <a:t>U2max(m)</a:t>
                      </a:r>
                      <a:endParaRPr lang="zh-CN" altLang="en-US" sz="1600" dirty="0"/>
                    </a:p>
                  </a:txBody>
                  <a:tcPr/>
                </a:tc>
                <a:extLst>
                  <a:ext uri="{0D108BD9-81ED-4DB2-BD59-A6C34878D82A}">
                    <a16:rowId xmlns:a16="http://schemas.microsoft.com/office/drawing/2014/main" val="1532390443"/>
                  </a:ext>
                </a:extLst>
              </a:tr>
              <a:tr h="370840">
                <a:tc>
                  <a:txBody>
                    <a:bodyPr/>
                    <a:lstStyle/>
                    <a:p>
                      <a:r>
                        <a:rPr lang="en-US" altLang="zh-CN" sz="1600" dirty="0" err="1" smtClean="0"/>
                        <a:t>Abaqus</a:t>
                      </a:r>
                      <a:r>
                        <a:rPr lang="en-US" altLang="zh-CN" sz="1600" dirty="0" smtClean="0"/>
                        <a:t> implicit,</a:t>
                      </a:r>
                      <a:r>
                        <a:rPr lang="en-US" altLang="zh-CN" sz="1600" baseline="0" dirty="0" smtClean="0"/>
                        <a:t> dynamic</a:t>
                      </a:r>
                      <a:endParaRPr lang="zh-CN" altLang="en-US" sz="1600" dirty="0"/>
                    </a:p>
                  </a:txBody>
                  <a:tcPr/>
                </a:tc>
                <a:tc>
                  <a:txBody>
                    <a:bodyPr/>
                    <a:lstStyle/>
                    <a:p>
                      <a:r>
                        <a:rPr lang="en-US" altLang="zh-CN" sz="1600" dirty="0" smtClean="0"/>
                        <a:t>5.87e-7</a:t>
                      </a:r>
                      <a:endParaRPr lang="zh-CN" altLang="en-US" sz="1600" dirty="0"/>
                    </a:p>
                  </a:txBody>
                  <a:tcPr/>
                </a:tc>
                <a:tc>
                  <a:txBody>
                    <a:bodyPr/>
                    <a:lstStyle/>
                    <a:p>
                      <a:r>
                        <a:rPr lang="en-US" altLang="zh-CN" sz="1600" dirty="0" smtClean="0"/>
                        <a:t>1.49e-7</a:t>
                      </a:r>
                      <a:endParaRPr lang="zh-CN" altLang="en-US" sz="1600" dirty="0"/>
                    </a:p>
                  </a:txBody>
                  <a:tcPr/>
                </a:tc>
                <a:extLst>
                  <a:ext uri="{0D108BD9-81ED-4DB2-BD59-A6C34878D82A}">
                    <a16:rowId xmlns:a16="http://schemas.microsoft.com/office/drawing/2014/main" val="563019537"/>
                  </a:ext>
                </a:extLst>
              </a:tr>
              <a:tr h="370840">
                <a:tc>
                  <a:txBody>
                    <a:bodyPr/>
                    <a:lstStyle/>
                    <a:p>
                      <a:r>
                        <a:rPr lang="en-US" altLang="zh-CN" sz="1600" dirty="0" smtClean="0"/>
                        <a:t>Stap90 </a:t>
                      </a:r>
                      <a:endParaRPr lang="zh-CN" altLang="en-US" sz="1600" dirty="0"/>
                    </a:p>
                  </a:txBody>
                  <a:tcPr/>
                </a:tc>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altLang="zh-CN" sz="1600" dirty="0" smtClean="0"/>
                        <a:t>5.82e-7</a:t>
                      </a:r>
                      <a:endParaRPr lang="zh-CN" altLang="en-US" sz="1600" dirty="0"/>
                    </a:p>
                  </a:txBody>
                  <a:tcPr/>
                </a:tc>
                <a:tc>
                  <a:txBody>
                    <a:bodyPr/>
                    <a:lstStyle/>
                    <a:p>
                      <a:r>
                        <a:rPr lang="en-US" altLang="zh-CN" sz="1600" dirty="0" smtClean="0"/>
                        <a:t>1.36e-7</a:t>
                      </a:r>
                      <a:endParaRPr lang="zh-CN" altLang="en-US" sz="1600" dirty="0"/>
                    </a:p>
                  </a:txBody>
                  <a:tcPr/>
                </a:tc>
                <a:extLst>
                  <a:ext uri="{0D108BD9-81ED-4DB2-BD59-A6C34878D82A}">
                    <a16:rowId xmlns:a16="http://schemas.microsoft.com/office/drawing/2014/main" val="1453404411"/>
                  </a:ext>
                </a:extLst>
              </a:tr>
            </a:tbl>
          </a:graphicData>
        </a:graphic>
      </p:graphicFrame>
      <p:pic>
        <p:nvPicPr>
          <p:cNvPr id="19" name="图片 18"/>
          <p:cNvPicPr>
            <a:picLocks noChangeAspect="1"/>
          </p:cNvPicPr>
          <p:nvPr/>
        </p:nvPicPr>
        <p:blipFill>
          <a:blip r:embed="rId4"/>
          <a:stretch>
            <a:fillRect/>
          </a:stretch>
        </p:blipFill>
        <p:spPr>
          <a:xfrm>
            <a:off x="5936102" y="3672115"/>
            <a:ext cx="3195198" cy="2463029"/>
          </a:xfrm>
          <a:prstGeom prst="rect">
            <a:avLst/>
          </a:prstGeom>
        </p:spPr>
      </p:pic>
      <p:pic>
        <p:nvPicPr>
          <p:cNvPr id="20" name="图片 19"/>
          <p:cNvPicPr>
            <a:picLocks noChangeAspect="1"/>
          </p:cNvPicPr>
          <p:nvPr/>
        </p:nvPicPr>
        <p:blipFill>
          <a:blip r:embed="rId5"/>
          <a:stretch>
            <a:fillRect/>
          </a:stretch>
        </p:blipFill>
        <p:spPr>
          <a:xfrm>
            <a:off x="40501" y="3730921"/>
            <a:ext cx="3189704" cy="2345415"/>
          </a:xfrm>
          <a:prstGeom prst="rect">
            <a:avLst/>
          </a:prstGeom>
        </p:spPr>
      </p:pic>
      <p:pic>
        <p:nvPicPr>
          <p:cNvPr id="22" name="图片 21"/>
          <p:cNvPicPr>
            <a:picLocks noChangeAspect="1"/>
          </p:cNvPicPr>
          <p:nvPr/>
        </p:nvPicPr>
        <p:blipFill>
          <a:blip r:embed="rId6"/>
          <a:stretch>
            <a:fillRect/>
          </a:stretch>
        </p:blipFill>
        <p:spPr>
          <a:xfrm>
            <a:off x="3144056" y="3783235"/>
            <a:ext cx="2865496" cy="2212831"/>
          </a:xfrm>
          <a:prstGeom prst="rect">
            <a:avLst/>
          </a:prstGeom>
        </p:spPr>
      </p:pic>
    </p:spTree>
    <p:extLst>
      <p:ext uri="{BB962C8B-B14F-4D97-AF65-F5344CB8AC3E}">
        <p14:creationId xmlns:p14="http://schemas.microsoft.com/office/powerpoint/2010/main" val="2561923278"/>
      </p:ext>
    </p:extLst>
  </p:cSld>
  <p:clrMapOvr>
    <a:masterClrMapping/>
  </p:clrMapOvr>
  <mc:AlternateContent xmlns:mc="http://schemas.openxmlformats.org/markup-compatibility/2006" xmlns:p14="http://schemas.microsoft.com/office/powerpoint/2010/main">
    <mc:Choice Requires="p14">
      <p:transition spd="slow" p14:dur="2000" advTm="11209"/>
    </mc:Choice>
    <mc:Fallback xmlns="">
      <p:transition spd="slow" advTm="11209"/>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zh-CN" altLang="en-US" smtClean="0"/>
              <a:t>计算动力学大作业（第三组）</a:t>
            </a:r>
            <a:endParaRPr lang="zh-CN" altLang="en-US" dirty="0"/>
          </a:p>
        </p:txBody>
      </p:sp>
      <p:sp>
        <p:nvSpPr>
          <p:cNvPr id="7" name="内容占位符 6"/>
          <p:cNvSpPr>
            <a:spLocks noGrp="1"/>
          </p:cNvSpPr>
          <p:nvPr>
            <p:ph idx="1"/>
          </p:nvPr>
        </p:nvSpPr>
        <p:spPr>
          <a:xfrm>
            <a:off x="1625659" y="1427836"/>
            <a:ext cx="6444154" cy="4247317"/>
          </a:xfrm>
          <a:prstGeom prst="rect">
            <a:avLst/>
          </a:prstGeom>
        </p:spPr>
        <p:txBody>
          <a:bodyPr wrap="square">
            <a:spAutoFit/>
          </a:bodyPr>
          <a:lstStyle/>
          <a:p>
            <a:pPr marL="0" indent="0">
              <a:lnSpc>
                <a:spcPct val="150000"/>
              </a:lnSpc>
              <a:spcBef>
                <a:spcPts val="0"/>
              </a:spcBef>
              <a:spcAft>
                <a:spcPts val="0"/>
              </a:spcAft>
              <a:buNone/>
            </a:pPr>
            <a:r>
              <a:rPr lang="en-US" altLang="zh-CN" sz="3600" b="1" dirty="0" smtClean="0">
                <a:solidFill>
                  <a:srgbClr val="0000FF"/>
                </a:solidFill>
                <a:latin typeface="楷体" panose="02010609060101010101" pitchFamily="49" charset="-122"/>
                <a:ea typeface="楷体" panose="02010609060101010101" pitchFamily="49" charset="-122"/>
              </a:rPr>
              <a:t>1.</a:t>
            </a:r>
            <a:r>
              <a:rPr lang="zh-CN" altLang="en-US" sz="3600" b="1" dirty="0" smtClean="0">
                <a:solidFill>
                  <a:srgbClr val="0000FF"/>
                </a:solidFill>
                <a:latin typeface="楷体" panose="02010609060101010101" pitchFamily="49" charset="-122"/>
                <a:ea typeface="楷体" panose="02010609060101010101" pitchFamily="49" charset="-122"/>
              </a:rPr>
              <a:t>大作业选题与分工</a:t>
            </a:r>
            <a:endParaRPr lang="en-US" altLang="zh-CN" sz="3600" b="1" dirty="0">
              <a:solidFill>
                <a:srgbClr val="0000FF"/>
              </a:solidFill>
              <a:latin typeface="楷体" panose="02010609060101010101" pitchFamily="49" charset="-122"/>
              <a:ea typeface="楷体" panose="02010609060101010101" pitchFamily="49" charset="-122"/>
            </a:endParaRPr>
          </a:p>
          <a:p>
            <a:pPr marL="0" indent="0">
              <a:lnSpc>
                <a:spcPct val="150000"/>
              </a:lnSpc>
              <a:spcBef>
                <a:spcPts val="0"/>
              </a:spcBef>
              <a:spcAft>
                <a:spcPts val="0"/>
              </a:spcAft>
              <a:buNone/>
            </a:pPr>
            <a:r>
              <a:rPr lang="en-US" altLang="zh-CN" sz="3600" b="1" dirty="0" smtClean="0">
                <a:solidFill>
                  <a:schemeClr val="bg1">
                    <a:lumMod val="75000"/>
                  </a:schemeClr>
                </a:solidFill>
                <a:latin typeface="楷体" panose="02010609060101010101" pitchFamily="49" charset="-122"/>
                <a:ea typeface="楷体" panose="02010609060101010101" pitchFamily="49" charset="-122"/>
              </a:rPr>
              <a:t>2.</a:t>
            </a:r>
            <a:r>
              <a:rPr lang="zh-CN" altLang="en-US" sz="3600" b="1" dirty="0" smtClean="0">
                <a:solidFill>
                  <a:schemeClr val="bg1">
                    <a:lumMod val="75000"/>
                  </a:schemeClr>
                </a:solidFill>
                <a:latin typeface="楷体" panose="02010609060101010101" pitchFamily="49" charset="-122"/>
                <a:ea typeface="楷体" panose="02010609060101010101" pitchFamily="49" charset="-122"/>
              </a:rPr>
              <a:t>文献调研</a:t>
            </a:r>
            <a:endParaRPr lang="en-US" altLang="zh-CN" sz="3600" b="1" dirty="0" smtClean="0">
              <a:solidFill>
                <a:schemeClr val="bg1">
                  <a:lumMod val="75000"/>
                </a:schemeClr>
              </a:solidFill>
              <a:latin typeface="楷体" panose="02010609060101010101" pitchFamily="49" charset="-122"/>
              <a:ea typeface="楷体" panose="02010609060101010101" pitchFamily="49" charset="-122"/>
            </a:endParaRPr>
          </a:p>
          <a:p>
            <a:pPr marL="0" indent="0">
              <a:lnSpc>
                <a:spcPct val="150000"/>
              </a:lnSpc>
              <a:spcBef>
                <a:spcPts val="0"/>
              </a:spcBef>
              <a:spcAft>
                <a:spcPts val="0"/>
              </a:spcAft>
              <a:buNone/>
            </a:pPr>
            <a:r>
              <a:rPr lang="en-US" altLang="zh-CN" sz="3600" b="1" dirty="0" smtClean="0">
                <a:solidFill>
                  <a:schemeClr val="bg1">
                    <a:lumMod val="75000"/>
                  </a:schemeClr>
                </a:solidFill>
                <a:latin typeface="楷体" panose="02010609060101010101" pitchFamily="49" charset="-122"/>
                <a:ea typeface="楷体" panose="02010609060101010101" pitchFamily="49" charset="-122"/>
              </a:rPr>
              <a:t>3.</a:t>
            </a:r>
            <a:r>
              <a:rPr lang="zh-CN" altLang="en-US" sz="3600" b="1" dirty="0" smtClean="0">
                <a:solidFill>
                  <a:schemeClr val="bg1">
                    <a:lumMod val="75000"/>
                  </a:schemeClr>
                </a:solidFill>
                <a:latin typeface="楷体" panose="02010609060101010101" pitchFamily="49" charset="-122"/>
                <a:ea typeface="楷体" panose="02010609060101010101" pitchFamily="49" charset="-122"/>
              </a:rPr>
              <a:t>扩展</a:t>
            </a:r>
            <a:r>
              <a:rPr lang="en-US" altLang="zh-CN" sz="3600" b="1" dirty="0" smtClean="0">
                <a:solidFill>
                  <a:schemeClr val="bg1">
                    <a:lumMod val="75000"/>
                  </a:schemeClr>
                </a:solidFill>
                <a:latin typeface="楷体" panose="02010609060101010101" pitchFamily="49" charset="-122"/>
                <a:ea typeface="楷体" panose="02010609060101010101" pitchFamily="49" charset="-122"/>
              </a:rPr>
              <a:t>STAP90</a:t>
            </a:r>
            <a:r>
              <a:rPr lang="zh-CN" altLang="en-US" sz="3600" b="1" dirty="0" smtClean="0">
                <a:solidFill>
                  <a:schemeClr val="bg1">
                    <a:lumMod val="75000"/>
                  </a:schemeClr>
                </a:solidFill>
                <a:latin typeface="楷体" panose="02010609060101010101" pitchFamily="49" charset="-122"/>
                <a:ea typeface="楷体" panose="02010609060101010101" pitchFamily="49" charset="-122"/>
              </a:rPr>
              <a:t>程序</a:t>
            </a:r>
            <a:endParaRPr lang="en-US" altLang="zh-CN" sz="3600" b="1" dirty="0" smtClean="0">
              <a:solidFill>
                <a:schemeClr val="bg1">
                  <a:lumMod val="75000"/>
                </a:schemeClr>
              </a:solidFill>
              <a:latin typeface="楷体" panose="02010609060101010101" pitchFamily="49" charset="-122"/>
              <a:ea typeface="楷体" panose="02010609060101010101" pitchFamily="49" charset="-122"/>
            </a:endParaRPr>
          </a:p>
          <a:p>
            <a:pPr marL="0" indent="0">
              <a:lnSpc>
                <a:spcPct val="150000"/>
              </a:lnSpc>
              <a:spcBef>
                <a:spcPts val="0"/>
              </a:spcBef>
              <a:spcAft>
                <a:spcPts val="0"/>
              </a:spcAft>
              <a:buNone/>
            </a:pPr>
            <a:r>
              <a:rPr lang="en-US" altLang="zh-CN" sz="3600" b="1" dirty="0" smtClean="0">
                <a:solidFill>
                  <a:schemeClr val="bg1">
                    <a:lumMod val="75000"/>
                  </a:schemeClr>
                </a:solidFill>
                <a:latin typeface="楷体" panose="02010609060101010101" pitchFamily="49" charset="-122"/>
                <a:ea typeface="楷体" panose="02010609060101010101" pitchFamily="49" charset="-122"/>
              </a:rPr>
              <a:t>4.</a:t>
            </a:r>
            <a:r>
              <a:rPr lang="zh-CN" altLang="en-US" sz="3600" b="1" dirty="0" smtClean="0">
                <a:solidFill>
                  <a:schemeClr val="bg1">
                    <a:lumMod val="75000"/>
                  </a:schemeClr>
                </a:solidFill>
                <a:latin typeface="楷体" panose="02010609060101010101" pitchFamily="49" charset="-122"/>
                <a:ea typeface="楷体" panose="02010609060101010101" pitchFamily="49" charset="-122"/>
              </a:rPr>
              <a:t>实际冲击问题软件分析</a:t>
            </a:r>
            <a:endParaRPr lang="en-US" altLang="zh-CN" sz="3600" b="1" dirty="0" smtClean="0">
              <a:solidFill>
                <a:schemeClr val="bg1">
                  <a:lumMod val="75000"/>
                </a:schemeClr>
              </a:solidFill>
              <a:latin typeface="楷体" panose="02010609060101010101" pitchFamily="49" charset="-122"/>
              <a:ea typeface="楷体" panose="02010609060101010101" pitchFamily="49" charset="-122"/>
            </a:endParaRPr>
          </a:p>
          <a:p>
            <a:pPr marL="0" indent="0">
              <a:lnSpc>
                <a:spcPct val="150000"/>
              </a:lnSpc>
              <a:spcBef>
                <a:spcPts val="0"/>
              </a:spcBef>
              <a:spcAft>
                <a:spcPts val="0"/>
              </a:spcAft>
              <a:buNone/>
            </a:pPr>
            <a:r>
              <a:rPr lang="en-US" altLang="zh-CN" sz="3600" b="1" dirty="0" smtClean="0">
                <a:solidFill>
                  <a:schemeClr val="bg1">
                    <a:lumMod val="75000"/>
                  </a:schemeClr>
                </a:solidFill>
                <a:latin typeface="楷体" panose="02010609060101010101" pitchFamily="49" charset="-122"/>
                <a:ea typeface="楷体" panose="02010609060101010101" pitchFamily="49" charset="-122"/>
              </a:rPr>
              <a:t>5.</a:t>
            </a:r>
            <a:r>
              <a:rPr lang="zh-CN" altLang="en-US" sz="3600" b="1" dirty="0" smtClean="0">
                <a:solidFill>
                  <a:schemeClr val="bg1">
                    <a:lumMod val="75000"/>
                  </a:schemeClr>
                </a:solidFill>
                <a:latin typeface="楷体" panose="02010609060101010101" pitchFamily="49" charset="-122"/>
                <a:ea typeface="楷体" panose="02010609060101010101" pitchFamily="49" charset="-122"/>
              </a:rPr>
              <a:t>收获与体会</a:t>
            </a:r>
            <a:endParaRPr lang="en-US" altLang="zh-CN" sz="3600" b="1" dirty="0" smtClean="0">
              <a:solidFill>
                <a:schemeClr val="bg1">
                  <a:lumMod val="75000"/>
                </a:schemeClr>
              </a:solidFill>
              <a:latin typeface="楷体" panose="02010609060101010101" pitchFamily="49" charset="-122"/>
              <a:ea typeface="楷体" panose="02010609060101010101" pitchFamily="49" charset="-122"/>
            </a:endParaRPr>
          </a:p>
        </p:txBody>
      </p:sp>
      <p:sp>
        <p:nvSpPr>
          <p:cNvPr id="8" name="Rectangle 2"/>
          <p:cNvSpPr txBox="1">
            <a:spLocks noChangeArrowheads="1"/>
          </p:cNvSpPr>
          <p:nvPr/>
        </p:nvSpPr>
        <p:spPr>
          <a:xfrm>
            <a:off x="3216805" y="112734"/>
            <a:ext cx="2520115" cy="748531"/>
          </a:xfrm>
          <a:prstGeom prst="rect">
            <a:avLst/>
          </a:prstGeom>
        </p:spPr>
        <p:txBody>
          <a:bodyPr vert="horz" lIns="91440" tIns="45720" rIns="91440" bIns="45720" rtlCol="0" anchor="b">
            <a:noAutofit/>
          </a:bodyPr>
          <a:lstStyle>
            <a:lvl1pPr algn="l" defTabSz="685800" rtl="0" eaLnBrk="1" latinLnBrk="0" hangingPunct="1">
              <a:lnSpc>
                <a:spcPct val="85000"/>
              </a:lnSpc>
              <a:spcBef>
                <a:spcPct val="0"/>
              </a:spcBef>
              <a:buNone/>
              <a:defRPr sz="3000" kern="1200" spc="-38" baseline="0">
                <a:solidFill>
                  <a:schemeClr val="tx1">
                    <a:lumMod val="75000"/>
                    <a:lumOff val="25000"/>
                  </a:schemeClr>
                </a:solidFill>
                <a:latin typeface="+mj-lt"/>
                <a:ea typeface="+mj-ea"/>
                <a:cs typeface="+mj-cs"/>
              </a:defRPr>
            </a:lvl1pPr>
          </a:lstStyle>
          <a:p>
            <a:r>
              <a:rPr lang="zh-CN" altLang="en-US" sz="3800" b="1" dirty="0" smtClean="0">
                <a:solidFill>
                  <a:srgbClr val="0000FF"/>
                </a:solidFill>
                <a:latin typeface="微软雅黑" panose="020B0503020204020204" pitchFamily="34" charset="-122"/>
                <a:ea typeface="微软雅黑" panose="020B0503020204020204" pitchFamily="34" charset="-122"/>
              </a:rPr>
              <a:t>主要内容</a:t>
            </a:r>
            <a:endParaRPr lang="en-US" altLang="zh-CN" sz="3800" b="1" dirty="0" smtClean="0">
              <a:solidFill>
                <a:srgbClr val="0000FF"/>
              </a:solidFill>
              <a:latin typeface="微软雅黑" panose="020B0503020204020204" pitchFamily="34" charset="-122"/>
              <a:ea typeface="微软雅黑" panose="020B0503020204020204" pitchFamily="34" charset="-122"/>
            </a:endParaRPr>
          </a:p>
        </p:txBody>
      </p:sp>
      <p:sp>
        <p:nvSpPr>
          <p:cNvPr id="2" name="日期占位符 1"/>
          <p:cNvSpPr>
            <a:spLocks noGrp="1"/>
          </p:cNvSpPr>
          <p:nvPr>
            <p:ph type="dt" sz="half" idx="10"/>
          </p:nvPr>
        </p:nvSpPr>
        <p:spPr/>
        <p:txBody>
          <a:bodyPr/>
          <a:lstStyle/>
          <a:p>
            <a:fld id="{C61E072A-7C6D-4E40-A6FE-BEAA871939B0}" type="datetime1">
              <a:rPr lang="zh-CN" altLang="en-US" smtClean="0"/>
              <a:t>2022/6/1</a:t>
            </a:fld>
            <a:endParaRPr lang="zh-CN" altLang="en-US"/>
          </a:p>
        </p:txBody>
      </p:sp>
      <p:sp>
        <p:nvSpPr>
          <p:cNvPr id="9" name="灯片编号占位符 8"/>
          <p:cNvSpPr>
            <a:spLocks noGrp="1"/>
          </p:cNvSpPr>
          <p:nvPr>
            <p:ph type="sldNum" sz="quarter" idx="12"/>
          </p:nvPr>
        </p:nvSpPr>
        <p:spPr/>
        <p:txBody>
          <a:bodyPr/>
          <a:lstStyle/>
          <a:p>
            <a:fld id="{69764B09-0332-4747-B2BA-F996204B7FB7}" type="slidenum">
              <a:rPr lang="zh-CN" altLang="en-US" smtClean="0"/>
              <a:t>3</a:t>
            </a:fld>
            <a:endParaRPr lang="zh-CN" altLang="en-US"/>
          </a:p>
        </p:txBody>
      </p:sp>
    </p:spTree>
    <p:extLst>
      <p:ext uri="{BB962C8B-B14F-4D97-AF65-F5344CB8AC3E}">
        <p14:creationId xmlns:p14="http://schemas.microsoft.com/office/powerpoint/2010/main" val="3118263300"/>
      </p:ext>
    </p:extLst>
  </p:cSld>
  <p:clrMapOvr>
    <a:masterClrMapping/>
  </p:clrMapOvr>
  <mc:AlternateContent xmlns:mc="http://schemas.openxmlformats.org/markup-compatibility/2006" xmlns:p14="http://schemas.microsoft.com/office/powerpoint/2010/main">
    <mc:Choice Requires="p14">
      <p:transition spd="slow" p14:dur="2000" advTm="11209"/>
    </mc:Choice>
    <mc:Fallback xmlns="">
      <p:transition spd="slow" advTm="11209"/>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zh-CN" altLang="en-US" smtClean="0"/>
              <a:t>计算动力学大作业（第三组）</a:t>
            </a:r>
            <a:endParaRPr lang="zh-CN" altLang="en-US" dirty="0"/>
          </a:p>
        </p:txBody>
      </p:sp>
      <p:sp>
        <p:nvSpPr>
          <p:cNvPr id="2" name="日期占位符 1"/>
          <p:cNvSpPr>
            <a:spLocks noGrp="1"/>
          </p:cNvSpPr>
          <p:nvPr>
            <p:ph type="dt" sz="half" idx="10"/>
          </p:nvPr>
        </p:nvSpPr>
        <p:spPr/>
        <p:txBody>
          <a:bodyPr/>
          <a:lstStyle/>
          <a:p>
            <a:fld id="{EA4F1C15-A733-4F71-AE40-1F05C5AF36AA}" type="datetime1">
              <a:rPr lang="zh-CN" altLang="en-US" smtClean="0"/>
              <a:t>2022/6/1</a:t>
            </a:fld>
            <a:endParaRPr lang="zh-CN" altLang="en-US"/>
          </a:p>
        </p:txBody>
      </p:sp>
      <p:sp>
        <p:nvSpPr>
          <p:cNvPr id="9" name="灯片编号占位符 8"/>
          <p:cNvSpPr>
            <a:spLocks noGrp="1"/>
          </p:cNvSpPr>
          <p:nvPr>
            <p:ph type="sldNum" sz="quarter" idx="12"/>
          </p:nvPr>
        </p:nvSpPr>
        <p:spPr/>
        <p:txBody>
          <a:bodyPr/>
          <a:lstStyle/>
          <a:p>
            <a:fld id="{69764B09-0332-4747-B2BA-F996204B7FB7}" type="slidenum">
              <a:rPr lang="zh-CN" altLang="en-US" smtClean="0"/>
              <a:t>30</a:t>
            </a:fld>
            <a:endParaRPr lang="zh-CN" altLang="en-US"/>
          </a:p>
        </p:txBody>
      </p:sp>
      <p:sp>
        <p:nvSpPr>
          <p:cNvPr id="3" name="标题 2"/>
          <p:cNvSpPr>
            <a:spLocks noGrp="1"/>
          </p:cNvSpPr>
          <p:nvPr>
            <p:ph type="title"/>
          </p:nvPr>
        </p:nvSpPr>
        <p:spPr/>
        <p:txBody>
          <a:bodyPr/>
          <a:lstStyle/>
          <a:p>
            <a:endParaRPr lang="zh-CN" altLang="en-US"/>
          </a:p>
        </p:txBody>
      </p:sp>
      <p:sp>
        <p:nvSpPr>
          <p:cNvPr id="8" name="Rectangle 2"/>
          <p:cNvSpPr txBox="1">
            <a:spLocks noChangeArrowheads="1"/>
          </p:cNvSpPr>
          <p:nvPr/>
        </p:nvSpPr>
        <p:spPr>
          <a:xfrm>
            <a:off x="1155968" y="225420"/>
            <a:ext cx="4490687" cy="563562"/>
          </a:xfrm>
          <a:prstGeom prst="rect">
            <a:avLst/>
          </a:prstGeom>
        </p:spPr>
        <p:txBody>
          <a:bodyPr vert="horz" lIns="91440" tIns="45720" rIns="91440" bIns="45720" rtlCol="0" anchor="b">
            <a:noAutofit/>
          </a:bodyPr>
          <a:lstStyle>
            <a:lvl1pPr algn="l" defTabSz="685800" rtl="0" eaLnBrk="1" latinLnBrk="0" hangingPunct="1">
              <a:lnSpc>
                <a:spcPct val="85000"/>
              </a:lnSpc>
              <a:spcBef>
                <a:spcPct val="0"/>
              </a:spcBef>
              <a:buNone/>
              <a:defRPr sz="3000" kern="1200" spc="-38" baseline="0">
                <a:solidFill>
                  <a:schemeClr val="tx1">
                    <a:lumMod val="75000"/>
                    <a:lumOff val="25000"/>
                  </a:schemeClr>
                </a:solidFill>
                <a:latin typeface="+mj-lt"/>
                <a:ea typeface="+mj-ea"/>
                <a:cs typeface="+mj-cs"/>
              </a:defRPr>
            </a:lvl1pPr>
          </a:lstStyle>
          <a:p>
            <a:r>
              <a:rPr lang="zh-CN" altLang="en-US" sz="2800" b="1" dirty="0">
                <a:solidFill>
                  <a:srgbClr val="0000FF"/>
                </a:solidFill>
                <a:latin typeface="微软雅黑" panose="020B0503020204020204" pitchFamily="34" charset="-122"/>
                <a:ea typeface="微软雅黑" panose="020B0503020204020204" pitchFamily="34" charset="-122"/>
              </a:rPr>
              <a:t>三</a:t>
            </a:r>
            <a:r>
              <a:rPr lang="zh-CN" altLang="en-US" sz="2800" b="1" dirty="0" smtClean="0">
                <a:solidFill>
                  <a:srgbClr val="0000FF"/>
                </a:solidFill>
                <a:latin typeface="微软雅黑" panose="020B0503020204020204" pitchFamily="34" charset="-122"/>
                <a:ea typeface="微软雅黑" panose="020B0503020204020204" pitchFamily="34" charset="-122"/>
              </a:rPr>
              <a:t>、</a:t>
            </a:r>
            <a:r>
              <a:rPr lang="zh-CN" altLang="en-US" sz="2800" b="1" dirty="0">
                <a:solidFill>
                  <a:srgbClr val="0000FF"/>
                </a:solidFill>
                <a:latin typeface="微软雅黑" panose="020B0503020204020204" pitchFamily="34" charset="-122"/>
                <a:ea typeface="微软雅黑" panose="020B0503020204020204" pitchFamily="34" charset="-122"/>
              </a:rPr>
              <a:t>扩展</a:t>
            </a:r>
            <a:r>
              <a:rPr lang="en-US" altLang="zh-CN" sz="2800" b="1" dirty="0">
                <a:solidFill>
                  <a:srgbClr val="0000FF"/>
                </a:solidFill>
                <a:latin typeface="微软雅黑" panose="020B0503020204020204" pitchFamily="34" charset="-122"/>
                <a:ea typeface="微软雅黑" panose="020B0503020204020204" pitchFamily="34" charset="-122"/>
              </a:rPr>
              <a:t>STAP90</a:t>
            </a:r>
            <a:r>
              <a:rPr lang="zh-CN" altLang="en-US" sz="2800" b="1" dirty="0">
                <a:solidFill>
                  <a:srgbClr val="0000FF"/>
                </a:solidFill>
                <a:latin typeface="微软雅黑" panose="020B0503020204020204" pitchFamily="34" charset="-122"/>
                <a:ea typeface="微软雅黑" panose="020B0503020204020204" pitchFamily="34" charset="-122"/>
              </a:rPr>
              <a:t>程序</a:t>
            </a:r>
          </a:p>
        </p:txBody>
      </p:sp>
      <p:sp>
        <p:nvSpPr>
          <p:cNvPr id="21" name="文本框 20"/>
          <p:cNvSpPr txBox="1"/>
          <p:nvPr/>
        </p:nvSpPr>
        <p:spPr>
          <a:xfrm>
            <a:off x="184484" y="1100911"/>
            <a:ext cx="5616241" cy="461665"/>
          </a:xfrm>
          <a:prstGeom prst="rect">
            <a:avLst/>
          </a:prstGeom>
          <a:noFill/>
        </p:spPr>
        <p:txBody>
          <a:bodyPr wrap="square" rtlCol="0">
            <a:spAutoFit/>
          </a:bodyPr>
          <a:lstStyle/>
          <a:p>
            <a:pPr marL="342900" indent="-342900">
              <a:buFont typeface="Wingdings" panose="05000000000000000000" pitchFamily="2" charset="2"/>
              <a:buChar char="n"/>
            </a:pPr>
            <a:r>
              <a:rPr lang="zh-CN" altLang="en-US" sz="2400" b="1" dirty="0" smtClean="0">
                <a:solidFill>
                  <a:srgbClr val="7030A0"/>
                </a:solidFill>
                <a:latin typeface="华文楷体" panose="02010600040101010101" pitchFamily="2" charset="-122"/>
                <a:ea typeface="华文楷体" panose="02010600040101010101" pitchFamily="2" charset="-122"/>
              </a:rPr>
              <a:t>时间积分功能的扩充</a:t>
            </a:r>
            <a:endParaRPr lang="zh-CN" altLang="en-US" sz="2400" b="1" dirty="0">
              <a:solidFill>
                <a:srgbClr val="7030A0"/>
              </a:solidFill>
              <a:latin typeface="华文楷体" panose="02010600040101010101" pitchFamily="2" charset="-122"/>
              <a:ea typeface="华文楷体" panose="02010600040101010101" pitchFamily="2" charset="-122"/>
            </a:endParaRPr>
          </a:p>
        </p:txBody>
      </p:sp>
      <p:pic>
        <p:nvPicPr>
          <p:cNvPr id="10" name="图片 9"/>
          <p:cNvPicPr>
            <a:picLocks noChangeAspect="1"/>
          </p:cNvPicPr>
          <p:nvPr/>
        </p:nvPicPr>
        <p:blipFill>
          <a:blip r:embed="rId3"/>
          <a:stretch>
            <a:fillRect/>
          </a:stretch>
        </p:blipFill>
        <p:spPr>
          <a:xfrm>
            <a:off x="0" y="3878893"/>
            <a:ext cx="3072635" cy="2455939"/>
          </a:xfrm>
          <a:prstGeom prst="rect">
            <a:avLst/>
          </a:prstGeom>
        </p:spPr>
      </p:pic>
      <p:pic>
        <p:nvPicPr>
          <p:cNvPr id="11" name="图片 10"/>
          <p:cNvPicPr>
            <a:picLocks noChangeAspect="1"/>
          </p:cNvPicPr>
          <p:nvPr/>
        </p:nvPicPr>
        <p:blipFill>
          <a:blip r:embed="rId4"/>
          <a:stretch>
            <a:fillRect/>
          </a:stretch>
        </p:blipFill>
        <p:spPr>
          <a:xfrm>
            <a:off x="3053290" y="3939881"/>
            <a:ext cx="2999894" cy="2394951"/>
          </a:xfrm>
          <a:prstGeom prst="rect">
            <a:avLst/>
          </a:prstGeom>
        </p:spPr>
      </p:pic>
      <p:pic>
        <p:nvPicPr>
          <p:cNvPr id="12" name="图片 11"/>
          <p:cNvPicPr>
            <a:picLocks noChangeAspect="1"/>
          </p:cNvPicPr>
          <p:nvPr/>
        </p:nvPicPr>
        <p:blipFill>
          <a:blip r:embed="rId5"/>
          <a:stretch>
            <a:fillRect/>
          </a:stretch>
        </p:blipFill>
        <p:spPr>
          <a:xfrm>
            <a:off x="6013131" y="3939881"/>
            <a:ext cx="3097428" cy="2394951"/>
          </a:xfrm>
          <a:prstGeom prst="rect">
            <a:avLst/>
          </a:prstGeom>
        </p:spPr>
      </p:pic>
      <p:grpSp>
        <p:nvGrpSpPr>
          <p:cNvPr id="13" name="组合 12"/>
          <p:cNvGrpSpPr/>
          <p:nvPr/>
        </p:nvGrpSpPr>
        <p:grpSpPr>
          <a:xfrm>
            <a:off x="3888331" y="1001531"/>
            <a:ext cx="4950870" cy="2836921"/>
            <a:chOff x="4031102" y="991839"/>
            <a:chExt cx="4950870" cy="2836921"/>
          </a:xfrm>
        </p:grpSpPr>
        <p:pic>
          <p:nvPicPr>
            <p:cNvPr id="14" name="图片 13"/>
            <p:cNvPicPr>
              <a:picLocks noChangeAspect="1"/>
            </p:cNvPicPr>
            <p:nvPr/>
          </p:nvPicPr>
          <p:blipFill>
            <a:blip r:embed="rId6"/>
            <a:stretch>
              <a:fillRect/>
            </a:stretch>
          </p:blipFill>
          <p:spPr>
            <a:xfrm>
              <a:off x="4031102" y="991839"/>
              <a:ext cx="4382236" cy="2836921"/>
            </a:xfrm>
            <a:prstGeom prst="rect">
              <a:avLst/>
            </a:prstGeom>
          </p:spPr>
        </p:pic>
        <p:sp>
          <p:nvSpPr>
            <p:cNvPr id="15" name="文本框 14"/>
            <p:cNvSpPr txBox="1"/>
            <p:nvPr/>
          </p:nvSpPr>
          <p:spPr>
            <a:xfrm>
              <a:off x="6541444" y="2223493"/>
              <a:ext cx="2440528" cy="646331"/>
            </a:xfrm>
            <a:prstGeom prst="rect">
              <a:avLst/>
            </a:prstGeom>
            <a:noFill/>
          </p:spPr>
          <p:txBody>
            <a:bodyPr wrap="square" rtlCol="0">
              <a:spAutoFit/>
            </a:bodyPr>
            <a:lstStyle/>
            <a:p>
              <a:r>
                <a:rPr lang="en-US" altLang="zh-CN" b="1" dirty="0" err="1" smtClean="0">
                  <a:latin typeface="+mj-ea"/>
                  <a:ea typeface="+mj-ea"/>
                </a:rPr>
                <a:t>dt</a:t>
              </a:r>
              <a:r>
                <a:rPr lang="en-US" altLang="zh-CN" b="1" dirty="0" smtClean="0">
                  <a:latin typeface="+mj-ea"/>
                  <a:ea typeface="+mj-ea"/>
                </a:rPr>
                <a:t>=0.004s</a:t>
              </a:r>
            </a:p>
            <a:p>
              <a:r>
                <a:rPr lang="en-US" altLang="zh-CN" b="1" dirty="0" smtClean="0">
                  <a:latin typeface="+mj-ea"/>
                  <a:ea typeface="+mj-ea"/>
                </a:rPr>
                <a:t>1*160</a:t>
              </a:r>
              <a:r>
                <a:rPr lang="zh-CN" altLang="en-US" b="1" dirty="0" smtClean="0">
                  <a:latin typeface="+mj-ea"/>
                  <a:ea typeface="+mj-ea"/>
                </a:rPr>
                <a:t>个平面应变单元</a:t>
              </a:r>
              <a:endParaRPr lang="en-US" altLang="zh-CN" b="1" dirty="0" smtClean="0">
                <a:latin typeface="+mj-ea"/>
                <a:ea typeface="+mj-ea"/>
              </a:endParaRPr>
            </a:p>
          </p:txBody>
        </p:sp>
      </p:grpSp>
      <p:pic>
        <p:nvPicPr>
          <p:cNvPr id="16" name="图片 1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42034" y="1763385"/>
            <a:ext cx="3428512" cy="1714256"/>
          </a:xfrm>
          <a:prstGeom prst="rect">
            <a:avLst/>
          </a:prstGeom>
        </p:spPr>
      </p:pic>
    </p:spTree>
    <p:extLst>
      <p:ext uri="{BB962C8B-B14F-4D97-AF65-F5344CB8AC3E}">
        <p14:creationId xmlns:p14="http://schemas.microsoft.com/office/powerpoint/2010/main" val="2974977747"/>
      </p:ext>
    </p:extLst>
  </p:cSld>
  <p:clrMapOvr>
    <a:masterClrMapping/>
  </p:clrMapOvr>
  <mc:AlternateContent xmlns:mc="http://schemas.openxmlformats.org/markup-compatibility/2006" xmlns:p14="http://schemas.microsoft.com/office/powerpoint/2010/main">
    <mc:Choice Requires="p14">
      <p:transition spd="slow" p14:dur="2000" advTm="11209"/>
    </mc:Choice>
    <mc:Fallback xmlns="">
      <p:transition spd="slow" advTm="11209"/>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zh-CN" altLang="en-US" smtClean="0"/>
              <a:t>计算动力学大作业（第三组）</a:t>
            </a:r>
            <a:endParaRPr lang="zh-CN" altLang="en-US" dirty="0"/>
          </a:p>
        </p:txBody>
      </p:sp>
      <p:sp>
        <p:nvSpPr>
          <p:cNvPr id="2" name="日期占位符 1"/>
          <p:cNvSpPr>
            <a:spLocks noGrp="1"/>
          </p:cNvSpPr>
          <p:nvPr>
            <p:ph type="dt" sz="half" idx="10"/>
          </p:nvPr>
        </p:nvSpPr>
        <p:spPr/>
        <p:txBody>
          <a:bodyPr/>
          <a:lstStyle/>
          <a:p>
            <a:fld id="{EA4F1C15-A733-4F71-AE40-1F05C5AF36AA}" type="datetime1">
              <a:rPr lang="zh-CN" altLang="en-US" smtClean="0"/>
              <a:t>2022/6/1</a:t>
            </a:fld>
            <a:endParaRPr lang="zh-CN" altLang="en-US"/>
          </a:p>
        </p:txBody>
      </p:sp>
      <p:sp>
        <p:nvSpPr>
          <p:cNvPr id="9" name="灯片编号占位符 8"/>
          <p:cNvSpPr>
            <a:spLocks noGrp="1"/>
          </p:cNvSpPr>
          <p:nvPr>
            <p:ph type="sldNum" sz="quarter" idx="12"/>
          </p:nvPr>
        </p:nvSpPr>
        <p:spPr/>
        <p:txBody>
          <a:bodyPr/>
          <a:lstStyle/>
          <a:p>
            <a:fld id="{69764B09-0332-4747-B2BA-F996204B7FB7}" type="slidenum">
              <a:rPr lang="zh-CN" altLang="en-US" smtClean="0"/>
              <a:t>31</a:t>
            </a:fld>
            <a:endParaRPr lang="zh-CN" altLang="en-US"/>
          </a:p>
        </p:txBody>
      </p:sp>
      <p:sp>
        <p:nvSpPr>
          <p:cNvPr id="3" name="标题 2"/>
          <p:cNvSpPr>
            <a:spLocks noGrp="1"/>
          </p:cNvSpPr>
          <p:nvPr>
            <p:ph type="title"/>
          </p:nvPr>
        </p:nvSpPr>
        <p:spPr/>
        <p:txBody>
          <a:bodyPr/>
          <a:lstStyle/>
          <a:p>
            <a:endParaRPr lang="zh-CN" altLang="en-US"/>
          </a:p>
        </p:txBody>
      </p:sp>
      <p:sp>
        <p:nvSpPr>
          <p:cNvPr id="8" name="Rectangle 2"/>
          <p:cNvSpPr txBox="1">
            <a:spLocks noChangeArrowheads="1"/>
          </p:cNvSpPr>
          <p:nvPr/>
        </p:nvSpPr>
        <p:spPr>
          <a:xfrm>
            <a:off x="1155968" y="225420"/>
            <a:ext cx="4490687" cy="563562"/>
          </a:xfrm>
          <a:prstGeom prst="rect">
            <a:avLst/>
          </a:prstGeom>
        </p:spPr>
        <p:txBody>
          <a:bodyPr vert="horz" lIns="91440" tIns="45720" rIns="91440" bIns="45720" rtlCol="0" anchor="b">
            <a:noAutofit/>
          </a:bodyPr>
          <a:lstStyle>
            <a:lvl1pPr algn="l" defTabSz="685800" rtl="0" eaLnBrk="1" latinLnBrk="0" hangingPunct="1">
              <a:lnSpc>
                <a:spcPct val="85000"/>
              </a:lnSpc>
              <a:spcBef>
                <a:spcPct val="0"/>
              </a:spcBef>
              <a:buNone/>
              <a:defRPr sz="3000" kern="1200" spc="-38" baseline="0">
                <a:solidFill>
                  <a:schemeClr val="tx1">
                    <a:lumMod val="75000"/>
                    <a:lumOff val="25000"/>
                  </a:schemeClr>
                </a:solidFill>
                <a:latin typeface="+mj-lt"/>
                <a:ea typeface="+mj-ea"/>
                <a:cs typeface="+mj-cs"/>
              </a:defRPr>
            </a:lvl1pPr>
          </a:lstStyle>
          <a:p>
            <a:r>
              <a:rPr lang="zh-CN" altLang="en-US" sz="2800" b="1" dirty="0">
                <a:solidFill>
                  <a:srgbClr val="0000FF"/>
                </a:solidFill>
                <a:latin typeface="微软雅黑" panose="020B0503020204020204" pitchFamily="34" charset="-122"/>
                <a:ea typeface="微软雅黑" panose="020B0503020204020204" pitchFamily="34" charset="-122"/>
              </a:rPr>
              <a:t>三</a:t>
            </a:r>
            <a:r>
              <a:rPr lang="zh-CN" altLang="en-US" sz="2800" b="1" dirty="0" smtClean="0">
                <a:solidFill>
                  <a:srgbClr val="0000FF"/>
                </a:solidFill>
                <a:latin typeface="微软雅黑" panose="020B0503020204020204" pitchFamily="34" charset="-122"/>
                <a:ea typeface="微软雅黑" panose="020B0503020204020204" pitchFamily="34" charset="-122"/>
              </a:rPr>
              <a:t>、</a:t>
            </a:r>
            <a:r>
              <a:rPr lang="zh-CN" altLang="en-US" sz="2800" b="1" dirty="0">
                <a:solidFill>
                  <a:srgbClr val="0000FF"/>
                </a:solidFill>
                <a:latin typeface="微软雅黑" panose="020B0503020204020204" pitchFamily="34" charset="-122"/>
                <a:ea typeface="微软雅黑" panose="020B0503020204020204" pitchFamily="34" charset="-122"/>
              </a:rPr>
              <a:t>扩展</a:t>
            </a:r>
            <a:r>
              <a:rPr lang="en-US" altLang="zh-CN" sz="2800" b="1" dirty="0">
                <a:solidFill>
                  <a:srgbClr val="0000FF"/>
                </a:solidFill>
                <a:latin typeface="微软雅黑" panose="020B0503020204020204" pitchFamily="34" charset="-122"/>
                <a:ea typeface="微软雅黑" panose="020B0503020204020204" pitchFamily="34" charset="-122"/>
              </a:rPr>
              <a:t>STAP90</a:t>
            </a:r>
            <a:r>
              <a:rPr lang="zh-CN" altLang="en-US" sz="2800" b="1" dirty="0">
                <a:solidFill>
                  <a:srgbClr val="0000FF"/>
                </a:solidFill>
                <a:latin typeface="微软雅黑" panose="020B0503020204020204" pitchFamily="34" charset="-122"/>
                <a:ea typeface="微软雅黑" panose="020B0503020204020204" pitchFamily="34" charset="-122"/>
              </a:rPr>
              <a:t>程序</a:t>
            </a:r>
          </a:p>
        </p:txBody>
      </p:sp>
      <p:sp>
        <p:nvSpPr>
          <p:cNvPr id="21" name="文本框 20"/>
          <p:cNvSpPr txBox="1"/>
          <p:nvPr/>
        </p:nvSpPr>
        <p:spPr>
          <a:xfrm>
            <a:off x="184484" y="1100911"/>
            <a:ext cx="5616241" cy="461665"/>
          </a:xfrm>
          <a:prstGeom prst="rect">
            <a:avLst/>
          </a:prstGeom>
          <a:noFill/>
        </p:spPr>
        <p:txBody>
          <a:bodyPr wrap="square" rtlCol="0">
            <a:spAutoFit/>
          </a:bodyPr>
          <a:lstStyle/>
          <a:p>
            <a:pPr marL="342900" indent="-342900">
              <a:buFont typeface="Wingdings" panose="05000000000000000000" pitchFamily="2" charset="2"/>
              <a:buChar char="n"/>
            </a:pPr>
            <a:r>
              <a:rPr lang="zh-CN" altLang="en-US" sz="2400" b="1" dirty="0" smtClean="0">
                <a:solidFill>
                  <a:srgbClr val="7030A0"/>
                </a:solidFill>
                <a:latin typeface="华文楷体" panose="02010600040101010101" pitchFamily="2" charset="-122"/>
                <a:ea typeface="华文楷体" panose="02010600040101010101" pitchFamily="2" charset="-122"/>
              </a:rPr>
              <a:t>时间积分功能的扩充</a:t>
            </a:r>
            <a:endParaRPr lang="zh-CN" altLang="en-US" sz="2400" b="1" dirty="0">
              <a:solidFill>
                <a:srgbClr val="7030A0"/>
              </a:solidFill>
              <a:latin typeface="华文楷体" panose="02010600040101010101" pitchFamily="2" charset="-122"/>
              <a:ea typeface="华文楷体" panose="02010600040101010101" pitchFamily="2" charset="-122"/>
            </a:endParaRPr>
          </a:p>
        </p:txBody>
      </p:sp>
      <p:pic>
        <p:nvPicPr>
          <p:cNvPr id="10" name="图片 9"/>
          <p:cNvPicPr>
            <a:picLocks noChangeAspect="1"/>
          </p:cNvPicPr>
          <p:nvPr/>
        </p:nvPicPr>
        <p:blipFill>
          <a:blip r:embed="rId3"/>
          <a:stretch>
            <a:fillRect/>
          </a:stretch>
        </p:blipFill>
        <p:spPr>
          <a:xfrm>
            <a:off x="3788229" y="723349"/>
            <a:ext cx="4954874" cy="5584064"/>
          </a:xfrm>
          <a:prstGeom prst="rect">
            <a:avLst/>
          </a:prstGeom>
        </p:spPr>
      </p:pic>
    </p:spTree>
    <p:extLst>
      <p:ext uri="{BB962C8B-B14F-4D97-AF65-F5344CB8AC3E}">
        <p14:creationId xmlns:p14="http://schemas.microsoft.com/office/powerpoint/2010/main" val="3501691810"/>
      </p:ext>
    </p:extLst>
  </p:cSld>
  <p:clrMapOvr>
    <a:masterClrMapping/>
  </p:clrMapOvr>
  <mc:AlternateContent xmlns:mc="http://schemas.openxmlformats.org/markup-compatibility/2006" xmlns:p14="http://schemas.microsoft.com/office/powerpoint/2010/main">
    <mc:Choice Requires="p14">
      <p:transition spd="slow" p14:dur="2000" advTm="11209"/>
    </mc:Choice>
    <mc:Fallback xmlns="">
      <p:transition spd="slow" advTm="11209"/>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zh-CN" altLang="en-US" smtClean="0"/>
              <a:t>计算动力学大作业（第三组）</a:t>
            </a:r>
            <a:endParaRPr lang="zh-CN" altLang="en-US" dirty="0"/>
          </a:p>
        </p:txBody>
      </p:sp>
      <p:sp>
        <p:nvSpPr>
          <p:cNvPr id="7" name="内容占位符 6"/>
          <p:cNvSpPr>
            <a:spLocks noGrp="1"/>
          </p:cNvSpPr>
          <p:nvPr>
            <p:ph idx="1"/>
          </p:nvPr>
        </p:nvSpPr>
        <p:spPr>
          <a:xfrm>
            <a:off x="1625659" y="1427836"/>
            <a:ext cx="6444154" cy="4247317"/>
          </a:xfrm>
          <a:prstGeom prst="rect">
            <a:avLst/>
          </a:prstGeom>
        </p:spPr>
        <p:txBody>
          <a:bodyPr wrap="square">
            <a:spAutoFit/>
          </a:bodyPr>
          <a:lstStyle/>
          <a:p>
            <a:pPr marL="0" indent="0">
              <a:lnSpc>
                <a:spcPct val="150000"/>
              </a:lnSpc>
              <a:spcBef>
                <a:spcPts val="0"/>
              </a:spcBef>
              <a:spcAft>
                <a:spcPts val="0"/>
              </a:spcAft>
              <a:buNone/>
            </a:pPr>
            <a:r>
              <a:rPr lang="en-US" altLang="zh-CN" sz="3600" b="1" dirty="0" smtClean="0">
                <a:solidFill>
                  <a:schemeClr val="bg1">
                    <a:lumMod val="75000"/>
                  </a:schemeClr>
                </a:solidFill>
                <a:latin typeface="楷体" panose="02010609060101010101" pitchFamily="49" charset="-122"/>
                <a:ea typeface="楷体" panose="02010609060101010101" pitchFamily="49" charset="-122"/>
              </a:rPr>
              <a:t>1.</a:t>
            </a:r>
            <a:r>
              <a:rPr lang="zh-CN" altLang="en-US" sz="3600" b="1" dirty="0" smtClean="0">
                <a:solidFill>
                  <a:schemeClr val="bg1">
                    <a:lumMod val="75000"/>
                  </a:schemeClr>
                </a:solidFill>
                <a:latin typeface="楷体" panose="02010609060101010101" pitchFamily="49" charset="-122"/>
                <a:ea typeface="楷体" panose="02010609060101010101" pitchFamily="49" charset="-122"/>
              </a:rPr>
              <a:t>大作业选题与分工</a:t>
            </a:r>
            <a:endParaRPr lang="en-US" altLang="zh-CN" sz="3600" b="1" dirty="0">
              <a:solidFill>
                <a:schemeClr val="bg1">
                  <a:lumMod val="75000"/>
                </a:schemeClr>
              </a:solidFill>
              <a:latin typeface="楷体" panose="02010609060101010101" pitchFamily="49" charset="-122"/>
              <a:ea typeface="楷体" panose="02010609060101010101" pitchFamily="49" charset="-122"/>
            </a:endParaRPr>
          </a:p>
          <a:p>
            <a:pPr marL="0" indent="0">
              <a:lnSpc>
                <a:spcPct val="150000"/>
              </a:lnSpc>
              <a:spcBef>
                <a:spcPts val="0"/>
              </a:spcBef>
              <a:spcAft>
                <a:spcPts val="0"/>
              </a:spcAft>
              <a:buNone/>
            </a:pPr>
            <a:r>
              <a:rPr lang="en-US" altLang="zh-CN" sz="3600" b="1" dirty="0" smtClean="0">
                <a:solidFill>
                  <a:schemeClr val="bg1">
                    <a:lumMod val="75000"/>
                  </a:schemeClr>
                </a:solidFill>
                <a:latin typeface="楷体" panose="02010609060101010101" pitchFamily="49" charset="-122"/>
                <a:ea typeface="楷体" panose="02010609060101010101" pitchFamily="49" charset="-122"/>
              </a:rPr>
              <a:t>2.</a:t>
            </a:r>
            <a:r>
              <a:rPr lang="zh-CN" altLang="en-US" sz="3600" b="1" dirty="0" smtClean="0">
                <a:solidFill>
                  <a:schemeClr val="bg1">
                    <a:lumMod val="75000"/>
                  </a:schemeClr>
                </a:solidFill>
                <a:latin typeface="楷体" panose="02010609060101010101" pitchFamily="49" charset="-122"/>
                <a:ea typeface="楷体" panose="02010609060101010101" pitchFamily="49" charset="-122"/>
              </a:rPr>
              <a:t>文献调研</a:t>
            </a:r>
            <a:endParaRPr lang="en-US" altLang="zh-CN" sz="3600" b="1" dirty="0" smtClean="0">
              <a:solidFill>
                <a:schemeClr val="bg1">
                  <a:lumMod val="75000"/>
                </a:schemeClr>
              </a:solidFill>
              <a:latin typeface="楷体" panose="02010609060101010101" pitchFamily="49" charset="-122"/>
              <a:ea typeface="楷体" panose="02010609060101010101" pitchFamily="49" charset="-122"/>
            </a:endParaRPr>
          </a:p>
          <a:p>
            <a:pPr marL="0" indent="0">
              <a:lnSpc>
                <a:spcPct val="150000"/>
              </a:lnSpc>
              <a:spcBef>
                <a:spcPts val="0"/>
              </a:spcBef>
              <a:spcAft>
                <a:spcPts val="0"/>
              </a:spcAft>
              <a:buNone/>
            </a:pPr>
            <a:r>
              <a:rPr lang="en-US" altLang="zh-CN" sz="3600" b="1" dirty="0" smtClean="0">
                <a:solidFill>
                  <a:schemeClr val="bg1">
                    <a:lumMod val="75000"/>
                  </a:schemeClr>
                </a:solidFill>
                <a:latin typeface="楷体" panose="02010609060101010101" pitchFamily="49" charset="-122"/>
                <a:ea typeface="楷体" panose="02010609060101010101" pitchFamily="49" charset="-122"/>
              </a:rPr>
              <a:t>3.</a:t>
            </a:r>
            <a:r>
              <a:rPr lang="zh-CN" altLang="en-US" sz="3600" b="1" dirty="0" smtClean="0">
                <a:solidFill>
                  <a:schemeClr val="bg1">
                    <a:lumMod val="75000"/>
                  </a:schemeClr>
                </a:solidFill>
                <a:latin typeface="楷体" panose="02010609060101010101" pitchFamily="49" charset="-122"/>
                <a:ea typeface="楷体" panose="02010609060101010101" pitchFamily="49" charset="-122"/>
              </a:rPr>
              <a:t>扩展</a:t>
            </a:r>
            <a:r>
              <a:rPr lang="en-US" altLang="zh-CN" sz="3600" b="1" dirty="0" smtClean="0">
                <a:solidFill>
                  <a:schemeClr val="bg1">
                    <a:lumMod val="75000"/>
                  </a:schemeClr>
                </a:solidFill>
                <a:latin typeface="楷体" panose="02010609060101010101" pitchFamily="49" charset="-122"/>
                <a:ea typeface="楷体" panose="02010609060101010101" pitchFamily="49" charset="-122"/>
              </a:rPr>
              <a:t>STAP90</a:t>
            </a:r>
            <a:r>
              <a:rPr lang="zh-CN" altLang="en-US" sz="3600" b="1" dirty="0" smtClean="0">
                <a:solidFill>
                  <a:schemeClr val="bg1">
                    <a:lumMod val="75000"/>
                  </a:schemeClr>
                </a:solidFill>
                <a:latin typeface="楷体" panose="02010609060101010101" pitchFamily="49" charset="-122"/>
                <a:ea typeface="楷体" panose="02010609060101010101" pitchFamily="49" charset="-122"/>
              </a:rPr>
              <a:t>程序</a:t>
            </a:r>
            <a:endParaRPr lang="en-US" altLang="zh-CN" sz="3600" b="1" dirty="0" smtClean="0">
              <a:solidFill>
                <a:schemeClr val="bg1">
                  <a:lumMod val="75000"/>
                </a:schemeClr>
              </a:solidFill>
              <a:latin typeface="楷体" panose="02010609060101010101" pitchFamily="49" charset="-122"/>
              <a:ea typeface="楷体" panose="02010609060101010101" pitchFamily="49" charset="-122"/>
            </a:endParaRPr>
          </a:p>
          <a:p>
            <a:pPr marL="0" indent="0">
              <a:lnSpc>
                <a:spcPct val="150000"/>
              </a:lnSpc>
              <a:spcBef>
                <a:spcPts val="0"/>
              </a:spcBef>
              <a:spcAft>
                <a:spcPts val="0"/>
              </a:spcAft>
              <a:buNone/>
            </a:pPr>
            <a:r>
              <a:rPr lang="en-US" altLang="zh-CN" sz="3600" b="1" dirty="0" smtClean="0">
                <a:solidFill>
                  <a:srgbClr val="0000FF"/>
                </a:solidFill>
                <a:latin typeface="楷体" panose="02010609060101010101" pitchFamily="49" charset="-122"/>
                <a:ea typeface="楷体" panose="02010609060101010101" pitchFamily="49" charset="-122"/>
              </a:rPr>
              <a:t>4.</a:t>
            </a:r>
            <a:r>
              <a:rPr lang="zh-CN" altLang="en-US" sz="3600" b="1" dirty="0" smtClean="0">
                <a:solidFill>
                  <a:srgbClr val="0000FF"/>
                </a:solidFill>
                <a:latin typeface="楷体" panose="02010609060101010101" pitchFamily="49" charset="-122"/>
                <a:ea typeface="楷体" panose="02010609060101010101" pitchFamily="49" charset="-122"/>
              </a:rPr>
              <a:t>实际冲击问题软件分析</a:t>
            </a:r>
            <a:endParaRPr lang="en-US" altLang="zh-CN" sz="3600" b="1" dirty="0" smtClean="0">
              <a:solidFill>
                <a:srgbClr val="0000FF"/>
              </a:solidFill>
              <a:latin typeface="楷体" panose="02010609060101010101" pitchFamily="49" charset="-122"/>
              <a:ea typeface="楷体" panose="02010609060101010101" pitchFamily="49" charset="-122"/>
            </a:endParaRPr>
          </a:p>
          <a:p>
            <a:pPr marL="0" indent="0">
              <a:lnSpc>
                <a:spcPct val="150000"/>
              </a:lnSpc>
              <a:spcBef>
                <a:spcPts val="0"/>
              </a:spcBef>
              <a:spcAft>
                <a:spcPts val="0"/>
              </a:spcAft>
              <a:buNone/>
            </a:pPr>
            <a:r>
              <a:rPr lang="en-US" altLang="zh-CN" sz="3600" b="1" dirty="0" smtClean="0">
                <a:solidFill>
                  <a:schemeClr val="bg1">
                    <a:lumMod val="75000"/>
                  </a:schemeClr>
                </a:solidFill>
                <a:latin typeface="楷体" panose="02010609060101010101" pitchFamily="49" charset="-122"/>
                <a:ea typeface="楷体" panose="02010609060101010101" pitchFamily="49" charset="-122"/>
              </a:rPr>
              <a:t>5.</a:t>
            </a:r>
            <a:r>
              <a:rPr lang="zh-CN" altLang="en-US" sz="3600" b="1" dirty="0" smtClean="0">
                <a:solidFill>
                  <a:schemeClr val="bg1">
                    <a:lumMod val="75000"/>
                  </a:schemeClr>
                </a:solidFill>
                <a:latin typeface="楷体" panose="02010609060101010101" pitchFamily="49" charset="-122"/>
                <a:ea typeface="楷体" panose="02010609060101010101" pitchFamily="49" charset="-122"/>
              </a:rPr>
              <a:t>收获与体会</a:t>
            </a:r>
            <a:endParaRPr lang="en-US" altLang="zh-CN" sz="3600" b="1" dirty="0" smtClean="0">
              <a:solidFill>
                <a:schemeClr val="bg1">
                  <a:lumMod val="75000"/>
                </a:schemeClr>
              </a:solidFill>
              <a:latin typeface="楷体" panose="02010609060101010101" pitchFamily="49" charset="-122"/>
              <a:ea typeface="楷体" panose="02010609060101010101" pitchFamily="49" charset="-122"/>
            </a:endParaRPr>
          </a:p>
        </p:txBody>
      </p:sp>
      <p:sp>
        <p:nvSpPr>
          <p:cNvPr id="8" name="Rectangle 2"/>
          <p:cNvSpPr txBox="1">
            <a:spLocks noChangeArrowheads="1"/>
          </p:cNvSpPr>
          <p:nvPr/>
        </p:nvSpPr>
        <p:spPr>
          <a:xfrm>
            <a:off x="3216805" y="112734"/>
            <a:ext cx="2520115" cy="748531"/>
          </a:xfrm>
          <a:prstGeom prst="rect">
            <a:avLst/>
          </a:prstGeom>
        </p:spPr>
        <p:txBody>
          <a:bodyPr vert="horz" lIns="91440" tIns="45720" rIns="91440" bIns="45720" rtlCol="0" anchor="b">
            <a:noAutofit/>
          </a:bodyPr>
          <a:lstStyle>
            <a:lvl1pPr algn="l" defTabSz="685800" rtl="0" eaLnBrk="1" latinLnBrk="0" hangingPunct="1">
              <a:lnSpc>
                <a:spcPct val="85000"/>
              </a:lnSpc>
              <a:spcBef>
                <a:spcPct val="0"/>
              </a:spcBef>
              <a:buNone/>
              <a:defRPr sz="3000" kern="1200" spc="-38" baseline="0">
                <a:solidFill>
                  <a:schemeClr val="tx1">
                    <a:lumMod val="75000"/>
                    <a:lumOff val="25000"/>
                  </a:schemeClr>
                </a:solidFill>
                <a:latin typeface="+mj-lt"/>
                <a:ea typeface="+mj-ea"/>
                <a:cs typeface="+mj-cs"/>
              </a:defRPr>
            </a:lvl1pPr>
          </a:lstStyle>
          <a:p>
            <a:r>
              <a:rPr lang="zh-CN" altLang="en-US" sz="3800" b="1" dirty="0" smtClean="0">
                <a:solidFill>
                  <a:srgbClr val="0000FF"/>
                </a:solidFill>
                <a:latin typeface="微软雅黑" panose="020B0503020204020204" pitchFamily="34" charset="-122"/>
                <a:ea typeface="微软雅黑" panose="020B0503020204020204" pitchFamily="34" charset="-122"/>
              </a:rPr>
              <a:t>主要内容</a:t>
            </a:r>
            <a:endParaRPr lang="en-US" altLang="zh-CN" sz="3800" b="1" dirty="0" smtClean="0">
              <a:solidFill>
                <a:srgbClr val="0000FF"/>
              </a:solidFill>
              <a:latin typeface="微软雅黑" panose="020B0503020204020204" pitchFamily="34" charset="-122"/>
              <a:ea typeface="微软雅黑" panose="020B0503020204020204" pitchFamily="34" charset="-122"/>
            </a:endParaRPr>
          </a:p>
        </p:txBody>
      </p:sp>
      <p:sp>
        <p:nvSpPr>
          <p:cNvPr id="2" name="日期占位符 1"/>
          <p:cNvSpPr>
            <a:spLocks noGrp="1"/>
          </p:cNvSpPr>
          <p:nvPr>
            <p:ph type="dt" sz="half" idx="10"/>
          </p:nvPr>
        </p:nvSpPr>
        <p:spPr/>
        <p:txBody>
          <a:bodyPr/>
          <a:lstStyle/>
          <a:p>
            <a:fld id="{F8C876DE-4F2D-407D-822F-98CBC33DF9FF}" type="datetime1">
              <a:rPr lang="zh-CN" altLang="en-US" smtClean="0"/>
              <a:t>2022/6/1</a:t>
            </a:fld>
            <a:endParaRPr lang="zh-CN" altLang="en-US"/>
          </a:p>
        </p:txBody>
      </p:sp>
      <p:sp>
        <p:nvSpPr>
          <p:cNvPr id="9" name="灯片编号占位符 8"/>
          <p:cNvSpPr>
            <a:spLocks noGrp="1"/>
          </p:cNvSpPr>
          <p:nvPr>
            <p:ph type="sldNum" sz="quarter" idx="12"/>
          </p:nvPr>
        </p:nvSpPr>
        <p:spPr/>
        <p:txBody>
          <a:bodyPr/>
          <a:lstStyle/>
          <a:p>
            <a:fld id="{69764B09-0332-4747-B2BA-F996204B7FB7}" type="slidenum">
              <a:rPr lang="zh-CN" altLang="en-US" smtClean="0"/>
              <a:t>32</a:t>
            </a:fld>
            <a:endParaRPr lang="zh-CN" altLang="en-US"/>
          </a:p>
        </p:txBody>
      </p:sp>
    </p:spTree>
    <p:extLst>
      <p:ext uri="{BB962C8B-B14F-4D97-AF65-F5344CB8AC3E}">
        <p14:creationId xmlns:p14="http://schemas.microsoft.com/office/powerpoint/2010/main" val="3841951147"/>
      </p:ext>
    </p:extLst>
  </p:cSld>
  <p:clrMapOvr>
    <a:masterClrMapping/>
  </p:clrMapOvr>
  <mc:AlternateContent xmlns:mc="http://schemas.openxmlformats.org/markup-compatibility/2006" xmlns:p14="http://schemas.microsoft.com/office/powerpoint/2010/main">
    <mc:Choice Requires="p14">
      <p:transition spd="slow" p14:dur="2000" advTm="11209"/>
    </mc:Choice>
    <mc:Fallback xmlns="">
      <p:transition spd="slow" advTm="11209"/>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zh-CN" altLang="en-US" smtClean="0"/>
              <a:t>计算动力学大作业（第三组）</a:t>
            </a:r>
            <a:endParaRPr lang="zh-CN" altLang="en-US" dirty="0"/>
          </a:p>
        </p:txBody>
      </p:sp>
      <p:sp>
        <p:nvSpPr>
          <p:cNvPr id="2" name="日期占位符 1"/>
          <p:cNvSpPr>
            <a:spLocks noGrp="1"/>
          </p:cNvSpPr>
          <p:nvPr>
            <p:ph type="dt" sz="half" idx="10"/>
          </p:nvPr>
        </p:nvSpPr>
        <p:spPr/>
        <p:txBody>
          <a:bodyPr/>
          <a:lstStyle/>
          <a:p>
            <a:fld id="{4299CBDB-46FD-4DEF-9E3E-B60FF4498881}" type="datetime1">
              <a:rPr lang="zh-CN" altLang="en-US" smtClean="0"/>
              <a:t>2022/6/1</a:t>
            </a:fld>
            <a:endParaRPr lang="zh-CN" altLang="en-US"/>
          </a:p>
        </p:txBody>
      </p:sp>
      <p:sp>
        <p:nvSpPr>
          <p:cNvPr id="9" name="灯片编号占位符 8"/>
          <p:cNvSpPr>
            <a:spLocks noGrp="1"/>
          </p:cNvSpPr>
          <p:nvPr>
            <p:ph type="sldNum" sz="quarter" idx="12"/>
          </p:nvPr>
        </p:nvSpPr>
        <p:spPr/>
        <p:txBody>
          <a:bodyPr/>
          <a:lstStyle/>
          <a:p>
            <a:fld id="{69764B09-0332-4747-B2BA-F996204B7FB7}" type="slidenum">
              <a:rPr lang="zh-CN" altLang="en-US" smtClean="0"/>
              <a:t>33</a:t>
            </a:fld>
            <a:endParaRPr lang="zh-CN" altLang="en-US"/>
          </a:p>
        </p:txBody>
      </p:sp>
      <p:sp>
        <p:nvSpPr>
          <p:cNvPr id="3" name="标题 2"/>
          <p:cNvSpPr>
            <a:spLocks noGrp="1"/>
          </p:cNvSpPr>
          <p:nvPr>
            <p:ph type="title"/>
          </p:nvPr>
        </p:nvSpPr>
        <p:spPr/>
        <p:txBody>
          <a:bodyPr/>
          <a:lstStyle/>
          <a:p>
            <a:endParaRPr lang="zh-CN" altLang="en-US"/>
          </a:p>
        </p:txBody>
      </p:sp>
      <p:sp>
        <p:nvSpPr>
          <p:cNvPr id="8" name="Rectangle 2"/>
          <p:cNvSpPr txBox="1">
            <a:spLocks noChangeArrowheads="1"/>
          </p:cNvSpPr>
          <p:nvPr/>
        </p:nvSpPr>
        <p:spPr>
          <a:xfrm>
            <a:off x="1155968" y="225420"/>
            <a:ext cx="4490687" cy="563562"/>
          </a:xfrm>
          <a:prstGeom prst="rect">
            <a:avLst/>
          </a:prstGeom>
        </p:spPr>
        <p:txBody>
          <a:bodyPr vert="horz" lIns="91440" tIns="45720" rIns="91440" bIns="45720" rtlCol="0" anchor="b">
            <a:noAutofit/>
          </a:bodyPr>
          <a:lstStyle>
            <a:lvl1pPr algn="l" defTabSz="685800" rtl="0" eaLnBrk="1" latinLnBrk="0" hangingPunct="1">
              <a:lnSpc>
                <a:spcPct val="85000"/>
              </a:lnSpc>
              <a:spcBef>
                <a:spcPct val="0"/>
              </a:spcBef>
              <a:buNone/>
              <a:defRPr sz="3000" kern="1200" spc="-38" baseline="0">
                <a:solidFill>
                  <a:schemeClr val="tx1">
                    <a:lumMod val="75000"/>
                    <a:lumOff val="25000"/>
                  </a:schemeClr>
                </a:solidFill>
                <a:latin typeface="+mj-lt"/>
                <a:ea typeface="+mj-ea"/>
                <a:cs typeface="+mj-cs"/>
              </a:defRPr>
            </a:lvl1pPr>
          </a:lstStyle>
          <a:p>
            <a:r>
              <a:rPr lang="zh-CN" altLang="en-US" sz="2800" b="1" dirty="0">
                <a:solidFill>
                  <a:srgbClr val="0000FF"/>
                </a:solidFill>
                <a:latin typeface="微软雅黑" panose="020B0503020204020204" pitchFamily="34" charset="-122"/>
                <a:ea typeface="微软雅黑" panose="020B0503020204020204" pitchFamily="34" charset="-122"/>
              </a:rPr>
              <a:t>四、实际冲击问题软件分析</a:t>
            </a:r>
          </a:p>
        </p:txBody>
      </p:sp>
      <p:sp>
        <p:nvSpPr>
          <p:cNvPr id="21" name="文本框 20"/>
          <p:cNvSpPr txBox="1"/>
          <p:nvPr/>
        </p:nvSpPr>
        <p:spPr>
          <a:xfrm>
            <a:off x="184484" y="1100911"/>
            <a:ext cx="5616241" cy="461665"/>
          </a:xfrm>
          <a:prstGeom prst="rect">
            <a:avLst/>
          </a:prstGeom>
          <a:noFill/>
        </p:spPr>
        <p:txBody>
          <a:bodyPr wrap="square" rtlCol="0">
            <a:spAutoFit/>
          </a:bodyPr>
          <a:lstStyle/>
          <a:p>
            <a:pPr marL="342900" indent="-342900">
              <a:buFont typeface="Wingdings" panose="05000000000000000000" pitchFamily="2" charset="2"/>
              <a:buChar char="n"/>
            </a:pPr>
            <a:r>
              <a:rPr lang="zh-CN" altLang="en-US" sz="2400" b="1" dirty="0" smtClean="0">
                <a:solidFill>
                  <a:srgbClr val="7030A0"/>
                </a:solidFill>
                <a:latin typeface="华文楷体" panose="02010600040101010101" pitchFamily="2" charset="-122"/>
                <a:ea typeface="华文楷体" panose="02010600040101010101" pitchFamily="2" charset="-122"/>
              </a:rPr>
              <a:t>手机的简化模型</a:t>
            </a:r>
            <a:endParaRPr lang="zh-CN" altLang="en-US" sz="2400" b="1" dirty="0">
              <a:solidFill>
                <a:srgbClr val="7030A0"/>
              </a:solidFill>
              <a:latin typeface="华文楷体" panose="02010600040101010101" pitchFamily="2" charset="-122"/>
              <a:ea typeface="华文楷体" panose="02010600040101010101" pitchFamily="2" charset="-122"/>
            </a:endParaRPr>
          </a:p>
        </p:txBody>
      </p:sp>
      <p:sp>
        <p:nvSpPr>
          <p:cNvPr id="10" name="矩形 9"/>
          <p:cNvSpPr/>
          <p:nvPr/>
        </p:nvSpPr>
        <p:spPr>
          <a:xfrm>
            <a:off x="361690" y="1670637"/>
            <a:ext cx="8496560" cy="1938992"/>
          </a:xfrm>
          <a:prstGeom prst="rect">
            <a:avLst/>
          </a:prstGeom>
        </p:spPr>
        <p:txBody>
          <a:bodyPr wrap="square">
            <a:spAutoFit/>
          </a:bodyPr>
          <a:lstStyle/>
          <a:p>
            <a:pPr marL="342900" indent="-342900">
              <a:lnSpc>
                <a:spcPct val="120000"/>
              </a:lnSpc>
              <a:buFont typeface="Arial" panose="020B0604020202020204" pitchFamily="34" charset="0"/>
              <a:buChar char="•"/>
            </a:pPr>
            <a:r>
              <a:rPr lang="zh-CN" altLang="en-US" sz="2000" dirty="0"/>
              <a:t>手机对象型号为</a:t>
            </a:r>
            <a:r>
              <a:rPr lang="en-US" altLang="zh-CN" sz="2000" dirty="0" smtClean="0"/>
              <a:t>iphone7</a:t>
            </a:r>
          </a:p>
          <a:p>
            <a:pPr marL="342900" indent="-342900">
              <a:lnSpc>
                <a:spcPct val="120000"/>
              </a:lnSpc>
              <a:buFont typeface="Arial" panose="020B0604020202020204" pitchFamily="34" charset="0"/>
              <a:buChar char="•"/>
            </a:pPr>
            <a:r>
              <a:rPr lang="zh-CN" altLang="en-US" sz="2000" dirty="0"/>
              <a:t>手机可分为触摸屏、显示屏（</a:t>
            </a:r>
            <a:r>
              <a:rPr lang="en-US" altLang="zh-CN" sz="2000" dirty="0"/>
              <a:t>LCD</a:t>
            </a:r>
            <a:r>
              <a:rPr lang="zh-CN" altLang="en-US" sz="2000" dirty="0"/>
              <a:t>）、电池</a:t>
            </a:r>
            <a:r>
              <a:rPr lang="zh-CN" altLang="en-US" sz="2000" dirty="0" smtClean="0"/>
              <a:t>、电子元器件</a:t>
            </a:r>
            <a:r>
              <a:rPr lang="zh-CN" altLang="en-US" sz="2000" dirty="0"/>
              <a:t>以及手机后壳。为简化模型，可将电池与系列元器件合为一体统一理解为广义</a:t>
            </a:r>
            <a:r>
              <a:rPr lang="zh-CN" altLang="en-US" sz="2000" dirty="0" smtClean="0"/>
              <a:t>电池。</a:t>
            </a:r>
            <a:endParaRPr lang="en-US" altLang="zh-CN" sz="2000" dirty="0" smtClean="0"/>
          </a:p>
          <a:p>
            <a:pPr marL="342900" indent="-342900">
              <a:lnSpc>
                <a:spcPct val="120000"/>
              </a:lnSpc>
              <a:buFont typeface="Arial" panose="020B0604020202020204" pitchFamily="34" charset="0"/>
              <a:buChar char="•"/>
            </a:pPr>
            <a:r>
              <a:rPr lang="zh-CN" altLang="en-US" sz="2000" dirty="0" smtClean="0"/>
              <a:t>即</a:t>
            </a:r>
            <a:r>
              <a:rPr lang="en-US" altLang="zh-CN" sz="2000" dirty="0"/>
              <a:t>iphone7</a:t>
            </a:r>
            <a:r>
              <a:rPr lang="zh-CN" altLang="en-US" sz="2000" dirty="0"/>
              <a:t>的简化模型分为四部分：触摸屏、显示屏（</a:t>
            </a:r>
            <a:r>
              <a:rPr lang="en-US" altLang="zh-CN" sz="2000" dirty="0"/>
              <a:t>LCD</a:t>
            </a:r>
            <a:r>
              <a:rPr lang="zh-CN" altLang="en-US" sz="2000" dirty="0"/>
              <a:t>）、广义电池、手机后壳</a:t>
            </a:r>
            <a:r>
              <a:rPr lang="zh-CN" altLang="en-US" sz="2000" dirty="0" smtClean="0"/>
              <a:t>。</a:t>
            </a:r>
            <a:endParaRPr lang="zh-CN" altLang="en-US" sz="2000" dirty="0"/>
          </a:p>
        </p:txBody>
      </p:sp>
      <p:pic>
        <p:nvPicPr>
          <p:cNvPr id="11" name="图片 10"/>
          <p:cNvPicPr/>
          <p:nvPr/>
        </p:nvPicPr>
        <p:blipFill>
          <a:blip r:embed="rId3"/>
          <a:stretch>
            <a:fillRect/>
          </a:stretch>
        </p:blipFill>
        <p:spPr>
          <a:xfrm>
            <a:off x="1488062" y="3597886"/>
            <a:ext cx="2055238" cy="2469271"/>
          </a:xfrm>
          <a:prstGeom prst="rect">
            <a:avLst/>
          </a:prstGeom>
        </p:spPr>
      </p:pic>
      <p:pic>
        <p:nvPicPr>
          <p:cNvPr id="12" name="图片 11"/>
          <p:cNvPicPr/>
          <p:nvPr/>
        </p:nvPicPr>
        <p:blipFill>
          <a:blip r:embed="rId4">
            <a:extLst>
              <a:ext uri="{28A0092B-C50C-407E-A947-70E740481C1C}">
                <a14:useLocalDpi xmlns:a14="http://schemas.microsoft.com/office/drawing/2010/main" val="0"/>
              </a:ext>
            </a:extLst>
          </a:blip>
          <a:srcRect/>
          <a:stretch>
            <a:fillRect/>
          </a:stretch>
        </p:blipFill>
        <p:spPr bwMode="auto">
          <a:xfrm>
            <a:off x="4449735" y="3475990"/>
            <a:ext cx="2975610" cy="2477770"/>
          </a:xfrm>
          <a:prstGeom prst="rect">
            <a:avLst/>
          </a:prstGeom>
          <a:noFill/>
        </p:spPr>
      </p:pic>
      <p:sp>
        <p:nvSpPr>
          <p:cNvPr id="13" name="文本框 12"/>
          <p:cNvSpPr txBox="1"/>
          <p:nvPr/>
        </p:nvSpPr>
        <p:spPr>
          <a:xfrm>
            <a:off x="1621572" y="6057911"/>
            <a:ext cx="1788217" cy="369332"/>
          </a:xfrm>
          <a:prstGeom prst="rect">
            <a:avLst/>
          </a:prstGeom>
          <a:noFill/>
        </p:spPr>
        <p:txBody>
          <a:bodyPr wrap="square" rtlCol="0">
            <a:spAutoFit/>
          </a:bodyPr>
          <a:lstStyle/>
          <a:p>
            <a:r>
              <a:rPr lang="zh-CN" altLang="en-US" dirty="0" smtClean="0"/>
              <a:t>实际手机零件图</a:t>
            </a:r>
            <a:endParaRPr lang="zh-CN" altLang="en-US" dirty="0"/>
          </a:p>
        </p:txBody>
      </p:sp>
      <p:sp>
        <p:nvSpPr>
          <p:cNvPr id="14" name="文本框 13"/>
          <p:cNvSpPr txBox="1"/>
          <p:nvPr/>
        </p:nvSpPr>
        <p:spPr>
          <a:xfrm>
            <a:off x="5176942" y="6057911"/>
            <a:ext cx="1521196" cy="369332"/>
          </a:xfrm>
          <a:prstGeom prst="rect">
            <a:avLst/>
          </a:prstGeom>
          <a:noFill/>
        </p:spPr>
        <p:txBody>
          <a:bodyPr wrap="square" rtlCol="0">
            <a:spAutoFit/>
          </a:bodyPr>
          <a:lstStyle/>
          <a:p>
            <a:r>
              <a:rPr lang="zh-CN" altLang="en-US" dirty="0" smtClean="0"/>
              <a:t>手机尺寸图</a:t>
            </a:r>
            <a:endParaRPr lang="zh-CN" altLang="en-US" dirty="0"/>
          </a:p>
        </p:txBody>
      </p:sp>
    </p:spTree>
    <p:extLst>
      <p:ext uri="{BB962C8B-B14F-4D97-AF65-F5344CB8AC3E}">
        <p14:creationId xmlns:p14="http://schemas.microsoft.com/office/powerpoint/2010/main" val="2362949669"/>
      </p:ext>
    </p:extLst>
  </p:cSld>
  <p:clrMapOvr>
    <a:masterClrMapping/>
  </p:clrMapOvr>
  <mc:AlternateContent xmlns:mc="http://schemas.openxmlformats.org/markup-compatibility/2006" xmlns:p14="http://schemas.microsoft.com/office/powerpoint/2010/main">
    <mc:Choice Requires="p14">
      <p:transition spd="slow" p14:dur="2000" advTm="11209"/>
    </mc:Choice>
    <mc:Fallback xmlns="">
      <p:transition spd="slow" advTm="11209"/>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zh-CN" altLang="en-US" smtClean="0"/>
              <a:t>计算动力学大作业（第三组）</a:t>
            </a:r>
            <a:endParaRPr lang="zh-CN" altLang="en-US" dirty="0"/>
          </a:p>
        </p:txBody>
      </p:sp>
      <p:sp>
        <p:nvSpPr>
          <p:cNvPr id="2" name="日期占位符 1"/>
          <p:cNvSpPr>
            <a:spLocks noGrp="1"/>
          </p:cNvSpPr>
          <p:nvPr>
            <p:ph type="dt" sz="half" idx="10"/>
          </p:nvPr>
        </p:nvSpPr>
        <p:spPr/>
        <p:txBody>
          <a:bodyPr/>
          <a:lstStyle/>
          <a:p>
            <a:fld id="{4299CBDB-46FD-4DEF-9E3E-B60FF4498881}" type="datetime1">
              <a:rPr lang="zh-CN" altLang="en-US" smtClean="0"/>
              <a:t>2022/6/1</a:t>
            </a:fld>
            <a:endParaRPr lang="zh-CN" altLang="en-US"/>
          </a:p>
        </p:txBody>
      </p:sp>
      <p:sp>
        <p:nvSpPr>
          <p:cNvPr id="9" name="灯片编号占位符 8"/>
          <p:cNvSpPr>
            <a:spLocks noGrp="1"/>
          </p:cNvSpPr>
          <p:nvPr>
            <p:ph type="sldNum" sz="quarter" idx="12"/>
          </p:nvPr>
        </p:nvSpPr>
        <p:spPr/>
        <p:txBody>
          <a:bodyPr/>
          <a:lstStyle/>
          <a:p>
            <a:fld id="{69764B09-0332-4747-B2BA-F996204B7FB7}" type="slidenum">
              <a:rPr lang="zh-CN" altLang="en-US" smtClean="0"/>
              <a:t>34</a:t>
            </a:fld>
            <a:endParaRPr lang="zh-CN" altLang="en-US"/>
          </a:p>
        </p:txBody>
      </p:sp>
      <p:sp>
        <p:nvSpPr>
          <p:cNvPr id="3" name="标题 2"/>
          <p:cNvSpPr>
            <a:spLocks noGrp="1"/>
          </p:cNvSpPr>
          <p:nvPr>
            <p:ph type="title"/>
          </p:nvPr>
        </p:nvSpPr>
        <p:spPr/>
        <p:txBody>
          <a:bodyPr/>
          <a:lstStyle/>
          <a:p>
            <a:endParaRPr lang="zh-CN" altLang="en-US"/>
          </a:p>
        </p:txBody>
      </p:sp>
      <p:sp>
        <p:nvSpPr>
          <p:cNvPr id="8" name="Rectangle 2"/>
          <p:cNvSpPr txBox="1">
            <a:spLocks noChangeArrowheads="1"/>
          </p:cNvSpPr>
          <p:nvPr/>
        </p:nvSpPr>
        <p:spPr>
          <a:xfrm>
            <a:off x="1155968" y="225420"/>
            <a:ext cx="4490687" cy="563562"/>
          </a:xfrm>
          <a:prstGeom prst="rect">
            <a:avLst/>
          </a:prstGeom>
        </p:spPr>
        <p:txBody>
          <a:bodyPr vert="horz" lIns="91440" tIns="45720" rIns="91440" bIns="45720" rtlCol="0" anchor="b">
            <a:noAutofit/>
          </a:bodyPr>
          <a:lstStyle>
            <a:lvl1pPr algn="l" defTabSz="685800" rtl="0" eaLnBrk="1" latinLnBrk="0" hangingPunct="1">
              <a:lnSpc>
                <a:spcPct val="85000"/>
              </a:lnSpc>
              <a:spcBef>
                <a:spcPct val="0"/>
              </a:spcBef>
              <a:buNone/>
              <a:defRPr sz="3000" kern="1200" spc="-38" baseline="0">
                <a:solidFill>
                  <a:schemeClr val="tx1">
                    <a:lumMod val="75000"/>
                    <a:lumOff val="25000"/>
                  </a:schemeClr>
                </a:solidFill>
                <a:latin typeface="+mj-lt"/>
                <a:ea typeface="+mj-ea"/>
                <a:cs typeface="+mj-cs"/>
              </a:defRPr>
            </a:lvl1pPr>
          </a:lstStyle>
          <a:p>
            <a:r>
              <a:rPr lang="zh-CN" altLang="en-US" sz="2800" b="1" dirty="0">
                <a:solidFill>
                  <a:srgbClr val="0000FF"/>
                </a:solidFill>
                <a:latin typeface="微软雅黑" panose="020B0503020204020204" pitchFamily="34" charset="-122"/>
                <a:ea typeface="微软雅黑" panose="020B0503020204020204" pitchFamily="34" charset="-122"/>
              </a:rPr>
              <a:t>四、实际冲击问题软件分析</a:t>
            </a:r>
          </a:p>
        </p:txBody>
      </p:sp>
      <p:sp>
        <p:nvSpPr>
          <p:cNvPr id="21" name="文本框 20"/>
          <p:cNvSpPr txBox="1"/>
          <p:nvPr/>
        </p:nvSpPr>
        <p:spPr>
          <a:xfrm>
            <a:off x="184484" y="1100911"/>
            <a:ext cx="5616241" cy="461665"/>
          </a:xfrm>
          <a:prstGeom prst="rect">
            <a:avLst/>
          </a:prstGeom>
          <a:noFill/>
        </p:spPr>
        <p:txBody>
          <a:bodyPr wrap="square" rtlCol="0">
            <a:spAutoFit/>
          </a:bodyPr>
          <a:lstStyle/>
          <a:p>
            <a:pPr marL="342900" indent="-342900">
              <a:buFont typeface="Wingdings" panose="05000000000000000000" pitchFamily="2" charset="2"/>
              <a:buChar char="n"/>
            </a:pPr>
            <a:r>
              <a:rPr lang="zh-CN" altLang="en-US" sz="2400" b="1" dirty="0" smtClean="0">
                <a:solidFill>
                  <a:srgbClr val="7030A0"/>
                </a:solidFill>
                <a:latin typeface="华文楷体" panose="02010600040101010101" pitchFamily="2" charset="-122"/>
                <a:ea typeface="华文楷体" panose="02010600040101010101" pitchFamily="2" charset="-122"/>
              </a:rPr>
              <a:t>手机的简化模型</a:t>
            </a:r>
            <a:endParaRPr lang="zh-CN" altLang="en-US" sz="2400" b="1" dirty="0">
              <a:solidFill>
                <a:srgbClr val="7030A0"/>
              </a:solidFill>
              <a:latin typeface="华文楷体" panose="02010600040101010101" pitchFamily="2" charset="-122"/>
              <a:ea typeface="华文楷体" panose="02010600040101010101" pitchFamily="2" charset="-122"/>
            </a:endParaRPr>
          </a:p>
        </p:txBody>
      </p:sp>
      <p:sp>
        <p:nvSpPr>
          <p:cNvPr id="10" name="矩形 9"/>
          <p:cNvSpPr/>
          <p:nvPr/>
        </p:nvSpPr>
        <p:spPr>
          <a:xfrm>
            <a:off x="361690" y="1670637"/>
            <a:ext cx="8496560" cy="432041"/>
          </a:xfrm>
          <a:prstGeom prst="rect">
            <a:avLst/>
          </a:prstGeom>
        </p:spPr>
        <p:txBody>
          <a:bodyPr wrap="square">
            <a:spAutoFit/>
          </a:bodyPr>
          <a:lstStyle/>
          <a:p>
            <a:pPr marL="342900" indent="-342900">
              <a:lnSpc>
                <a:spcPct val="120000"/>
              </a:lnSpc>
              <a:buFont typeface="Arial" panose="020B0604020202020204" pitchFamily="34" charset="0"/>
              <a:buChar char="•"/>
            </a:pPr>
            <a:r>
              <a:rPr lang="zh-CN" altLang="en-US" sz="2000" dirty="0"/>
              <a:t>用</a:t>
            </a:r>
            <a:r>
              <a:rPr lang="en-US" altLang="zh-CN" sz="2000" dirty="0" err="1"/>
              <a:t>Solidworks</a:t>
            </a:r>
            <a:r>
              <a:rPr lang="zh-CN" altLang="en-US" sz="2000" dirty="0"/>
              <a:t>对简化模型建模结果</a:t>
            </a:r>
            <a:r>
              <a:rPr lang="zh-CN" altLang="en-US" sz="2000" dirty="0" smtClean="0"/>
              <a:t>如下：</a:t>
            </a:r>
            <a:endParaRPr lang="zh-CN" altLang="en-US" sz="2000" dirty="0"/>
          </a:p>
        </p:txBody>
      </p:sp>
      <p:pic>
        <p:nvPicPr>
          <p:cNvPr id="13" name="图片 12"/>
          <p:cNvPicPr/>
          <p:nvPr/>
        </p:nvPicPr>
        <p:blipFill>
          <a:blip r:embed="rId3"/>
          <a:stretch>
            <a:fillRect/>
          </a:stretch>
        </p:blipFill>
        <p:spPr>
          <a:xfrm>
            <a:off x="1145035" y="2210739"/>
            <a:ext cx="3064259" cy="3070514"/>
          </a:xfrm>
          <a:prstGeom prst="rect">
            <a:avLst/>
          </a:prstGeom>
        </p:spPr>
      </p:pic>
      <p:pic>
        <p:nvPicPr>
          <p:cNvPr id="14" name="图片 13"/>
          <p:cNvPicPr/>
          <p:nvPr/>
        </p:nvPicPr>
        <p:blipFill>
          <a:blip r:embed="rId4"/>
          <a:stretch>
            <a:fillRect/>
          </a:stretch>
        </p:blipFill>
        <p:spPr>
          <a:xfrm>
            <a:off x="4747527" y="2205731"/>
            <a:ext cx="3063600" cy="3070800"/>
          </a:xfrm>
          <a:prstGeom prst="rect">
            <a:avLst/>
          </a:prstGeom>
        </p:spPr>
      </p:pic>
      <p:sp>
        <p:nvSpPr>
          <p:cNvPr id="5" name="文本框 4"/>
          <p:cNvSpPr txBox="1"/>
          <p:nvPr/>
        </p:nvSpPr>
        <p:spPr>
          <a:xfrm>
            <a:off x="1880115" y="5389314"/>
            <a:ext cx="1521196" cy="369332"/>
          </a:xfrm>
          <a:prstGeom prst="rect">
            <a:avLst/>
          </a:prstGeom>
          <a:noFill/>
        </p:spPr>
        <p:txBody>
          <a:bodyPr wrap="square" rtlCol="0">
            <a:spAutoFit/>
          </a:bodyPr>
          <a:lstStyle/>
          <a:p>
            <a:r>
              <a:rPr lang="zh-CN" altLang="en-US" dirty="0" smtClean="0"/>
              <a:t>手机装配图</a:t>
            </a:r>
            <a:endParaRPr lang="zh-CN" altLang="en-US" dirty="0"/>
          </a:p>
        </p:txBody>
      </p:sp>
      <p:sp>
        <p:nvSpPr>
          <p:cNvPr id="15" name="文本框 14"/>
          <p:cNvSpPr txBox="1"/>
          <p:nvPr/>
        </p:nvSpPr>
        <p:spPr>
          <a:xfrm>
            <a:off x="5714466" y="5389314"/>
            <a:ext cx="1129721" cy="369332"/>
          </a:xfrm>
          <a:prstGeom prst="rect">
            <a:avLst/>
          </a:prstGeom>
          <a:noFill/>
        </p:spPr>
        <p:txBody>
          <a:bodyPr wrap="square" rtlCol="0">
            <a:spAutoFit/>
          </a:bodyPr>
          <a:lstStyle/>
          <a:p>
            <a:r>
              <a:rPr lang="zh-CN" altLang="en-US" dirty="0" smtClean="0"/>
              <a:t>爆炸视图</a:t>
            </a:r>
            <a:endParaRPr lang="zh-CN" altLang="en-US" dirty="0"/>
          </a:p>
        </p:txBody>
      </p:sp>
    </p:spTree>
    <p:extLst>
      <p:ext uri="{BB962C8B-B14F-4D97-AF65-F5344CB8AC3E}">
        <p14:creationId xmlns:p14="http://schemas.microsoft.com/office/powerpoint/2010/main" val="2008308999"/>
      </p:ext>
    </p:extLst>
  </p:cSld>
  <p:clrMapOvr>
    <a:masterClrMapping/>
  </p:clrMapOvr>
  <mc:AlternateContent xmlns:mc="http://schemas.openxmlformats.org/markup-compatibility/2006" xmlns:p14="http://schemas.microsoft.com/office/powerpoint/2010/main">
    <mc:Choice Requires="p14">
      <p:transition spd="slow" p14:dur="2000" advTm="11209"/>
    </mc:Choice>
    <mc:Fallback xmlns="">
      <p:transition spd="slow" advTm="11209"/>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zh-CN" altLang="en-US" smtClean="0"/>
              <a:t>计算动力学大作业（第三组）</a:t>
            </a:r>
            <a:endParaRPr lang="zh-CN" altLang="en-US" dirty="0"/>
          </a:p>
        </p:txBody>
      </p:sp>
      <p:sp>
        <p:nvSpPr>
          <p:cNvPr id="2" name="日期占位符 1"/>
          <p:cNvSpPr>
            <a:spLocks noGrp="1"/>
          </p:cNvSpPr>
          <p:nvPr>
            <p:ph type="dt" sz="half" idx="10"/>
          </p:nvPr>
        </p:nvSpPr>
        <p:spPr/>
        <p:txBody>
          <a:bodyPr/>
          <a:lstStyle/>
          <a:p>
            <a:fld id="{4299CBDB-46FD-4DEF-9E3E-B60FF4498881}" type="datetime1">
              <a:rPr lang="zh-CN" altLang="en-US" smtClean="0"/>
              <a:t>2022/6/1</a:t>
            </a:fld>
            <a:endParaRPr lang="zh-CN" altLang="en-US"/>
          </a:p>
        </p:txBody>
      </p:sp>
      <p:sp>
        <p:nvSpPr>
          <p:cNvPr id="9" name="灯片编号占位符 8"/>
          <p:cNvSpPr>
            <a:spLocks noGrp="1"/>
          </p:cNvSpPr>
          <p:nvPr>
            <p:ph type="sldNum" sz="quarter" idx="12"/>
          </p:nvPr>
        </p:nvSpPr>
        <p:spPr/>
        <p:txBody>
          <a:bodyPr/>
          <a:lstStyle/>
          <a:p>
            <a:fld id="{69764B09-0332-4747-B2BA-F996204B7FB7}" type="slidenum">
              <a:rPr lang="zh-CN" altLang="en-US" smtClean="0"/>
              <a:t>35</a:t>
            </a:fld>
            <a:endParaRPr lang="zh-CN" altLang="en-US"/>
          </a:p>
        </p:txBody>
      </p:sp>
      <p:sp>
        <p:nvSpPr>
          <p:cNvPr id="3" name="标题 2"/>
          <p:cNvSpPr>
            <a:spLocks noGrp="1"/>
          </p:cNvSpPr>
          <p:nvPr>
            <p:ph type="title"/>
          </p:nvPr>
        </p:nvSpPr>
        <p:spPr/>
        <p:txBody>
          <a:bodyPr/>
          <a:lstStyle/>
          <a:p>
            <a:endParaRPr lang="zh-CN" altLang="en-US"/>
          </a:p>
        </p:txBody>
      </p:sp>
      <p:sp>
        <p:nvSpPr>
          <p:cNvPr id="8" name="Rectangle 2"/>
          <p:cNvSpPr txBox="1">
            <a:spLocks noChangeArrowheads="1"/>
          </p:cNvSpPr>
          <p:nvPr/>
        </p:nvSpPr>
        <p:spPr>
          <a:xfrm>
            <a:off x="1155968" y="225420"/>
            <a:ext cx="4490687" cy="563562"/>
          </a:xfrm>
          <a:prstGeom prst="rect">
            <a:avLst/>
          </a:prstGeom>
        </p:spPr>
        <p:txBody>
          <a:bodyPr vert="horz" lIns="91440" tIns="45720" rIns="91440" bIns="45720" rtlCol="0" anchor="b">
            <a:noAutofit/>
          </a:bodyPr>
          <a:lstStyle>
            <a:lvl1pPr algn="l" defTabSz="685800" rtl="0" eaLnBrk="1" latinLnBrk="0" hangingPunct="1">
              <a:lnSpc>
                <a:spcPct val="85000"/>
              </a:lnSpc>
              <a:spcBef>
                <a:spcPct val="0"/>
              </a:spcBef>
              <a:buNone/>
              <a:defRPr sz="3000" kern="1200" spc="-38" baseline="0">
                <a:solidFill>
                  <a:schemeClr val="tx1">
                    <a:lumMod val="75000"/>
                    <a:lumOff val="25000"/>
                  </a:schemeClr>
                </a:solidFill>
                <a:latin typeface="+mj-lt"/>
                <a:ea typeface="+mj-ea"/>
                <a:cs typeface="+mj-cs"/>
              </a:defRPr>
            </a:lvl1pPr>
          </a:lstStyle>
          <a:p>
            <a:r>
              <a:rPr lang="zh-CN" altLang="en-US" sz="2800" b="1" dirty="0">
                <a:solidFill>
                  <a:srgbClr val="0000FF"/>
                </a:solidFill>
                <a:latin typeface="微软雅黑" panose="020B0503020204020204" pitchFamily="34" charset="-122"/>
                <a:ea typeface="微软雅黑" panose="020B0503020204020204" pitchFamily="34" charset="-122"/>
              </a:rPr>
              <a:t>四、实际冲击问题软件分析</a:t>
            </a:r>
          </a:p>
        </p:txBody>
      </p:sp>
      <p:sp>
        <p:nvSpPr>
          <p:cNvPr id="21" name="文本框 20"/>
          <p:cNvSpPr txBox="1"/>
          <p:nvPr/>
        </p:nvSpPr>
        <p:spPr>
          <a:xfrm>
            <a:off x="184484" y="1100911"/>
            <a:ext cx="5616241" cy="461665"/>
          </a:xfrm>
          <a:prstGeom prst="rect">
            <a:avLst/>
          </a:prstGeom>
          <a:noFill/>
        </p:spPr>
        <p:txBody>
          <a:bodyPr wrap="square" rtlCol="0">
            <a:spAutoFit/>
          </a:bodyPr>
          <a:lstStyle/>
          <a:p>
            <a:pPr marL="342900" indent="-342900">
              <a:buFont typeface="Wingdings" panose="05000000000000000000" pitchFamily="2" charset="2"/>
              <a:buChar char="n"/>
            </a:pPr>
            <a:r>
              <a:rPr lang="zh-CN" altLang="en-US" sz="2400" b="1" dirty="0" smtClean="0">
                <a:solidFill>
                  <a:srgbClr val="7030A0"/>
                </a:solidFill>
                <a:latin typeface="华文楷体" panose="02010600040101010101" pitchFamily="2" charset="-122"/>
                <a:ea typeface="华文楷体" panose="02010600040101010101" pitchFamily="2" charset="-122"/>
              </a:rPr>
              <a:t>简化模型的合理性分析</a:t>
            </a:r>
            <a:endParaRPr lang="zh-CN" altLang="en-US" sz="2400" b="1" dirty="0">
              <a:solidFill>
                <a:srgbClr val="7030A0"/>
              </a:solidFill>
              <a:latin typeface="华文楷体" panose="02010600040101010101" pitchFamily="2" charset="-122"/>
              <a:ea typeface="华文楷体" panose="02010600040101010101" pitchFamily="2" charset="-122"/>
            </a:endParaRPr>
          </a:p>
        </p:txBody>
      </p:sp>
      <p:sp>
        <p:nvSpPr>
          <p:cNvPr id="10" name="矩形 9"/>
          <p:cNvSpPr/>
          <p:nvPr/>
        </p:nvSpPr>
        <p:spPr>
          <a:xfrm>
            <a:off x="361690" y="1670637"/>
            <a:ext cx="8496560" cy="2308324"/>
          </a:xfrm>
          <a:prstGeom prst="rect">
            <a:avLst/>
          </a:prstGeom>
        </p:spPr>
        <p:txBody>
          <a:bodyPr wrap="square">
            <a:spAutoFit/>
          </a:bodyPr>
          <a:lstStyle/>
          <a:p>
            <a:pPr marL="342900" indent="-342900">
              <a:lnSpc>
                <a:spcPct val="120000"/>
              </a:lnSpc>
              <a:buFont typeface="Arial" panose="020B0604020202020204" pitchFamily="34" charset="0"/>
              <a:buChar char="•"/>
            </a:pPr>
            <a:r>
              <a:rPr lang="zh-CN" altLang="en-US" sz="2000" dirty="0"/>
              <a:t>日常生活中手机落地主要为屏幕破坏或者手机壳的磕碰，</a:t>
            </a:r>
            <a:r>
              <a:rPr lang="zh-CN" altLang="en-US" sz="2000" dirty="0" smtClean="0"/>
              <a:t>电池和电子器件摔坏</a:t>
            </a:r>
            <a:r>
              <a:rPr lang="zh-CN" altLang="en-US" sz="2000" dirty="0"/>
              <a:t>的情况</a:t>
            </a:r>
            <a:r>
              <a:rPr lang="zh-CN" altLang="en-US" sz="2000" dirty="0" smtClean="0"/>
              <a:t>较少，</a:t>
            </a:r>
            <a:r>
              <a:rPr lang="zh-CN" altLang="en-US" sz="2000" dirty="0"/>
              <a:t>所以</a:t>
            </a:r>
            <a:r>
              <a:rPr lang="zh-CN" altLang="en-US" sz="2000" dirty="0" smtClean="0"/>
              <a:t>本模型主要用于探究</a:t>
            </a:r>
            <a:r>
              <a:rPr lang="zh-CN" altLang="en-US" sz="2000" dirty="0"/>
              <a:t>仿真手机的显示屏与外壳在跌落中是否损伤，不对电池的磕碰情况进行讨论</a:t>
            </a:r>
            <a:r>
              <a:rPr lang="zh-CN" altLang="en-US" sz="2000" dirty="0" smtClean="0"/>
              <a:t>，故直接</a:t>
            </a:r>
            <a:r>
              <a:rPr lang="zh-CN" altLang="en-US" sz="2000" dirty="0"/>
              <a:t>把电池与其</a:t>
            </a:r>
            <a:r>
              <a:rPr lang="zh-CN" altLang="en-US" sz="2000" dirty="0" smtClean="0"/>
              <a:t>他电子元器件</a:t>
            </a:r>
            <a:r>
              <a:rPr lang="zh-CN" altLang="en-US" sz="2000" dirty="0"/>
              <a:t>等效一体</a:t>
            </a:r>
            <a:r>
              <a:rPr lang="zh-CN" altLang="en-US" sz="2000" dirty="0" smtClean="0"/>
              <a:t>构建为广义</a:t>
            </a:r>
            <a:r>
              <a:rPr lang="zh-CN" altLang="en-US" sz="2000" dirty="0"/>
              <a:t>电池。</a:t>
            </a:r>
            <a:endParaRPr lang="en-US" altLang="zh-CN" sz="2000" dirty="0" smtClean="0"/>
          </a:p>
          <a:p>
            <a:pPr marL="342900" indent="-342900">
              <a:lnSpc>
                <a:spcPct val="120000"/>
              </a:lnSpc>
              <a:buFont typeface="Arial" panose="020B0604020202020204" pitchFamily="34" charset="0"/>
              <a:buChar char="•"/>
            </a:pPr>
            <a:r>
              <a:rPr lang="zh-CN" altLang="en-US" sz="2000" dirty="0" smtClean="0"/>
              <a:t>在</a:t>
            </a:r>
            <a:r>
              <a:rPr lang="en-US" altLang="zh-CN" sz="2000" dirty="0"/>
              <a:t>S</a:t>
            </a:r>
            <a:r>
              <a:rPr lang="en-US" altLang="zh-CN" sz="2000" dirty="0" smtClean="0"/>
              <a:t>olidWorks</a:t>
            </a:r>
            <a:r>
              <a:rPr lang="zh-CN" altLang="en-US" sz="2000" dirty="0" smtClean="0"/>
              <a:t>中计算模型体积和质量（</a:t>
            </a:r>
            <a:r>
              <a:rPr lang="zh-CN" altLang="en-US" sz="2000" dirty="0"/>
              <a:t>加上材料密度</a:t>
            </a:r>
            <a:r>
              <a:rPr lang="zh-CN" altLang="en-US" sz="2000" dirty="0" smtClean="0"/>
              <a:t>），结果与</a:t>
            </a:r>
            <a:r>
              <a:rPr lang="zh-CN" altLang="en-US" sz="2000" dirty="0"/>
              <a:t>实际裸机质量相当。</a:t>
            </a:r>
          </a:p>
        </p:txBody>
      </p:sp>
      <p:sp>
        <p:nvSpPr>
          <p:cNvPr id="28" name="文本框 27"/>
          <p:cNvSpPr txBox="1"/>
          <p:nvPr/>
        </p:nvSpPr>
        <p:spPr>
          <a:xfrm>
            <a:off x="3546016" y="3904557"/>
            <a:ext cx="2403022" cy="369332"/>
          </a:xfrm>
          <a:prstGeom prst="rect">
            <a:avLst/>
          </a:prstGeom>
          <a:noFill/>
        </p:spPr>
        <p:txBody>
          <a:bodyPr wrap="square" rtlCol="0">
            <a:spAutoFit/>
          </a:bodyPr>
          <a:lstStyle/>
          <a:p>
            <a:r>
              <a:rPr lang="zh-CN" altLang="en-US" dirty="0" smtClean="0"/>
              <a:t>表</a:t>
            </a:r>
            <a:r>
              <a:rPr lang="en-US" altLang="zh-CN" dirty="0" smtClean="0"/>
              <a:t>1</a:t>
            </a:r>
            <a:r>
              <a:rPr lang="zh-CN" altLang="en-US" dirty="0" smtClean="0"/>
              <a:t>：手机模型参数表</a:t>
            </a:r>
            <a:endParaRPr lang="zh-CN" altLang="en-US" dirty="0"/>
          </a:p>
        </p:txBody>
      </p:sp>
      <p:pic>
        <p:nvPicPr>
          <p:cNvPr id="29" name="图片 28"/>
          <p:cNvPicPr>
            <a:picLocks noChangeAspect="1"/>
          </p:cNvPicPr>
          <p:nvPr/>
        </p:nvPicPr>
        <p:blipFill>
          <a:blip r:embed="rId3"/>
          <a:stretch>
            <a:fillRect/>
          </a:stretch>
        </p:blipFill>
        <p:spPr>
          <a:xfrm>
            <a:off x="1362871" y="4315144"/>
            <a:ext cx="6441399" cy="1996461"/>
          </a:xfrm>
          <a:prstGeom prst="rect">
            <a:avLst/>
          </a:prstGeom>
        </p:spPr>
      </p:pic>
      <p:cxnSp>
        <p:nvCxnSpPr>
          <p:cNvPr id="31" name="直接连接符 30"/>
          <p:cNvCxnSpPr/>
          <p:nvPr/>
        </p:nvCxnSpPr>
        <p:spPr>
          <a:xfrm>
            <a:off x="7804270" y="4315144"/>
            <a:ext cx="0" cy="17427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42081143"/>
      </p:ext>
    </p:extLst>
  </p:cSld>
  <p:clrMapOvr>
    <a:masterClrMapping/>
  </p:clrMapOvr>
  <mc:AlternateContent xmlns:mc="http://schemas.openxmlformats.org/markup-compatibility/2006" xmlns:p14="http://schemas.microsoft.com/office/powerpoint/2010/main">
    <mc:Choice Requires="p14">
      <p:transition spd="slow" p14:dur="2000" advTm="11209"/>
    </mc:Choice>
    <mc:Fallback xmlns="">
      <p:transition spd="slow" advTm="11209"/>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zh-CN" altLang="en-US" smtClean="0"/>
              <a:t>计算动力学大作业（第三组）</a:t>
            </a:r>
            <a:endParaRPr lang="zh-CN" altLang="en-US" dirty="0"/>
          </a:p>
        </p:txBody>
      </p:sp>
      <p:sp>
        <p:nvSpPr>
          <p:cNvPr id="2" name="日期占位符 1"/>
          <p:cNvSpPr>
            <a:spLocks noGrp="1"/>
          </p:cNvSpPr>
          <p:nvPr>
            <p:ph type="dt" sz="half" idx="10"/>
          </p:nvPr>
        </p:nvSpPr>
        <p:spPr/>
        <p:txBody>
          <a:bodyPr/>
          <a:lstStyle/>
          <a:p>
            <a:fld id="{4299CBDB-46FD-4DEF-9E3E-B60FF4498881}" type="datetime1">
              <a:rPr lang="zh-CN" altLang="en-US" smtClean="0"/>
              <a:t>2022/6/1</a:t>
            </a:fld>
            <a:endParaRPr lang="zh-CN" altLang="en-US"/>
          </a:p>
        </p:txBody>
      </p:sp>
      <p:sp>
        <p:nvSpPr>
          <p:cNvPr id="9" name="灯片编号占位符 8"/>
          <p:cNvSpPr>
            <a:spLocks noGrp="1"/>
          </p:cNvSpPr>
          <p:nvPr>
            <p:ph type="sldNum" sz="quarter" idx="12"/>
          </p:nvPr>
        </p:nvSpPr>
        <p:spPr/>
        <p:txBody>
          <a:bodyPr/>
          <a:lstStyle/>
          <a:p>
            <a:fld id="{69764B09-0332-4747-B2BA-F996204B7FB7}" type="slidenum">
              <a:rPr lang="zh-CN" altLang="en-US" smtClean="0"/>
              <a:t>36</a:t>
            </a:fld>
            <a:endParaRPr lang="zh-CN" altLang="en-US"/>
          </a:p>
        </p:txBody>
      </p:sp>
      <p:sp>
        <p:nvSpPr>
          <p:cNvPr id="3" name="标题 2"/>
          <p:cNvSpPr>
            <a:spLocks noGrp="1"/>
          </p:cNvSpPr>
          <p:nvPr>
            <p:ph type="title"/>
          </p:nvPr>
        </p:nvSpPr>
        <p:spPr/>
        <p:txBody>
          <a:bodyPr/>
          <a:lstStyle/>
          <a:p>
            <a:endParaRPr lang="zh-CN" altLang="en-US"/>
          </a:p>
        </p:txBody>
      </p:sp>
      <p:sp>
        <p:nvSpPr>
          <p:cNvPr id="8" name="Rectangle 2"/>
          <p:cNvSpPr txBox="1">
            <a:spLocks noChangeArrowheads="1"/>
          </p:cNvSpPr>
          <p:nvPr/>
        </p:nvSpPr>
        <p:spPr>
          <a:xfrm>
            <a:off x="1155968" y="225420"/>
            <a:ext cx="4490687" cy="563562"/>
          </a:xfrm>
          <a:prstGeom prst="rect">
            <a:avLst/>
          </a:prstGeom>
        </p:spPr>
        <p:txBody>
          <a:bodyPr vert="horz" lIns="91440" tIns="45720" rIns="91440" bIns="45720" rtlCol="0" anchor="b">
            <a:noAutofit/>
          </a:bodyPr>
          <a:lstStyle>
            <a:lvl1pPr algn="l" defTabSz="685800" rtl="0" eaLnBrk="1" latinLnBrk="0" hangingPunct="1">
              <a:lnSpc>
                <a:spcPct val="85000"/>
              </a:lnSpc>
              <a:spcBef>
                <a:spcPct val="0"/>
              </a:spcBef>
              <a:buNone/>
              <a:defRPr sz="3000" kern="1200" spc="-38" baseline="0">
                <a:solidFill>
                  <a:schemeClr val="tx1">
                    <a:lumMod val="75000"/>
                    <a:lumOff val="25000"/>
                  </a:schemeClr>
                </a:solidFill>
                <a:latin typeface="+mj-lt"/>
                <a:ea typeface="+mj-ea"/>
                <a:cs typeface="+mj-cs"/>
              </a:defRPr>
            </a:lvl1pPr>
          </a:lstStyle>
          <a:p>
            <a:r>
              <a:rPr lang="zh-CN" altLang="en-US" sz="2800" b="1" dirty="0">
                <a:solidFill>
                  <a:srgbClr val="0000FF"/>
                </a:solidFill>
                <a:latin typeface="微软雅黑" panose="020B0503020204020204" pitchFamily="34" charset="-122"/>
                <a:ea typeface="微软雅黑" panose="020B0503020204020204" pitchFamily="34" charset="-122"/>
              </a:rPr>
              <a:t>四、实际冲击问题软件分析</a:t>
            </a:r>
          </a:p>
        </p:txBody>
      </p:sp>
      <p:sp>
        <p:nvSpPr>
          <p:cNvPr id="21" name="文本框 20"/>
          <p:cNvSpPr txBox="1"/>
          <p:nvPr/>
        </p:nvSpPr>
        <p:spPr>
          <a:xfrm>
            <a:off x="184484" y="1100911"/>
            <a:ext cx="5616241" cy="461665"/>
          </a:xfrm>
          <a:prstGeom prst="rect">
            <a:avLst/>
          </a:prstGeom>
          <a:noFill/>
        </p:spPr>
        <p:txBody>
          <a:bodyPr wrap="square" rtlCol="0">
            <a:spAutoFit/>
          </a:bodyPr>
          <a:lstStyle/>
          <a:p>
            <a:pPr marL="342900" indent="-342900">
              <a:buFont typeface="Wingdings" panose="05000000000000000000" pitchFamily="2" charset="2"/>
              <a:buChar char="n"/>
            </a:pPr>
            <a:r>
              <a:rPr lang="zh-CN" altLang="en-US" sz="2400" b="1" dirty="0" smtClean="0">
                <a:solidFill>
                  <a:srgbClr val="7030A0"/>
                </a:solidFill>
                <a:latin typeface="华文楷体" panose="02010600040101010101" pitchFamily="2" charset="-122"/>
                <a:ea typeface="华文楷体" panose="02010600040101010101" pitchFamily="2" charset="-122"/>
              </a:rPr>
              <a:t>手机仿真模型的建立</a:t>
            </a:r>
            <a:endParaRPr lang="zh-CN" altLang="en-US" sz="2400" b="1" dirty="0">
              <a:solidFill>
                <a:srgbClr val="7030A0"/>
              </a:solidFill>
              <a:latin typeface="华文楷体" panose="02010600040101010101" pitchFamily="2" charset="-122"/>
              <a:ea typeface="华文楷体" panose="02010600040101010101" pitchFamily="2" charset="-122"/>
            </a:endParaRPr>
          </a:p>
        </p:txBody>
      </p:sp>
      <p:sp>
        <p:nvSpPr>
          <p:cNvPr id="10" name="矩形 9"/>
          <p:cNvSpPr/>
          <p:nvPr/>
        </p:nvSpPr>
        <p:spPr>
          <a:xfrm>
            <a:off x="361690" y="1540868"/>
            <a:ext cx="8496560" cy="1938992"/>
          </a:xfrm>
          <a:prstGeom prst="rect">
            <a:avLst/>
          </a:prstGeom>
        </p:spPr>
        <p:txBody>
          <a:bodyPr wrap="square">
            <a:spAutoFit/>
          </a:bodyPr>
          <a:lstStyle/>
          <a:p>
            <a:pPr marL="342900" indent="-342900">
              <a:lnSpc>
                <a:spcPct val="120000"/>
              </a:lnSpc>
              <a:buFont typeface="Arial" panose="020B0604020202020204" pitchFamily="34" charset="0"/>
              <a:buChar char="•"/>
            </a:pPr>
            <a:r>
              <a:rPr lang="zh-CN" altLang="en-US" sz="2000" dirty="0" smtClean="0"/>
              <a:t>基于</a:t>
            </a:r>
            <a:r>
              <a:rPr lang="en-US" altLang="zh-CN" sz="2000" dirty="0" smtClean="0"/>
              <a:t>ANSYS LS-DYN </a:t>
            </a:r>
            <a:r>
              <a:rPr lang="zh-CN" altLang="en-US" sz="2000" dirty="0" smtClean="0"/>
              <a:t>（</a:t>
            </a:r>
            <a:r>
              <a:rPr lang="en-US" altLang="zh-CN" sz="2000" dirty="0" smtClean="0"/>
              <a:t>LS-DYNA </a:t>
            </a:r>
            <a:r>
              <a:rPr lang="zh-CN" altLang="en-US" sz="2000" dirty="0"/>
              <a:t>可以</a:t>
            </a:r>
            <a:r>
              <a:rPr lang="zh-CN" altLang="en-US" sz="2000" dirty="0" smtClean="0"/>
              <a:t>模拟实体</a:t>
            </a:r>
            <a:r>
              <a:rPr lang="zh-CN" altLang="en-US" sz="2000" dirty="0"/>
              <a:t>结构、壳结构等，</a:t>
            </a:r>
            <a:r>
              <a:rPr lang="zh-CN" altLang="en-US" sz="2000" dirty="0" smtClean="0"/>
              <a:t>在分析</a:t>
            </a:r>
            <a:r>
              <a:rPr lang="zh-CN" altLang="en-US" sz="2000" dirty="0"/>
              <a:t>大位移、大转动以及大应变问题时计算速度快，计算结果精确）</a:t>
            </a:r>
            <a:endParaRPr lang="en-US" altLang="zh-CN" sz="2000" dirty="0" smtClean="0"/>
          </a:p>
          <a:p>
            <a:pPr marL="342900" indent="-342900">
              <a:lnSpc>
                <a:spcPct val="120000"/>
              </a:lnSpc>
              <a:buFont typeface="Arial" panose="020B0604020202020204" pitchFamily="34" charset="0"/>
              <a:buChar char="•"/>
            </a:pPr>
            <a:r>
              <a:rPr lang="zh-CN" altLang="en-US" sz="2000" dirty="0" smtClean="0"/>
              <a:t>仿真模型</a:t>
            </a:r>
            <a:r>
              <a:rPr lang="zh-CN" altLang="en-US" sz="2000" dirty="0"/>
              <a:t>的建立有两种可行</a:t>
            </a:r>
            <a:r>
              <a:rPr lang="zh-CN" altLang="en-US" sz="2000" dirty="0" smtClean="0"/>
              <a:t>方法：一种通过</a:t>
            </a:r>
            <a:r>
              <a:rPr lang="en-US" altLang="zh-CN" sz="2000" dirty="0" smtClean="0"/>
              <a:t>ANSYS </a:t>
            </a:r>
            <a:r>
              <a:rPr lang="en-US" altLang="zh-CN" sz="2000" dirty="0"/>
              <a:t>APDL</a:t>
            </a:r>
            <a:r>
              <a:rPr lang="zh-CN" altLang="en-US" sz="2000" dirty="0"/>
              <a:t>命令</a:t>
            </a:r>
            <a:r>
              <a:rPr lang="zh-CN" altLang="en-US" sz="2000" dirty="0" smtClean="0"/>
              <a:t>流或</a:t>
            </a:r>
            <a:r>
              <a:rPr lang="en-US" altLang="zh-CN" sz="2000" dirty="0" smtClean="0"/>
              <a:t>GUI</a:t>
            </a:r>
            <a:r>
              <a:rPr lang="zh-CN" altLang="en-US" sz="2000" dirty="0" smtClean="0"/>
              <a:t>界面</a:t>
            </a:r>
            <a:r>
              <a:rPr lang="zh-CN" altLang="en-US" sz="2000" dirty="0"/>
              <a:t>建立</a:t>
            </a:r>
            <a:r>
              <a:rPr lang="zh-CN" altLang="en-US" sz="2000" dirty="0" smtClean="0"/>
              <a:t>，</a:t>
            </a:r>
            <a:r>
              <a:rPr lang="zh-CN" altLang="en-US" sz="2000" dirty="0"/>
              <a:t>另一种是在</a:t>
            </a:r>
            <a:r>
              <a:rPr lang="en-US" altLang="zh-CN" sz="2000" dirty="0"/>
              <a:t>CAD</a:t>
            </a:r>
            <a:r>
              <a:rPr lang="zh-CN" altLang="en-US" sz="2000" dirty="0"/>
              <a:t>（</a:t>
            </a:r>
            <a:r>
              <a:rPr lang="en-US" altLang="zh-CN" sz="2000" dirty="0"/>
              <a:t>SolidWorks</a:t>
            </a:r>
            <a:r>
              <a:rPr lang="zh-CN" altLang="en-US" sz="2000" dirty="0"/>
              <a:t>）中完成模型的建立，然后导入</a:t>
            </a:r>
            <a:r>
              <a:rPr lang="en-US" altLang="zh-CN" sz="2000" dirty="0"/>
              <a:t>ANSYS</a:t>
            </a:r>
            <a:r>
              <a:rPr lang="zh-CN" altLang="en-US" sz="2000" dirty="0"/>
              <a:t>中进行</a:t>
            </a:r>
            <a:r>
              <a:rPr lang="zh-CN" altLang="en-US" sz="2000" dirty="0" smtClean="0"/>
              <a:t>后续前处理</a:t>
            </a:r>
            <a:r>
              <a:rPr lang="zh-CN" altLang="en-US" sz="2000" dirty="0"/>
              <a:t>。本实验中对两类方法均进行了尝试。</a:t>
            </a:r>
          </a:p>
        </p:txBody>
      </p:sp>
      <p:sp>
        <p:nvSpPr>
          <p:cNvPr id="11" name="文本框 10"/>
          <p:cNvSpPr txBox="1"/>
          <p:nvPr/>
        </p:nvSpPr>
        <p:spPr>
          <a:xfrm>
            <a:off x="184483" y="3467493"/>
            <a:ext cx="5616241" cy="461665"/>
          </a:xfrm>
          <a:prstGeom prst="rect">
            <a:avLst/>
          </a:prstGeom>
          <a:noFill/>
        </p:spPr>
        <p:txBody>
          <a:bodyPr wrap="square" rtlCol="0">
            <a:spAutoFit/>
          </a:bodyPr>
          <a:lstStyle/>
          <a:p>
            <a:pPr marL="342900" indent="-342900">
              <a:buFont typeface="Wingdings" panose="05000000000000000000" pitchFamily="2" charset="2"/>
              <a:buChar char="n"/>
            </a:pPr>
            <a:r>
              <a:rPr lang="zh-CN" altLang="en-US" sz="2400" b="1" dirty="0" smtClean="0">
                <a:solidFill>
                  <a:srgbClr val="7030A0"/>
                </a:solidFill>
                <a:latin typeface="华文楷体" panose="02010600040101010101" pitchFamily="2" charset="-122"/>
                <a:ea typeface="华文楷体" panose="02010600040101010101" pitchFamily="2" charset="-122"/>
              </a:rPr>
              <a:t>材料模型</a:t>
            </a:r>
            <a:endParaRPr lang="zh-CN" altLang="en-US" sz="2400" b="1" dirty="0">
              <a:solidFill>
                <a:srgbClr val="7030A0"/>
              </a:solidFill>
              <a:latin typeface="华文楷体" panose="02010600040101010101" pitchFamily="2" charset="-122"/>
              <a:ea typeface="华文楷体" panose="02010600040101010101" pitchFamily="2" charset="-122"/>
            </a:endParaRPr>
          </a:p>
        </p:txBody>
      </p:sp>
      <p:graphicFrame>
        <p:nvGraphicFramePr>
          <p:cNvPr id="7" name="表格 6"/>
          <p:cNvGraphicFramePr>
            <a:graphicFrameLocks noGrp="1"/>
          </p:cNvGraphicFramePr>
          <p:nvPr>
            <p:extLst>
              <p:ext uri="{D42A27DB-BD31-4B8C-83A1-F6EECF244321}">
                <p14:modId xmlns:p14="http://schemas.microsoft.com/office/powerpoint/2010/main" val="3066630488"/>
              </p:ext>
            </p:extLst>
          </p:nvPr>
        </p:nvGraphicFramePr>
        <p:xfrm>
          <a:off x="822961" y="3939494"/>
          <a:ext cx="7769895" cy="2332904"/>
        </p:xfrm>
        <a:graphic>
          <a:graphicData uri="http://schemas.openxmlformats.org/drawingml/2006/table">
            <a:tbl>
              <a:tblPr firstRow="1" bandRow="1">
                <a:tableStyleId>{5C22544A-7EE6-4342-B048-85BDC9FD1C3A}</a:tableStyleId>
              </a:tblPr>
              <a:tblGrid>
                <a:gridCol w="969959">
                  <a:extLst>
                    <a:ext uri="{9D8B030D-6E8A-4147-A177-3AD203B41FA5}">
                      <a16:colId xmlns:a16="http://schemas.microsoft.com/office/drawing/2014/main" val="20000"/>
                    </a:ext>
                  </a:extLst>
                </a:gridCol>
                <a:gridCol w="1692957">
                  <a:extLst>
                    <a:ext uri="{9D8B030D-6E8A-4147-A177-3AD203B41FA5}">
                      <a16:colId xmlns:a16="http://schemas.microsoft.com/office/drawing/2014/main" val="20001"/>
                    </a:ext>
                  </a:extLst>
                </a:gridCol>
                <a:gridCol w="1410918">
                  <a:extLst>
                    <a:ext uri="{9D8B030D-6E8A-4147-A177-3AD203B41FA5}">
                      <a16:colId xmlns:a16="http://schemas.microsoft.com/office/drawing/2014/main" val="20002"/>
                    </a:ext>
                  </a:extLst>
                </a:gridCol>
                <a:gridCol w="977912">
                  <a:extLst>
                    <a:ext uri="{9D8B030D-6E8A-4147-A177-3AD203B41FA5}">
                      <a16:colId xmlns:a16="http://schemas.microsoft.com/office/drawing/2014/main" val="20003"/>
                    </a:ext>
                  </a:extLst>
                </a:gridCol>
                <a:gridCol w="1290181">
                  <a:extLst>
                    <a:ext uri="{9D8B030D-6E8A-4147-A177-3AD203B41FA5}">
                      <a16:colId xmlns:a16="http://schemas.microsoft.com/office/drawing/2014/main" val="20004"/>
                    </a:ext>
                  </a:extLst>
                </a:gridCol>
                <a:gridCol w="1427968">
                  <a:extLst>
                    <a:ext uri="{9D8B030D-6E8A-4147-A177-3AD203B41FA5}">
                      <a16:colId xmlns:a16="http://schemas.microsoft.com/office/drawing/2014/main" val="20005"/>
                    </a:ext>
                  </a:extLst>
                </a:gridCol>
              </a:tblGrid>
              <a:tr h="453613">
                <a:tc>
                  <a:txBody>
                    <a:bodyPr/>
                    <a:lstStyle/>
                    <a:p>
                      <a:pPr algn="ctr"/>
                      <a:r>
                        <a:rPr lang="zh-CN" altLang="en-US" sz="1600" dirty="0" smtClean="0"/>
                        <a:t>对象</a:t>
                      </a:r>
                      <a:endParaRPr lang="zh-CN" altLang="en-US" sz="1600" dirty="0"/>
                    </a:p>
                  </a:txBody>
                  <a:tcPr anchor="ctr"/>
                </a:tc>
                <a:tc>
                  <a:txBody>
                    <a:bodyPr/>
                    <a:lstStyle/>
                    <a:p>
                      <a:pPr algn="ctr"/>
                      <a:r>
                        <a:rPr lang="zh-CN" altLang="en-US" sz="1600" dirty="0" smtClean="0"/>
                        <a:t>材料模型</a:t>
                      </a:r>
                      <a:endParaRPr lang="zh-CN" altLang="en-US" sz="1600" dirty="0"/>
                    </a:p>
                  </a:txBody>
                  <a:tcPr anchor="ctr"/>
                </a:tc>
                <a:tc>
                  <a:txBody>
                    <a:bodyPr/>
                    <a:lstStyle/>
                    <a:p>
                      <a:pPr algn="ctr"/>
                      <a:r>
                        <a:rPr lang="zh-CN" altLang="en-US" sz="1600" dirty="0" smtClean="0"/>
                        <a:t>弹性模量 </a:t>
                      </a:r>
                      <a:r>
                        <a:rPr lang="en-US" altLang="zh-CN" sz="1600" dirty="0" smtClean="0"/>
                        <a:t>Pa</a:t>
                      </a:r>
                      <a:endParaRPr lang="zh-CN" altLang="en-US" sz="1600" dirty="0"/>
                    </a:p>
                  </a:txBody>
                  <a:tcPr anchor="ctr"/>
                </a:tc>
                <a:tc>
                  <a:txBody>
                    <a:bodyPr/>
                    <a:lstStyle/>
                    <a:p>
                      <a:pPr algn="ctr"/>
                      <a:r>
                        <a:rPr lang="zh-CN" altLang="en-US" sz="1600" dirty="0" smtClean="0"/>
                        <a:t>泊松比</a:t>
                      </a:r>
                      <a:endParaRPr lang="zh-CN" altLang="en-US" sz="1600" dirty="0"/>
                    </a:p>
                  </a:txBody>
                  <a:tcPr anchor="ctr"/>
                </a:tc>
                <a:tc>
                  <a:txBody>
                    <a:bodyPr/>
                    <a:lstStyle/>
                    <a:p>
                      <a:pPr algn="ctr"/>
                      <a:r>
                        <a:rPr lang="zh-CN" altLang="en-US" sz="1600" dirty="0" smtClean="0"/>
                        <a:t>屈服强度</a:t>
                      </a:r>
                      <a:r>
                        <a:rPr lang="en-US" altLang="zh-CN" sz="1600" dirty="0" smtClean="0"/>
                        <a:t>Pa</a:t>
                      </a:r>
                      <a:endParaRPr lang="zh-CN" altLang="en-US" sz="1600" dirty="0"/>
                    </a:p>
                  </a:txBody>
                  <a:tcPr anchor="ctr"/>
                </a:tc>
                <a:tc>
                  <a:txBody>
                    <a:bodyPr/>
                    <a:lstStyle/>
                    <a:p>
                      <a:pPr algn="ctr"/>
                      <a:r>
                        <a:rPr lang="zh-CN" altLang="en-US" sz="1600" dirty="0" smtClean="0"/>
                        <a:t>硬化后模量</a:t>
                      </a:r>
                      <a:r>
                        <a:rPr lang="en-US" altLang="zh-CN" sz="1600" dirty="0" smtClean="0"/>
                        <a:t>Pa</a:t>
                      </a:r>
                      <a:endParaRPr lang="zh-CN" altLang="en-US" sz="1600" dirty="0"/>
                    </a:p>
                  </a:txBody>
                  <a:tcPr anchor="ctr"/>
                </a:tc>
                <a:extLst>
                  <a:ext uri="{0D108BD9-81ED-4DB2-BD59-A6C34878D82A}">
                    <a16:rowId xmlns:a16="http://schemas.microsoft.com/office/drawing/2014/main" val="10000"/>
                  </a:ext>
                </a:extLst>
              </a:tr>
              <a:tr h="453613">
                <a:tc>
                  <a:txBody>
                    <a:bodyPr/>
                    <a:lstStyle/>
                    <a:p>
                      <a:pPr algn="ctr"/>
                      <a:r>
                        <a:rPr lang="zh-CN" altLang="en-US" sz="1600" dirty="0" smtClean="0"/>
                        <a:t>电池</a:t>
                      </a:r>
                      <a:endParaRPr lang="zh-CN" altLang="en-US" sz="1600" dirty="0"/>
                    </a:p>
                  </a:txBody>
                  <a:tcPr anchor="ctr"/>
                </a:tc>
                <a:tc>
                  <a:txBody>
                    <a:bodyPr/>
                    <a:lstStyle/>
                    <a:p>
                      <a:pPr algn="ctr"/>
                      <a:r>
                        <a:rPr lang="zh-CN" altLang="en-US" sz="1600" dirty="0" smtClean="0"/>
                        <a:t>线弹性模型</a:t>
                      </a:r>
                      <a:endParaRPr lang="zh-CN" altLang="en-US" sz="1600" dirty="0"/>
                    </a:p>
                  </a:txBody>
                  <a:tcPr anchor="ctr"/>
                </a:tc>
                <a:tc>
                  <a:txBody>
                    <a:bodyPr/>
                    <a:lstStyle/>
                    <a:p>
                      <a:pPr algn="ctr"/>
                      <a:r>
                        <a:rPr lang="en-US" altLang="zh-CN" sz="1600" dirty="0" smtClean="0"/>
                        <a:t>7E10</a:t>
                      </a:r>
                      <a:endParaRPr lang="zh-CN" altLang="en-US" sz="1600" dirty="0"/>
                    </a:p>
                  </a:txBody>
                  <a:tcPr anchor="ctr"/>
                </a:tc>
                <a:tc>
                  <a:txBody>
                    <a:bodyPr/>
                    <a:lstStyle/>
                    <a:p>
                      <a:pPr algn="ctr"/>
                      <a:r>
                        <a:rPr lang="en-US" altLang="zh-CN" sz="1600" dirty="0" smtClean="0"/>
                        <a:t>0.29</a:t>
                      </a:r>
                      <a:endParaRPr lang="zh-CN" altLang="en-US" sz="1600" dirty="0"/>
                    </a:p>
                  </a:txBody>
                  <a:tcPr anchor="ctr"/>
                </a:tc>
                <a:tc>
                  <a:txBody>
                    <a:bodyPr/>
                    <a:lstStyle/>
                    <a:p>
                      <a:pPr algn="ctr"/>
                      <a:endParaRPr lang="zh-CN" altLang="en-US" sz="1600"/>
                    </a:p>
                  </a:txBody>
                  <a:tcPr anchor="ctr"/>
                </a:tc>
                <a:tc>
                  <a:txBody>
                    <a:bodyPr/>
                    <a:lstStyle/>
                    <a:p>
                      <a:pPr algn="ctr"/>
                      <a:endParaRPr lang="zh-CN" altLang="en-US" sz="1600"/>
                    </a:p>
                  </a:txBody>
                  <a:tcPr anchor="ctr"/>
                </a:tc>
                <a:extLst>
                  <a:ext uri="{0D108BD9-81ED-4DB2-BD59-A6C34878D82A}">
                    <a16:rowId xmlns:a16="http://schemas.microsoft.com/office/drawing/2014/main" val="10001"/>
                  </a:ext>
                </a:extLst>
              </a:tr>
              <a:tr h="518452">
                <a:tc>
                  <a:txBody>
                    <a:bodyPr/>
                    <a:lstStyle/>
                    <a:p>
                      <a:pPr algn="ctr"/>
                      <a:r>
                        <a:rPr lang="en-US" altLang="zh-CN" sz="1600" dirty="0" smtClean="0"/>
                        <a:t>LCD</a:t>
                      </a:r>
                      <a:endParaRPr lang="zh-CN" altLang="en-US" sz="1600" dirty="0"/>
                    </a:p>
                  </a:txBody>
                  <a:tcPr anchor="ctr"/>
                </a:tc>
                <a:tc>
                  <a:txBody>
                    <a:bodyPr/>
                    <a:lstStyle/>
                    <a:p>
                      <a:pPr algn="ctr"/>
                      <a:r>
                        <a:rPr lang="zh-CN" altLang="en-US" sz="1600" dirty="0" smtClean="0"/>
                        <a:t>双线性随动硬化</a:t>
                      </a:r>
                      <a:endParaRPr lang="zh-CN" altLang="en-US" sz="1600" dirty="0"/>
                    </a:p>
                  </a:txBody>
                  <a:tcPr anchor="ctr"/>
                </a:tc>
                <a:tc>
                  <a:txBody>
                    <a:bodyPr/>
                    <a:lstStyle/>
                    <a:p>
                      <a:pPr algn="ctr"/>
                      <a:r>
                        <a:rPr lang="en-US" altLang="zh-CN" sz="1600" dirty="0" smtClean="0"/>
                        <a:t>1.07E10</a:t>
                      </a:r>
                      <a:endParaRPr lang="zh-CN" altLang="en-US" sz="1600" dirty="0"/>
                    </a:p>
                  </a:txBody>
                  <a:tcPr anchor="ctr"/>
                </a:tc>
                <a:tc>
                  <a:txBody>
                    <a:bodyPr/>
                    <a:lstStyle/>
                    <a:p>
                      <a:pPr algn="ctr"/>
                      <a:r>
                        <a:rPr lang="en-US" altLang="zh-CN" sz="1600" dirty="0" smtClean="0"/>
                        <a:t>0.43</a:t>
                      </a:r>
                      <a:endParaRPr lang="zh-CN" altLang="en-US" sz="1600" dirty="0"/>
                    </a:p>
                  </a:txBody>
                  <a:tcPr anchor="ctr"/>
                </a:tc>
                <a:tc>
                  <a:txBody>
                    <a:bodyPr/>
                    <a:lstStyle/>
                    <a:p>
                      <a:pPr algn="ctr"/>
                      <a:r>
                        <a:rPr lang="en-US" altLang="zh-CN" sz="1600" dirty="0" smtClean="0"/>
                        <a:t>1.51E8</a:t>
                      </a:r>
                      <a:endParaRPr lang="zh-CN" altLang="en-US" sz="1600" dirty="0"/>
                    </a:p>
                  </a:txBody>
                  <a:tcPr anchor="ctr"/>
                </a:tc>
                <a:tc>
                  <a:txBody>
                    <a:bodyPr/>
                    <a:lstStyle/>
                    <a:p>
                      <a:pPr algn="ctr"/>
                      <a:r>
                        <a:rPr lang="en-US" altLang="zh-CN" sz="1600" dirty="0" smtClean="0"/>
                        <a:t>1E9</a:t>
                      </a:r>
                      <a:endParaRPr lang="zh-CN" altLang="en-US" sz="1600" dirty="0"/>
                    </a:p>
                  </a:txBody>
                  <a:tcPr anchor="ctr"/>
                </a:tc>
                <a:extLst>
                  <a:ext uri="{0D108BD9-81ED-4DB2-BD59-A6C34878D82A}">
                    <a16:rowId xmlns:a16="http://schemas.microsoft.com/office/drawing/2014/main" val="10002"/>
                  </a:ext>
                </a:extLst>
              </a:tr>
              <a:tr h="453613">
                <a:tc>
                  <a:txBody>
                    <a:bodyPr/>
                    <a:lstStyle/>
                    <a:p>
                      <a:pPr algn="ctr"/>
                      <a:r>
                        <a:rPr lang="zh-CN" altLang="en-US" sz="1600" dirty="0" smtClean="0"/>
                        <a:t>触摸屏</a:t>
                      </a:r>
                      <a:endParaRPr lang="zh-CN" altLang="en-US" sz="1600" dirty="0"/>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zh-CN" altLang="en-US" sz="1600" dirty="0" smtClean="0"/>
                        <a:t>双线性随动硬化</a:t>
                      </a:r>
                    </a:p>
                  </a:txBody>
                  <a:tcPr anchor="ctr"/>
                </a:tc>
                <a:tc>
                  <a:txBody>
                    <a:bodyPr/>
                    <a:lstStyle/>
                    <a:p>
                      <a:pPr algn="ctr"/>
                      <a:r>
                        <a:rPr lang="en-US" altLang="zh-CN" sz="1600" dirty="0" smtClean="0"/>
                        <a:t>6.58E10</a:t>
                      </a:r>
                      <a:endParaRPr lang="zh-CN" altLang="en-US" sz="1600" dirty="0"/>
                    </a:p>
                  </a:txBody>
                  <a:tcPr anchor="ctr"/>
                </a:tc>
                <a:tc>
                  <a:txBody>
                    <a:bodyPr/>
                    <a:lstStyle/>
                    <a:p>
                      <a:pPr algn="ctr"/>
                      <a:r>
                        <a:rPr lang="en-US" altLang="zh-CN" sz="1600" dirty="0" smtClean="0"/>
                        <a:t>0.22</a:t>
                      </a:r>
                      <a:endParaRPr lang="zh-CN" altLang="en-US" sz="1600" dirty="0"/>
                    </a:p>
                  </a:txBody>
                  <a:tcPr anchor="ctr"/>
                </a:tc>
                <a:tc>
                  <a:txBody>
                    <a:bodyPr/>
                    <a:lstStyle/>
                    <a:p>
                      <a:pPr algn="ctr"/>
                      <a:r>
                        <a:rPr lang="en-US" altLang="zh-CN" sz="1600" dirty="0" smtClean="0"/>
                        <a:t>7.5E7</a:t>
                      </a:r>
                      <a:endParaRPr lang="zh-CN" altLang="en-US" sz="1600" dirty="0"/>
                    </a:p>
                  </a:txBody>
                  <a:tcPr anchor="ctr"/>
                </a:tc>
                <a:tc>
                  <a:txBody>
                    <a:bodyPr/>
                    <a:lstStyle/>
                    <a:p>
                      <a:pPr algn="ctr"/>
                      <a:r>
                        <a:rPr lang="en-US" altLang="zh-CN" sz="1600" dirty="0" smtClean="0"/>
                        <a:t>0</a:t>
                      </a:r>
                      <a:endParaRPr lang="zh-CN" altLang="en-US" sz="1600" dirty="0"/>
                    </a:p>
                  </a:txBody>
                  <a:tcPr anchor="ctr"/>
                </a:tc>
                <a:extLst>
                  <a:ext uri="{0D108BD9-81ED-4DB2-BD59-A6C34878D82A}">
                    <a16:rowId xmlns:a16="http://schemas.microsoft.com/office/drawing/2014/main" val="10003"/>
                  </a:ext>
                </a:extLst>
              </a:tr>
              <a:tr h="453613">
                <a:tc>
                  <a:txBody>
                    <a:bodyPr/>
                    <a:lstStyle/>
                    <a:p>
                      <a:pPr algn="ctr"/>
                      <a:r>
                        <a:rPr lang="zh-CN" altLang="en-US" sz="1600" dirty="0" smtClean="0"/>
                        <a:t>外壳</a:t>
                      </a:r>
                      <a:endParaRPr lang="zh-CN" altLang="en-US" sz="1600" dirty="0"/>
                    </a:p>
                  </a:txBody>
                  <a:tcPr anchor="ctr"/>
                </a:tc>
                <a:tc>
                  <a:txBody>
                    <a:bodyPr/>
                    <a:lstStyle/>
                    <a:p>
                      <a:pPr algn="ctr"/>
                      <a:r>
                        <a:rPr lang="zh-CN" altLang="en-US" sz="1600" dirty="0" smtClean="0"/>
                        <a:t>双线性随动硬化</a:t>
                      </a:r>
                    </a:p>
                  </a:txBody>
                  <a:tcPr anchor="ctr"/>
                </a:tc>
                <a:tc>
                  <a:txBody>
                    <a:bodyPr/>
                    <a:lstStyle/>
                    <a:p>
                      <a:pPr algn="ctr"/>
                      <a:r>
                        <a:rPr lang="en-US" altLang="zh-CN" sz="1600" dirty="0" smtClean="0"/>
                        <a:t>7.2E10</a:t>
                      </a:r>
                      <a:endParaRPr lang="zh-CN" altLang="en-US" sz="1600" dirty="0"/>
                    </a:p>
                  </a:txBody>
                  <a:tcPr anchor="ctr"/>
                </a:tc>
                <a:tc>
                  <a:txBody>
                    <a:bodyPr/>
                    <a:lstStyle/>
                    <a:p>
                      <a:pPr algn="ctr"/>
                      <a:r>
                        <a:rPr lang="en-US" altLang="zh-CN" sz="1600" dirty="0" smtClean="0"/>
                        <a:t>0.32</a:t>
                      </a:r>
                      <a:endParaRPr lang="zh-CN" altLang="en-US" sz="1600" dirty="0"/>
                    </a:p>
                  </a:txBody>
                  <a:tcPr anchor="ctr"/>
                </a:tc>
                <a:tc>
                  <a:txBody>
                    <a:bodyPr/>
                    <a:lstStyle/>
                    <a:p>
                      <a:pPr algn="ctr"/>
                      <a:r>
                        <a:rPr lang="en-US" altLang="zh-CN" sz="1600" dirty="0" smtClean="0"/>
                        <a:t>5.03E8</a:t>
                      </a:r>
                      <a:endParaRPr lang="zh-CN" altLang="en-US" sz="1600" dirty="0"/>
                    </a:p>
                  </a:txBody>
                  <a:tcPr anchor="ctr"/>
                </a:tc>
                <a:tc>
                  <a:txBody>
                    <a:bodyPr/>
                    <a:lstStyle/>
                    <a:p>
                      <a:pPr algn="ctr"/>
                      <a:r>
                        <a:rPr lang="en-US" altLang="zh-CN" sz="1600" dirty="0" smtClean="0"/>
                        <a:t>7.2E8</a:t>
                      </a:r>
                      <a:endParaRPr lang="zh-CN" altLang="en-US" sz="1600" dirty="0"/>
                    </a:p>
                  </a:txBody>
                  <a:tcPr anchor="ct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752173690"/>
      </p:ext>
    </p:extLst>
  </p:cSld>
  <p:clrMapOvr>
    <a:masterClrMapping/>
  </p:clrMapOvr>
  <mc:AlternateContent xmlns:mc="http://schemas.openxmlformats.org/markup-compatibility/2006" xmlns:p14="http://schemas.microsoft.com/office/powerpoint/2010/main">
    <mc:Choice Requires="p14">
      <p:transition spd="slow" p14:dur="2000" advTm="11209"/>
    </mc:Choice>
    <mc:Fallback xmlns="">
      <p:transition spd="slow" advTm="11209"/>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zh-CN" altLang="en-US" smtClean="0"/>
              <a:t>计算动力学大作业（第三组）</a:t>
            </a:r>
            <a:endParaRPr lang="zh-CN" altLang="en-US" dirty="0"/>
          </a:p>
        </p:txBody>
      </p:sp>
      <p:sp>
        <p:nvSpPr>
          <p:cNvPr id="2" name="日期占位符 1"/>
          <p:cNvSpPr>
            <a:spLocks noGrp="1"/>
          </p:cNvSpPr>
          <p:nvPr>
            <p:ph type="dt" sz="half" idx="10"/>
          </p:nvPr>
        </p:nvSpPr>
        <p:spPr/>
        <p:txBody>
          <a:bodyPr/>
          <a:lstStyle/>
          <a:p>
            <a:fld id="{4299CBDB-46FD-4DEF-9E3E-B60FF4498881}" type="datetime1">
              <a:rPr lang="zh-CN" altLang="en-US" smtClean="0"/>
              <a:t>2022/6/1</a:t>
            </a:fld>
            <a:endParaRPr lang="zh-CN" altLang="en-US"/>
          </a:p>
        </p:txBody>
      </p:sp>
      <p:sp>
        <p:nvSpPr>
          <p:cNvPr id="9" name="灯片编号占位符 8"/>
          <p:cNvSpPr>
            <a:spLocks noGrp="1"/>
          </p:cNvSpPr>
          <p:nvPr>
            <p:ph type="sldNum" sz="quarter" idx="12"/>
          </p:nvPr>
        </p:nvSpPr>
        <p:spPr/>
        <p:txBody>
          <a:bodyPr/>
          <a:lstStyle/>
          <a:p>
            <a:fld id="{69764B09-0332-4747-B2BA-F996204B7FB7}" type="slidenum">
              <a:rPr lang="zh-CN" altLang="en-US" smtClean="0"/>
              <a:t>37</a:t>
            </a:fld>
            <a:endParaRPr lang="zh-CN" altLang="en-US"/>
          </a:p>
        </p:txBody>
      </p:sp>
      <p:sp>
        <p:nvSpPr>
          <p:cNvPr id="3" name="标题 2"/>
          <p:cNvSpPr>
            <a:spLocks noGrp="1"/>
          </p:cNvSpPr>
          <p:nvPr>
            <p:ph type="title"/>
          </p:nvPr>
        </p:nvSpPr>
        <p:spPr/>
        <p:txBody>
          <a:bodyPr/>
          <a:lstStyle/>
          <a:p>
            <a:endParaRPr lang="zh-CN" altLang="en-US"/>
          </a:p>
        </p:txBody>
      </p:sp>
      <p:sp>
        <p:nvSpPr>
          <p:cNvPr id="8" name="Rectangle 2"/>
          <p:cNvSpPr txBox="1">
            <a:spLocks noChangeArrowheads="1"/>
          </p:cNvSpPr>
          <p:nvPr/>
        </p:nvSpPr>
        <p:spPr>
          <a:xfrm>
            <a:off x="1155968" y="225420"/>
            <a:ext cx="4490687" cy="563562"/>
          </a:xfrm>
          <a:prstGeom prst="rect">
            <a:avLst/>
          </a:prstGeom>
        </p:spPr>
        <p:txBody>
          <a:bodyPr vert="horz" lIns="91440" tIns="45720" rIns="91440" bIns="45720" rtlCol="0" anchor="b">
            <a:noAutofit/>
          </a:bodyPr>
          <a:lstStyle>
            <a:lvl1pPr algn="l" defTabSz="685800" rtl="0" eaLnBrk="1" latinLnBrk="0" hangingPunct="1">
              <a:lnSpc>
                <a:spcPct val="85000"/>
              </a:lnSpc>
              <a:spcBef>
                <a:spcPct val="0"/>
              </a:spcBef>
              <a:buNone/>
              <a:defRPr sz="3000" kern="1200" spc="-38" baseline="0">
                <a:solidFill>
                  <a:schemeClr val="tx1">
                    <a:lumMod val="75000"/>
                    <a:lumOff val="25000"/>
                  </a:schemeClr>
                </a:solidFill>
                <a:latin typeface="+mj-lt"/>
                <a:ea typeface="+mj-ea"/>
                <a:cs typeface="+mj-cs"/>
              </a:defRPr>
            </a:lvl1pPr>
          </a:lstStyle>
          <a:p>
            <a:r>
              <a:rPr lang="zh-CN" altLang="en-US" sz="2800" b="1" dirty="0">
                <a:solidFill>
                  <a:srgbClr val="0000FF"/>
                </a:solidFill>
                <a:latin typeface="微软雅黑" panose="020B0503020204020204" pitchFamily="34" charset="-122"/>
                <a:ea typeface="微软雅黑" panose="020B0503020204020204" pitchFamily="34" charset="-122"/>
              </a:rPr>
              <a:t>四、实际冲击问题软件分析</a:t>
            </a:r>
          </a:p>
        </p:txBody>
      </p:sp>
      <p:sp>
        <p:nvSpPr>
          <p:cNvPr id="21" name="文本框 20"/>
          <p:cNvSpPr txBox="1"/>
          <p:nvPr/>
        </p:nvSpPr>
        <p:spPr>
          <a:xfrm>
            <a:off x="184484" y="1100911"/>
            <a:ext cx="5616241" cy="461665"/>
          </a:xfrm>
          <a:prstGeom prst="rect">
            <a:avLst/>
          </a:prstGeom>
          <a:noFill/>
        </p:spPr>
        <p:txBody>
          <a:bodyPr wrap="square" rtlCol="0">
            <a:spAutoFit/>
          </a:bodyPr>
          <a:lstStyle/>
          <a:p>
            <a:pPr marL="342900" indent="-342900">
              <a:buFont typeface="Wingdings" panose="05000000000000000000" pitchFamily="2" charset="2"/>
              <a:buChar char="n"/>
            </a:pPr>
            <a:r>
              <a:rPr lang="zh-CN" altLang="en-US" sz="2400" b="1" dirty="0" smtClean="0">
                <a:solidFill>
                  <a:srgbClr val="7030A0"/>
                </a:solidFill>
                <a:latin typeface="华文楷体" panose="02010600040101010101" pitchFamily="2" charset="-122"/>
                <a:ea typeface="华文楷体" panose="02010600040101010101" pitchFamily="2" charset="-122"/>
              </a:rPr>
              <a:t>网格信息</a:t>
            </a:r>
            <a:endParaRPr lang="zh-CN" altLang="en-US" sz="2400" b="1" dirty="0">
              <a:solidFill>
                <a:srgbClr val="7030A0"/>
              </a:solidFill>
              <a:latin typeface="华文楷体" panose="02010600040101010101" pitchFamily="2" charset="-122"/>
              <a:ea typeface="华文楷体" panose="02010600040101010101" pitchFamily="2" charset="-122"/>
            </a:endParaRPr>
          </a:p>
        </p:txBody>
      </p:sp>
      <p:sp>
        <p:nvSpPr>
          <p:cNvPr id="10" name="矩形 9"/>
          <p:cNvSpPr/>
          <p:nvPr/>
        </p:nvSpPr>
        <p:spPr>
          <a:xfrm>
            <a:off x="361690" y="1670637"/>
            <a:ext cx="8496560" cy="1569660"/>
          </a:xfrm>
          <a:prstGeom prst="rect">
            <a:avLst/>
          </a:prstGeom>
        </p:spPr>
        <p:txBody>
          <a:bodyPr wrap="square">
            <a:spAutoFit/>
          </a:bodyPr>
          <a:lstStyle/>
          <a:p>
            <a:pPr marL="342900" indent="-342900">
              <a:lnSpc>
                <a:spcPct val="120000"/>
              </a:lnSpc>
              <a:buFont typeface="Arial" panose="020B0604020202020204" pitchFamily="34" charset="0"/>
              <a:buChar char="•"/>
            </a:pPr>
            <a:r>
              <a:rPr lang="zh-CN" altLang="en-US" sz="2000" dirty="0" smtClean="0"/>
              <a:t>两</a:t>
            </a:r>
            <a:r>
              <a:rPr lang="zh-CN" altLang="en-US" sz="2000" dirty="0"/>
              <a:t>类</a:t>
            </a:r>
            <a:r>
              <a:rPr lang="zh-CN" altLang="en-US" sz="2000" dirty="0" smtClean="0"/>
              <a:t>单元：一类</a:t>
            </a:r>
            <a:r>
              <a:rPr lang="zh-CN" altLang="en-US" sz="2000" dirty="0"/>
              <a:t>是</a:t>
            </a:r>
            <a:r>
              <a:rPr lang="en-US" altLang="zh-CN" sz="2000" dirty="0"/>
              <a:t>SHELL163</a:t>
            </a:r>
            <a:r>
              <a:rPr lang="zh-CN" altLang="en-US" sz="2000" dirty="0"/>
              <a:t>面单元，另一类是</a:t>
            </a:r>
            <a:r>
              <a:rPr lang="en-US" altLang="zh-CN" sz="2000" dirty="0"/>
              <a:t>SOLID164</a:t>
            </a:r>
            <a:r>
              <a:rPr lang="zh-CN" altLang="en-US" sz="2000" dirty="0"/>
              <a:t>体单元。</a:t>
            </a:r>
            <a:r>
              <a:rPr lang="zh-CN" altLang="en-US" sz="2000" dirty="0" smtClean="0"/>
              <a:t>由于外壳、触摸</a:t>
            </a:r>
            <a:r>
              <a:rPr lang="zh-CN" altLang="en-US" sz="2000" dirty="0"/>
              <a:t>屏、</a:t>
            </a:r>
            <a:r>
              <a:rPr lang="en-US" altLang="zh-CN" sz="2000" dirty="0"/>
              <a:t>LCD</a:t>
            </a:r>
            <a:r>
              <a:rPr lang="zh-CN" altLang="en-US" sz="2000" dirty="0"/>
              <a:t>均为薄</a:t>
            </a:r>
            <a:r>
              <a:rPr lang="zh-CN" altLang="en-US" sz="2000" dirty="0" smtClean="0"/>
              <a:t>壳（</a:t>
            </a:r>
            <a:r>
              <a:rPr lang="zh-CN" altLang="en-US" sz="2000" dirty="0"/>
              <a:t>厚度方向尺寸远小于中面尺寸），采用</a:t>
            </a:r>
            <a:r>
              <a:rPr lang="en-US" altLang="zh-CN" sz="2000" dirty="0"/>
              <a:t>SHELL163</a:t>
            </a:r>
            <a:r>
              <a:rPr lang="zh-CN" altLang="en-US" sz="2000" dirty="0"/>
              <a:t>面单元进行网格划分可以提高计算结果的准确度</a:t>
            </a:r>
            <a:r>
              <a:rPr lang="zh-CN" altLang="en-US" sz="2000" dirty="0" smtClean="0"/>
              <a:t>。锂电池</a:t>
            </a:r>
            <a:r>
              <a:rPr lang="zh-CN" altLang="en-US" sz="2000" dirty="0"/>
              <a:t>则采用</a:t>
            </a:r>
            <a:r>
              <a:rPr lang="en-US" altLang="zh-CN" sz="2000" dirty="0"/>
              <a:t>SOLID164</a:t>
            </a:r>
            <a:r>
              <a:rPr lang="zh-CN" altLang="en-US" sz="2000" dirty="0"/>
              <a:t>体单元进行网格划分。</a:t>
            </a:r>
            <a:endParaRPr lang="en-US" altLang="zh-CN" sz="2000" dirty="0" smtClean="0"/>
          </a:p>
        </p:txBody>
      </p:sp>
      <p:pic>
        <p:nvPicPr>
          <p:cNvPr id="5" name="图片 4"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5254" y="3384079"/>
            <a:ext cx="6192114" cy="1409897"/>
          </a:xfrm>
          <a:prstGeom prst="rect">
            <a:avLst/>
          </a:prstGeom>
        </p:spPr>
      </p:pic>
      <p:sp>
        <p:nvSpPr>
          <p:cNvPr id="11" name="矩形 10"/>
          <p:cNvSpPr/>
          <p:nvPr/>
        </p:nvSpPr>
        <p:spPr>
          <a:xfrm>
            <a:off x="6484714" y="3607454"/>
            <a:ext cx="2562345" cy="830997"/>
          </a:xfrm>
          <a:prstGeom prst="rect">
            <a:avLst/>
          </a:prstGeom>
        </p:spPr>
        <p:txBody>
          <a:bodyPr wrap="square">
            <a:spAutoFit/>
          </a:bodyPr>
          <a:lstStyle/>
          <a:p>
            <a:pPr marL="342900" indent="-342900">
              <a:lnSpc>
                <a:spcPct val="120000"/>
              </a:lnSpc>
              <a:buFont typeface="Arial" panose="020B0604020202020204" pitchFamily="34" charset="0"/>
              <a:buChar char="•"/>
            </a:pPr>
            <a:r>
              <a:rPr lang="en-US" altLang="zh-CN" sz="2000" dirty="0" smtClean="0"/>
              <a:t>4</a:t>
            </a:r>
            <a:r>
              <a:rPr lang="zh-CN" altLang="en-US" sz="2000" dirty="0" smtClean="0"/>
              <a:t>节点，每个节点具有</a:t>
            </a:r>
            <a:r>
              <a:rPr lang="en-US" altLang="zh-CN" sz="2000" dirty="0" smtClean="0"/>
              <a:t>12</a:t>
            </a:r>
            <a:r>
              <a:rPr lang="zh-CN" altLang="en-US" sz="2000" dirty="0" smtClean="0"/>
              <a:t>个自由度</a:t>
            </a:r>
            <a:endParaRPr lang="en-US" altLang="zh-CN" sz="2000" dirty="0" smtClean="0"/>
          </a:p>
        </p:txBody>
      </p:sp>
      <p:pic>
        <p:nvPicPr>
          <p:cNvPr id="6" name="图片 5" descr="屏幕剪辑"/>
          <p:cNvPicPr>
            <a:picLocks noChangeAspect="1"/>
          </p:cNvPicPr>
          <p:nvPr/>
        </p:nvPicPr>
        <p:blipFill rotWithShape="1">
          <a:blip r:embed="rId4">
            <a:extLst>
              <a:ext uri="{28A0092B-C50C-407E-A947-70E740481C1C}">
                <a14:useLocalDpi xmlns:a14="http://schemas.microsoft.com/office/drawing/2010/main" val="0"/>
              </a:ext>
            </a:extLst>
          </a:blip>
          <a:srcRect l="1533" r="1036"/>
          <a:stretch/>
        </p:blipFill>
        <p:spPr>
          <a:xfrm>
            <a:off x="305254" y="4876486"/>
            <a:ext cx="6179460" cy="1400370"/>
          </a:xfrm>
          <a:prstGeom prst="rect">
            <a:avLst/>
          </a:prstGeom>
        </p:spPr>
      </p:pic>
      <p:sp>
        <p:nvSpPr>
          <p:cNvPr id="12" name="矩形 11"/>
          <p:cNvSpPr/>
          <p:nvPr/>
        </p:nvSpPr>
        <p:spPr>
          <a:xfrm>
            <a:off x="6458044" y="5121827"/>
            <a:ext cx="2562345" cy="830997"/>
          </a:xfrm>
          <a:prstGeom prst="rect">
            <a:avLst/>
          </a:prstGeom>
        </p:spPr>
        <p:txBody>
          <a:bodyPr wrap="square">
            <a:spAutoFit/>
          </a:bodyPr>
          <a:lstStyle/>
          <a:p>
            <a:pPr marL="342900" indent="-342900">
              <a:lnSpc>
                <a:spcPct val="120000"/>
              </a:lnSpc>
              <a:buFont typeface="Arial" panose="020B0604020202020204" pitchFamily="34" charset="0"/>
              <a:buChar char="•"/>
            </a:pPr>
            <a:r>
              <a:rPr lang="en-US" altLang="zh-CN" sz="2000" dirty="0"/>
              <a:t>8</a:t>
            </a:r>
            <a:r>
              <a:rPr lang="zh-CN" altLang="en-US" sz="2000" dirty="0" smtClean="0"/>
              <a:t>节点，每个节点具有</a:t>
            </a:r>
            <a:r>
              <a:rPr lang="en-US" altLang="zh-CN" sz="2000" dirty="0"/>
              <a:t>9</a:t>
            </a:r>
            <a:r>
              <a:rPr lang="zh-CN" altLang="en-US" sz="2000" dirty="0" smtClean="0"/>
              <a:t>个自由度</a:t>
            </a:r>
            <a:endParaRPr lang="en-US" altLang="zh-CN" sz="2000" dirty="0" smtClean="0"/>
          </a:p>
        </p:txBody>
      </p:sp>
    </p:spTree>
    <p:extLst>
      <p:ext uri="{BB962C8B-B14F-4D97-AF65-F5344CB8AC3E}">
        <p14:creationId xmlns:p14="http://schemas.microsoft.com/office/powerpoint/2010/main" val="1169764631"/>
      </p:ext>
    </p:extLst>
  </p:cSld>
  <p:clrMapOvr>
    <a:masterClrMapping/>
  </p:clrMapOvr>
  <mc:AlternateContent xmlns:mc="http://schemas.openxmlformats.org/markup-compatibility/2006" xmlns:p14="http://schemas.microsoft.com/office/powerpoint/2010/main">
    <mc:Choice Requires="p14">
      <p:transition spd="slow" p14:dur="2000" advTm="11209"/>
    </mc:Choice>
    <mc:Fallback xmlns="">
      <p:transition spd="slow" advTm="11209"/>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zh-CN" altLang="en-US" smtClean="0"/>
              <a:t>计算动力学大作业（第三组）</a:t>
            </a:r>
            <a:endParaRPr lang="zh-CN" altLang="en-US" dirty="0"/>
          </a:p>
        </p:txBody>
      </p:sp>
      <p:sp>
        <p:nvSpPr>
          <p:cNvPr id="2" name="日期占位符 1"/>
          <p:cNvSpPr>
            <a:spLocks noGrp="1"/>
          </p:cNvSpPr>
          <p:nvPr>
            <p:ph type="dt" sz="half" idx="10"/>
          </p:nvPr>
        </p:nvSpPr>
        <p:spPr/>
        <p:txBody>
          <a:bodyPr/>
          <a:lstStyle/>
          <a:p>
            <a:fld id="{4299CBDB-46FD-4DEF-9E3E-B60FF4498881}" type="datetime1">
              <a:rPr lang="zh-CN" altLang="en-US" smtClean="0"/>
              <a:t>2022/6/1</a:t>
            </a:fld>
            <a:endParaRPr lang="zh-CN" altLang="en-US"/>
          </a:p>
        </p:txBody>
      </p:sp>
      <p:sp>
        <p:nvSpPr>
          <p:cNvPr id="9" name="灯片编号占位符 8"/>
          <p:cNvSpPr>
            <a:spLocks noGrp="1"/>
          </p:cNvSpPr>
          <p:nvPr>
            <p:ph type="sldNum" sz="quarter" idx="12"/>
          </p:nvPr>
        </p:nvSpPr>
        <p:spPr/>
        <p:txBody>
          <a:bodyPr/>
          <a:lstStyle/>
          <a:p>
            <a:fld id="{69764B09-0332-4747-B2BA-F996204B7FB7}" type="slidenum">
              <a:rPr lang="zh-CN" altLang="en-US" smtClean="0"/>
              <a:t>38</a:t>
            </a:fld>
            <a:endParaRPr lang="zh-CN" altLang="en-US"/>
          </a:p>
        </p:txBody>
      </p:sp>
      <p:sp>
        <p:nvSpPr>
          <p:cNvPr id="3" name="标题 2"/>
          <p:cNvSpPr>
            <a:spLocks noGrp="1"/>
          </p:cNvSpPr>
          <p:nvPr>
            <p:ph type="title"/>
          </p:nvPr>
        </p:nvSpPr>
        <p:spPr/>
        <p:txBody>
          <a:bodyPr/>
          <a:lstStyle/>
          <a:p>
            <a:endParaRPr lang="zh-CN" altLang="en-US"/>
          </a:p>
        </p:txBody>
      </p:sp>
      <p:sp>
        <p:nvSpPr>
          <p:cNvPr id="8" name="Rectangle 2"/>
          <p:cNvSpPr txBox="1">
            <a:spLocks noChangeArrowheads="1"/>
          </p:cNvSpPr>
          <p:nvPr/>
        </p:nvSpPr>
        <p:spPr>
          <a:xfrm>
            <a:off x="1155968" y="225420"/>
            <a:ext cx="4490687" cy="563562"/>
          </a:xfrm>
          <a:prstGeom prst="rect">
            <a:avLst/>
          </a:prstGeom>
        </p:spPr>
        <p:txBody>
          <a:bodyPr vert="horz" lIns="91440" tIns="45720" rIns="91440" bIns="45720" rtlCol="0" anchor="b">
            <a:noAutofit/>
          </a:bodyPr>
          <a:lstStyle>
            <a:lvl1pPr algn="l" defTabSz="685800" rtl="0" eaLnBrk="1" latinLnBrk="0" hangingPunct="1">
              <a:lnSpc>
                <a:spcPct val="85000"/>
              </a:lnSpc>
              <a:spcBef>
                <a:spcPct val="0"/>
              </a:spcBef>
              <a:buNone/>
              <a:defRPr sz="3000" kern="1200" spc="-38" baseline="0">
                <a:solidFill>
                  <a:schemeClr val="tx1">
                    <a:lumMod val="75000"/>
                    <a:lumOff val="25000"/>
                  </a:schemeClr>
                </a:solidFill>
                <a:latin typeface="+mj-lt"/>
                <a:ea typeface="+mj-ea"/>
                <a:cs typeface="+mj-cs"/>
              </a:defRPr>
            </a:lvl1pPr>
          </a:lstStyle>
          <a:p>
            <a:r>
              <a:rPr lang="zh-CN" altLang="en-US" sz="2800" b="1" dirty="0">
                <a:solidFill>
                  <a:srgbClr val="0000FF"/>
                </a:solidFill>
                <a:latin typeface="微软雅黑" panose="020B0503020204020204" pitchFamily="34" charset="-122"/>
                <a:ea typeface="微软雅黑" panose="020B0503020204020204" pitchFamily="34" charset="-122"/>
              </a:rPr>
              <a:t>四、实际冲击问题软件分析</a:t>
            </a:r>
          </a:p>
        </p:txBody>
      </p:sp>
      <p:sp>
        <p:nvSpPr>
          <p:cNvPr id="21" name="文本框 20"/>
          <p:cNvSpPr txBox="1"/>
          <p:nvPr/>
        </p:nvSpPr>
        <p:spPr>
          <a:xfrm>
            <a:off x="184484" y="1100911"/>
            <a:ext cx="5616241" cy="461665"/>
          </a:xfrm>
          <a:prstGeom prst="rect">
            <a:avLst/>
          </a:prstGeom>
          <a:noFill/>
        </p:spPr>
        <p:txBody>
          <a:bodyPr wrap="square" rtlCol="0">
            <a:spAutoFit/>
          </a:bodyPr>
          <a:lstStyle/>
          <a:p>
            <a:pPr marL="342900" indent="-342900">
              <a:buFont typeface="Wingdings" panose="05000000000000000000" pitchFamily="2" charset="2"/>
              <a:buChar char="n"/>
            </a:pPr>
            <a:r>
              <a:rPr lang="zh-CN" altLang="en-US" sz="2400" b="1" dirty="0" smtClean="0">
                <a:solidFill>
                  <a:srgbClr val="7030A0"/>
                </a:solidFill>
                <a:latin typeface="华文楷体" panose="02010600040101010101" pitchFamily="2" charset="-122"/>
                <a:ea typeface="华文楷体" panose="02010600040101010101" pitchFamily="2" charset="-122"/>
              </a:rPr>
              <a:t>网格信息</a:t>
            </a:r>
            <a:endParaRPr lang="zh-CN" altLang="en-US" sz="2400" b="1" dirty="0">
              <a:solidFill>
                <a:srgbClr val="7030A0"/>
              </a:solidFill>
              <a:latin typeface="华文楷体" panose="02010600040101010101" pitchFamily="2" charset="-122"/>
              <a:ea typeface="华文楷体" panose="02010600040101010101" pitchFamily="2" charset="-122"/>
            </a:endParaRPr>
          </a:p>
        </p:txBody>
      </p:sp>
      <p:sp>
        <p:nvSpPr>
          <p:cNvPr id="10" name="矩形 9"/>
          <p:cNvSpPr/>
          <p:nvPr/>
        </p:nvSpPr>
        <p:spPr>
          <a:xfrm>
            <a:off x="361690" y="1670637"/>
            <a:ext cx="8496560" cy="3416320"/>
          </a:xfrm>
          <a:prstGeom prst="rect">
            <a:avLst/>
          </a:prstGeom>
        </p:spPr>
        <p:txBody>
          <a:bodyPr wrap="square">
            <a:spAutoFit/>
          </a:bodyPr>
          <a:lstStyle/>
          <a:p>
            <a:pPr marL="342900" indent="-342900">
              <a:lnSpc>
                <a:spcPct val="120000"/>
              </a:lnSpc>
              <a:buFont typeface="Arial" panose="020B0604020202020204" pitchFamily="34" charset="0"/>
              <a:buChar char="•"/>
            </a:pPr>
            <a:r>
              <a:rPr lang="en-US" altLang="zh-CN" sz="2000" dirty="0" smtClean="0"/>
              <a:t>SHELL163</a:t>
            </a:r>
            <a:r>
              <a:rPr lang="zh-CN" altLang="en-US" sz="2000" dirty="0" smtClean="0"/>
              <a:t>壳单元的实常数：</a:t>
            </a:r>
            <a:endParaRPr lang="en-US" altLang="zh-CN" sz="2000" dirty="0" smtClean="0"/>
          </a:p>
          <a:p>
            <a:pPr marL="342900" indent="-342900">
              <a:lnSpc>
                <a:spcPct val="120000"/>
              </a:lnSpc>
              <a:buFont typeface="Arial" panose="020B0604020202020204" pitchFamily="34" charset="0"/>
              <a:buChar char="•"/>
            </a:pPr>
            <a:r>
              <a:rPr lang="zh-CN" altLang="en-US" sz="2000" dirty="0" smtClean="0"/>
              <a:t>① </a:t>
            </a:r>
            <a:r>
              <a:rPr lang="en-US" altLang="zh-CN" sz="2000" dirty="0" smtClean="0"/>
              <a:t>Shear factor </a:t>
            </a:r>
            <a:r>
              <a:rPr lang="zh-CN" altLang="en-US" sz="2000" dirty="0" smtClean="0"/>
              <a:t>剪切因子，推荐值为</a:t>
            </a:r>
            <a:r>
              <a:rPr lang="en-US" altLang="zh-CN" sz="2000" dirty="0" smtClean="0"/>
              <a:t>5/6</a:t>
            </a:r>
          </a:p>
          <a:p>
            <a:pPr marL="342900" indent="-342900">
              <a:lnSpc>
                <a:spcPct val="120000"/>
              </a:lnSpc>
              <a:buFont typeface="Arial" panose="020B0604020202020204" pitchFamily="34" charset="0"/>
              <a:buChar char="•"/>
            </a:pPr>
            <a:r>
              <a:rPr lang="zh-CN" altLang="en-US" sz="2000" dirty="0" smtClean="0"/>
              <a:t>② </a:t>
            </a:r>
            <a:r>
              <a:rPr lang="en-US" altLang="zh-CN" sz="2000" dirty="0" smtClean="0"/>
              <a:t>Number of integration points </a:t>
            </a:r>
            <a:r>
              <a:rPr lang="zh-CN" altLang="en-US" sz="2000" dirty="0" smtClean="0"/>
              <a:t>积分点个数</a:t>
            </a:r>
            <a:r>
              <a:rPr lang="en-US" altLang="zh-CN" sz="2000" dirty="0" smtClean="0"/>
              <a:t> </a:t>
            </a:r>
          </a:p>
          <a:p>
            <a:pPr marL="342900" indent="-342900">
              <a:lnSpc>
                <a:spcPct val="120000"/>
              </a:lnSpc>
              <a:buFont typeface="Arial" panose="020B0604020202020204" pitchFamily="34" charset="0"/>
              <a:buChar char="•"/>
            </a:pPr>
            <a:r>
              <a:rPr lang="zh-CN" altLang="en-US" sz="2000" dirty="0" smtClean="0"/>
              <a:t>③ </a:t>
            </a:r>
            <a:r>
              <a:rPr lang="en-US" altLang="zh-CN" sz="2000" dirty="0" smtClean="0"/>
              <a:t>Shell thickness </a:t>
            </a:r>
            <a:r>
              <a:rPr lang="zh-CN" altLang="en-US" sz="2000" dirty="0" smtClean="0"/>
              <a:t>壳单元厚度</a:t>
            </a:r>
            <a:endParaRPr lang="en-US" altLang="zh-CN" sz="2000" dirty="0" smtClean="0"/>
          </a:p>
          <a:p>
            <a:pPr marL="342900" indent="-342900">
              <a:lnSpc>
                <a:spcPct val="120000"/>
              </a:lnSpc>
              <a:buFont typeface="Arial" panose="020B0604020202020204" pitchFamily="34" charset="0"/>
              <a:buChar char="•"/>
            </a:pPr>
            <a:endParaRPr lang="en-US" altLang="zh-CN" sz="2000" dirty="0"/>
          </a:p>
          <a:p>
            <a:pPr marL="342900" indent="-342900">
              <a:lnSpc>
                <a:spcPct val="120000"/>
              </a:lnSpc>
              <a:buFont typeface="Arial" panose="020B0604020202020204" pitchFamily="34" charset="0"/>
              <a:buChar char="•"/>
            </a:pPr>
            <a:r>
              <a:rPr lang="zh-CN" altLang="en-US" sz="2000" dirty="0" smtClean="0"/>
              <a:t>电池单元</a:t>
            </a:r>
            <a:r>
              <a:rPr lang="zh-CN" altLang="en-US" sz="2000" dirty="0"/>
              <a:t>：剪切</a:t>
            </a:r>
            <a:r>
              <a:rPr lang="zh-CN" altLang="en-US" sz="2000" dirty="0" smtClean="0"/>
              <a:t>因子</a:t>
            </a:r>
            <a:r>
              <a:rPr lang="en-US" altLang="zh-CN" sz="2000" dirty="0" smtClean="0"/>
              <a:t>5/6</a:t>
            </a:r>
            <a:r>
              <a:rPr lang="zh-CN" altLang="en-US" sz="2000" dirty="0" smtClean="0"/>
              <a:t>，积分点个数</a:t>
            </a:r>
            <a:r>
              <a:rPr lang="en-US" altLang="zh-CN" sz="2000" dirty="0" smtClean="0"/>
              <a:t>3</a:t>
            </a:r>
            <a:r>
              <a:rPr lang="zh-CN" altLang="en-US" sz="2000" dirty="0" smtClean="0"/>
              <a:t>，单元厚度</a:t>
            </a:r>
            <a:r>
              <a:rPr lang="en-US" altLang="zh-CN" sz="2000" dirty="0" smtClean="0"/>
              <a:t>0.4mm</a:t>
            </a:r>
          </a:p>
          <a:p>
            <a:pPr marL="342900" indent="-342900">
              <a:lnSpc>
                <a:spcPct val="120000"/>
              </a:lnSpc>
              <a:buFont typeface="Arial" panose="020B0604020202020204" pitchFamily="34" charset="0"/>
              <a:buChar char="•"/>
            </a:pPr>
            <a:r>
              <a:rPr lang="zh-CN" altLang="en-US" sz="2000" dirty="0" smtClean="0"/>
              <a:t>触摸屏单元</a:t>
            </a:r>
            <a:r>
              <a:rPr lang="zh-CN" altLang="en-US" sz="2000" dirty="0"/>
              <a:t>：剪切因子</a:t>
            </a:r>
            <a:r>
              <a:rPr lang="en-US" altLang="zh-CN" sz="2000" dirty="0"/>
              <a:t>5/6</a:t>
            </a:r>
            <a:r>
              <a:rPr lang="zh-CN" altLang="en-US" sz="2000" dirty="0"/>
              <a:t>，积分点个数</a:t>
            </a:r>
            <a:r>
              <a:rPr lang="en-US" altLang="zh-CN" sz="2000" dirty="0"/>
              <a:t>3</a:t>
            </a:r>
            <a:r>
              <a:rPr lang="zh-CN" altLang="en-US" sz="2000" dirty="0"/>
              <a:t>，单元</a:t>
            </a:r>
            <a:r>
              <a:rPr lang="zh-CN" altLang="en-US" sz="2000" dirty="0" smtClean="0"/>
              <a:t>厚度</a:t>
            </a:r>
            <a:r>
              <a:rPr lang="en-US" altLang="zh-CN" sz="2000" dirty="0" smtClean="0"/>
              <a:t>0.6mm</a:t>
            </a:r>
          </a:p>
          <a:p>
            <a:pPr marL="342900" indent="-342900">
              <a:lnSpc>
                <a:spcPct val="120000"/>
              </a:lnSpc>
              <a:buFont typeface="Arial" panose="020B0604020202020204" pitchFamily="34" charset="0"/>
              <a:buChar char="•"/>
            </a:pPr>
            <a:r>
              <a:rPr lang="zh-CN" altLang="en-US" sz="2000" dirty="0"/>
              <a:t>外壳单元：剪切因子</a:t>
            </a:r>
            <a:r>
              <a:rPr lang="en-US" altLang="zh-CN" sz="2000" dirty="0"/>
              <a:t>5/6</a:t>
            </a:r>
            <a:r>
              <a:rPr lang="zh-CN" altLang="en-US" sz="2000" dirty="0"/>
              <a:t>，积分点个数</a:t>
            </a:r>
            <a:r>
              <a:rPr lang="en-US" altLang="zh-CN" sz="2000" dirty="0"/>
              <a:t>3</a:t>
            </a:r>
            <a:r>
              <a:rPr lang="zh-CN" altLang="en-US" sz="2000" dirty="0"/>
              <a:t>，单元</a:t>
            </a:r>
            <a:r>
              <a:rPr lang="zh-CN" altLang="en-US" sz="2000" dirty="0" smtClean="0"/>
              <a:t>厚度</a:t>
            </a:r>
            <a:r>
              <a:rPr lang="en-US" altLang="zh-CN" sz="2000" dirty="0" smtClean="0"/>
              <a:t>1mm</a:t>
            </a:r>
            <a:endParaRPr lang="en-US" altLang="zh-CN" sz="2000" dirty="0"/>
          </a:p>
          <a:p>
            <a:pPr marL="342900" indent="-342900">
              <a:lnSpc>
                <a:spcPct val="120000"/>
              </a:lnSpc>
              <a:buFont typeface="Arial" panose="020B0604020202020204" pitchFamily="34" charset="0"/>
              <a:buChar char="•"/>
            </a:pPr>
            <a:r>
              <a:rPr lang="en-US" altLang="zh-CN" sz="2000" dirty="0" smtClean="0"/>
              <a:t>LCD</a:t>
            </a:r>
            <a:r>
              <a:rPr lang="zh-CN" altLang="en-US" sz="2000" dirty="0" smtClean="0"/>
              <a:t>单元</a:t>
            </a:r>
            <a:r>
              <a:rPr lang="zh-CN" altLang="en-US" sz="2000" dirty="0"/>
              <a:t>：尺寸为</a:t>
            </a:r>
            <a:r>
              <a:rPr lang="en-US" altLang="zh-CN" sz="2000" dirty="0"/>
              <a:t>2mm</a:t>
            </a:r>
            <a:r>
              <a:rPr lang="zh-CN" altLang="en-US" sz="2000" dirty="0"/>
              <a:t>的六面体单元（</a:t>
            </a:r>
            <a:r>
              <a:rPr lang="en-US" altLang="zh-CN" sz="2000" dirty="0"/>
              <a:t>SOLID 164</a:t>
            </a:r>
            <a:r>
              <a:rPr lang="zh-CN" altLang="en-US" sz="2000" dirty="0"/>
              <a:t>面数不固定）</a:t>
            </a:r>
            <a:endParaRPr lang="en-US" altLang="zh-CN" sz="2000" dirty="0" smtClean="0"/>
          </a:p>
        </p:txBody>
      </p:sp>
    </p:spTree>
    <p:extLst>
      <p:ext uri="{BB962C8B-B14F-4D97-AF65-F5344CB8AC3E}">
        <p14:creationId xmlns:p14="http://schemas.microsoft.com/office/powerpoint/2010/main" val="2560601497"/>
      </p:ext>
    </p:extLst>
  </p:cSld>
  <p:clrMapOvr>
    <a:masterClrMapping/>
  </p:clrMapOvr>
  <mc:AlternateContent xmlns:mc="http://schemas.openxmlformats.org/markup-compatibility/2006" xmlns:p14="http://schemas.microsoft.com/office/powerpoint/2010/main">
    <mc:Choice Requires="p14">
      <p:transition spd="slow" p14:dur="2000" advTm="11209"/>
    </mc:Choice>
    <mc:Fallback xmlns="">
      <p:transition spd="slow" advTm="11209"/>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zh-CN" altLang="en-US" smtClean="0"/>
              <a:t>计算动力学大作业（第三组）</a:t>
            </a:r>
            <a:endParaRPr lang="zh-CN" altLang="en-US" dirty="0"/>
          </a:p>
        </p:txBody>
      </p:sp>
      <p:sp>
        <p:nvSpPr>
          <p:cNvPr id="2" name="日期占位符 1"/>
          <p:cNvSpPr>
            <a:spLocks noGrp="1"/>
          </p:cNvSpPr>
          <p:nvPr>
            <p:ph type="dt" sz="half" idx="10"/>
          </p:nvPr>
        </p:nvSpPr>
        <p:spPr/>
        <p:txBody>
          <a:bodyPr/>
          <a:lstStyle/>
          <a:p>
            <a:fld id="{4299CBDB-46FD-4DEF-9E3E-B60FF4498881}" type="datetime1">
              <a:rPr lang="zh-CN" altLang="en-US" smtClean="0"/>
              <a:t>2022/6/1</a:t>
            </a:fld>
            <a:endParaRPr lang="zh-CN" altLang="en-US"/>
          </a:p>
        </p:txBody>
      </p:sp>
      <p:sp>
        <p:nvSpPr>
          <p:cNvPr id="9" name="灯片编号占位符 8"/>
          <p:cNvSpPr>
            <a:spLocks noGrp="1"/>
          </p:cNvSpPr>
          <p:nvPr>
            <p:ph type="sldNum" sz="quarter" idx="12"/>
          </p:nvPr>
        </p:nvSpPr>
        <p:spPr/>
        <p:txBody>
          <a:bodyPr/>
          <a:lstStyle/>
          <a:p>
            <a:fld id="{69764B09-0332-4747-B2BA-F996204B7FB7}" type="slidenum">
              <a:rPr lang="zh-CN" altLang="en-US" smtClean="0"/>
              <a:t>39</a:t>
            </a:fld>
            <a:endParaRPr lang="zh-CN" altLang="en-US"/>
          </a:p>
        </p:txBody>
      </p:sp>
      <p:sp>
        <p:nvSpPr>
          <p:cNvPr id="3" name="标题 2"/>
          <p:cNvSpPr>
            <a:spLocks noGrp="1"/>
          </p:cNvSpPr>
          <p:nvPr>
            <p:ph type="title"/>
          </p:nvPr>
        </p:nvSpPr>
        <p:spPr/>
        <p:txBody>
          <a:bodyPr/>
          <a:lstStyle/>
          <a:p>
            <a:endParaRPr lang="zh-CN" altLang="en-US"/>
          </a:p>
        </p:txBody>
      </p:sp>
      <p:sp>
        <p:nvSpPr>
          <p:cNvPr id="8" name="Rectangle 2"/>
          <p:cNvSpPr txBox="1">
            <a:spLocks noChangeArrowheads="1"/>
          </p:cNvSpPr>
          <p:nvPr/>
        </p:nvSpPr>
        <p:spPr>
          <a:xfrm>
            <a:off x="1155968" y="225420"/>
            <a:ext cx="4490687" cy="563562"/>
          </a:xfrm>
          <a:prstGeom prst="rect">
            <a:avLst/>
          </a:prstGeom>
        </p:spPr>
        <p:txBody>
          <a:bodyPr vert="horz" lIns="91440" tIns="45720" rIns="91440" bIns="45720" rtlCol="0" anchor="b">
            <a:noAutofit/>
          </a:bodyPr>
          <a:lstStyle>
            <a:lvl1pPr algn="l" defTabSz="685800" rtl="0" eaLnBrk="1" latinLnBrk="0" hangingPunct="1">
              <a:lnSpc>
                <a:spcPct val="85000"/>
              </a:lnSpc>
              <a:spcBef>
                <a:spcPct val="0"/>
              </a:spcBef>
              <a:buNone/>
              <a:defRPr sz="3000" kern="1200" spc="-38" baseline="0">
                <a:solidFill>
                  <a:schemeClr val="tx1">
                    <a:lumMod val="75000"/>
                    <a:lumOff val="25000"/>
                  </a:schemeClr>
                </a:solidFill>
                <a:latin typeface="+mj-lt"/>
                <a:ea typeface="+mj-ea"/>
                <a:cs typeface="+mj-cs"/>
              </a:defRPr>
            </a:lvl1pPr>
          </a:lstStyle>
          <a:p>
            <a:r>
              <a:rPr lang="zh-CN" altLang="en-US" sz="2800" b="1" dirty="0">
                <a:solidFill>
                  <a:srgbClr val="0000FF"/>
                </a:solidFill>
                <a:latin typeface="微软雅黑" panose="020B0503020204020204" pitchFamily="34" charset="-122"/>
                <a:ea typeface="微软雅黑" panose="020B0503020204020204" pitchFamily="34" charset="-122"/>
              </a:rPr>
              <a:t>四、实际冲击问题软件分析</a:t>
            </a:r>
          </a:p>
        </p:txBody>
      </p:sp>
      <p:sp>
        <p:nvSpPr>
          <p:cNvPr id="21" name="文本框 20"/>
          <p:cNvSpPr txBox="1"/>
          <p:nvPr/>
        </p:nvSpPr>
        <p:spPr>
          <a:xfrm>
            <a:off x="184484" y="1100911"/>
            <a:ext cx="5616241" cy="461665"/>
          </a:xfrm>
          <a:prstGeom prst="rect">
            <a:avLst/>
          </a:prstGeom>
          <a:noFill/>
        </p:spPr>
        <p:txBody>
          <a:bodyPr wrap="square" rtlCol="0">
            <a:spAutoFit/>
          </a:bodyPr>
          <a:lstStyle/>
          <a:p>
            <a:pPr marL="342900" indent="-342900">
              <a:buFont typeface="Wingdings" panose="05000000000000000000" pitchFamily="2" charset="2"/>
              <a:buChar char="n"/>
            </a:pPr>
            <a:r>
              <a:rPr lang="zh-CN" altLang="en-US" sz="2400" b="1" dirty="0" smtClean="0">
                <a:solidFill>
                  <a:srgbClr val="7030A0"/>
                </a:solidFill>
                <a:latin typeface="华文楷体" panose="02010600040101010101" pitchFamily="2" charset="-122"/>
                <a:ea typeface="华文楷体" panose="02010600040101010101" pitchFamily="2" charset="-122"/>
              </a:rPr>
              <a:t>定义接触</a:t>
            </a:r>
            <a:endParaRPr lang="zh-CN" altLang="en-US" sz="2400" b="1" dirty="0">
              <a:solidFill>
                <a:srgbClr val="7030A0"/>
              </a:solidFill>
              <a:latin typeface="华文楷体" panose="02010600040101010101" pitchFamily="2" charset="-122"/>
              <a:ea typeface="华文楷体" panose="02010600040101010101" pitchFamily="2" charset="-122"/>
            </a:endParaRPr>
          </a:p>
        </p:txBody>
      </p:sp>
      <p:sp>
        <p:nvSpPr>
          <p:cNvPr id="10" name="矩形 9"/>
          <p:cNvSpPr/>
          <p:nvPr/>
        </p:nvSpPr>
        <p:spPr>
          <a:xfrm>
            <a:off x="361690" y="1540615"/>
            <a:ext cx="8496560" cy="2308324"/>
          </a:xfrm>
          <a:prstGeom prst="rect">
            <a:avLst/>
          </a:prstGeom>
        </p:spPr>
        <p:txBody>
          <a:bodyPr wrap="square">
            <a:spAutoFit/>
          </a:bodyPr>
          <a:lstStyle/>
          <a:p>
            <a:pPr marL="342900" indent="-342900">
              <a:lnSpc>
                <a:spcPct val="120000"/>
              </a:lnSpc>
              <a:buFont typeface="Arial" panose="020B0604020202020204" pitchFamily="34" charset="0"/>
              <a:buChar char="•"/>
            </a:pPr>
            <a:r>
              <a:rPr lang="zh-CN" altLang="en-US" sz="2000" dirty="0"/>
              <a:t>实际手机中，电池通过点焊、粘接、镶嵌等方式与外壳固联，手机触摸屏和</a:t>
            </a:r>
            <a:r>
              <a:rPr lang="en-US" altLang="zh-CN" sz="2000" dirty="0"/>
              <a:t>LCD</a:t>
            </a:r>
            <a:r>
              <a:rPr lang="zh-CN" altLang="en-US" sz="2000" dirty="0"/>
              <a:t>紧密连接并都与手机壳固联</a:t>
            </a:r>
            <a:r>
              <a:rPr lang="zh-CN" altLang="en-US" sz="2000" dirty="0" smtClean="0"/>
              <a:t>。</a:t>
            </a:r>
            <a:endParaRPr lang="en-US" altLang="zh-CN" sz="2000" dirty="0"/>
          </a:p>
          <a:p>
            <a:pPr marL="342900" indent="-342900">
              <a:lnSpc>
                <a:spcPct val="120000"/>
              </a:lnSpc>
              <a:buFont typeface="Arial" panose="020B0604020202020204" pitchFamily="34" charset="0"/>
              <a:buChar char="•"/>
            </a:pPr>
            <a:r>
              <a:rPr lang="zh-CN" altLang="en-US" sz="2000" dirty="0" smtClean="0"/>
              <a:t>仿真模型</a:t>
            </a:r>
            <a:r>
              <a:rPr lang="zh-CN" altLang="en-US" sz="2000" dirty="0"/>
              <a:t>中，需要在电池与后壳，触摸屏和</a:t>
            </a:r>
            <a:r>
              <a:rPr lang="en-US" altLang="zh-CN" sz="2000" dirty="0"/>
              <a:t>LCD</a:t>
            </a:r>
            <a:r>
              <a:rPr lang="zh-CN" altLang="en-US" sz="2000" dirty="0"/>
              <a:t>之间定义接触</a:t>
            </a:r>
            <a:r>
              <a:rPr lang="zh-CN" altLang="en-US" sz="2000" dirty="0" smtClean="0"/>
              <a:t>。本模型中，</a:t>
            </a:r>
            <a:r>
              <a:rPr lang="zh-CN" altLang="en-US" sz="2000" dirty="0"/>
              <a:t>触摸屏与手机壳为一体化建成，彼此固联，所以不</a:t>
            </a:r>
            <a:r>
              <a:rPr lang="zh-CN" altLang="en-US" sz="2000" dirty="0" smtClean="0"/>
              <a:t>需要额外</a:t>
            </a:r>
            <a:r>
              <a:rPr lang="zh-CN" altLang="en-US" sz="2000" dirty="0"/>
              <a:t>定义</a:t>
            </a:r>
            <a:r>
              <a:rPr lang="zh-CN" altLang="en-US" sz="2000" dirty="0" smtClean="0"/>
              <a:t>接触。另外，定义</a:t>
            </a:r>
            <a:r>
              <a:rPr lang="zh-CN" altLang="en-US" sz="2000" dirty="0"/>
              <a:t>电池节点与外壳面之间为节点</a:t>
            </a:r>
            <a:r>
              <a:rPr lang="en-US" altLang="zh-CN" sz="2000" dirty="0"/>
              <a:t>-</a:t>
            </a:r>
            <a:r>
              <a:rPr lang="zh-CN" altLang="en-US" sz="2000" dirty="0"/>
              <a:t>面固联（</a:t>
            </a:r>
            <a:r>
              <a:rPr lang="en-US" altLang="zh-CN" sz="2000" dirty="0"/>
              <a:t>TDNS</a:t>
            </a:r>
            <a:r>
              <a:rPr lang="zh-CN" altLang="en-US" sz="2000" dirty="0"/>
              <a:t>），定义触摸屏和</a:t>
            </a:r>
            <a:r>
              <a:rPr lang="en-US" altLang="zh-CN" sz="2000" dirty="0"/>
              <a:t>LCD</a:t>
            </a:r>
            <a:r>
              <a:rPr lang="zh-CN" altLang="en-US" sz="2000" dirty="0"/>
              <a:t>之间为面</a:t>
            </a:r>
            <a:r>
              <a:rPr lang="en-US" altLang="zh-CN" sz="2000" dirty="0"/>
              <a:t>-</a:t>
            </a:r>
            <a:r>
              <a:rPr lang="zh-CN" altLang="en-US" sz="2000" dirty="0"/>
              <a:t>面固联（</a:t>
            </a:r>
            <a:r>
              <a:rPr lang="en-US" altLang="zh-CN" sz="2000" dirty="0"/>
              <a:t>TDSS</a:t>
            </a:r>
            <a:r>
              <a:rPr lang="zh-CN" altLang="en-US" sz="2000" dirty="0"/>
              <a:t>）。</a:t>
            </a:r>
            <a:endParaRPr lang="en-US" altLang="zh-CN" sz="2000" dirty="0" smtClean="0"/>
          </a:p>
        </p:txBody>
      </p:sp>
      <p:sp>
        <p:nvSpPr>
          <p:cNvPr id="11" name="文本框 10"/>
          <p:cNvSpPr txBox="1"/>
          <p:nvPr/>
        </p:nvSpPr>
        <p:spPr>
          <a:xfrm>
            <a:off x="184483" y="3921401"/>
            <a:ext cx="5616241" cy="461665"/>
          </a:xfrm>
          <a:prstGeom prst="rect">
            <a:avLst/>
          </a:prstGeom>
          <a:noFill/>
        </p:spPr>
        <p:txBody>
          <a:bodyPr wrap="square" rtlCol="0">
            <a:spAutoFit/>
          </a:bodyPr>
          <a:lstStyle/>
          <a:p>
            <a:pPr marL="342900" indent="-342900">
              <a:buFont typeface="Wingdings" panose="05000000000000000000" pitchFamily="2" charset="2"/>
              <a:buChar char="n"/>
            </a:pPr>
            <a:r>
              <a:rPr lang="zh-CN" altLang="en-US" sz="2400" b="1" dirty="0" smtClean="0">
                <a:solidFill>
                  <a:srgbClr val="7030A0"/>
                </a:solidFill>
                <a:latin typeface="华文楷体" panose="02010600040101010101" pitchFamily="2" charset="-122"/>
                <a:ea typeface="华文楷体" panose="02010600040101010101" pitchFamily="2" charset="-122"/>
              </a:rPr>
              <a:t>跌落分析设置</a:t>
            </a:r>
            <a:endParaRPr lang="en-US" altLang="zh-CN" sz="2400" b="1" dirty="0" smtClean="0">
              <a:solidFill>
                <a:srgbClr val="7030A0"/>
              </a:solidFill>
              <a:latin typeface="华文楷体" panose="02010600040101010101" pitchFamily="2" charset="-122"/>
              <a:ea typeface="华文楷体" panose="02010600040101010101" pitchFamily="2" charset="-122"/>
            </a:endParaRPr>
          </a:p>
        </p:txBody>
      </p:sp>
      <p:sp>
        <p:nvSpPr>
          <p:cNvPr id="12" name="矩形 11"/>
          <p:cNvSpPr/>
          <p:nvPr/>
        </p:nvSpPr>
        <p:spPr>
          <a:xfrm>
            <a:off x="361690" y="4458914"/>
            <a:ext cx="8496560" cy="1938992"/>
          </a:xfrm>
          <a:prstGeom prst="rect">
            <a:avLst/>
          </a:prstGeom>
        </p:spPr>
        <p:txBody>
          <a:bodyPr wrap="square">
            <a:spAutoFit/>
          </a:bodyPr>
          <a:lstStyle/>
          <a:p>
            <a:pPr marL="342900" indent="-342900">
              <a:lnSpc>
                <a:spcPct val="120000"/>
              </a:lnSpc>
              <a:buFont typeface="Arial" panose="020B0604020202020204" pitchFamily="34" charset="0"/>
              <a:buChar char="•"/>
            </a:pPr>
            <a:r>
              <a:rPr lang="zh-CN" altLang="en-US" sz="2000" dirty="0" smtClean="0"/>
              <a:t>假设跌落</a:t>
            </a:r>
            <a:r>
              <a:rPr lang="zh-CN" altLang="en-US" sz="2000" dirty="0"/>
              <a:t>初始时刻手机静止</a:t>
            </a:r>
            <a:r>
              <a:rPr lang="zh-CN" altLang="en-US" sz="2000" dirty="0" smtClean="0"/>
              <a:t>，初始速度</a:t>
            </a:r>
            <a:r>
              <a:rPr lang="zh-CN" altLang="en-US" sz="2000" dirty="0"/>
              <a:t>和角速度均为</a:t>
            </a:r>
            <a:r>
              <a:rPr lang="en-US" altLang="zh-CN" sz="2000" dirty="0" smtClean="0"/>
              <a:t>0</a:t>
            </a:r>
          </a:p>
          <a:p>
            <a:pPr marL="342900" indent="-342900">
              <a:lnSpc>
                <a:spcPct val="120000"/>
              </a:lnSpc>
              <a:buFont typeface="Arial" panose="020B0604020202020204" pitchFamily="34" charset="0"/>
              <a:buChar char="•"/>
            </a:pPr>
            <a:r>
              <a:rPr lang="zh-CN" altLang="en-US" sz="2000" dirty="0" smtClean="0"/>
              <a:t>设定跌落高度和</a:t>
            </a:r>
            <a:r>
              <a:rPr lang="zh-CN" altLang="en-US" sz="2000" dirty="0"/>
              <a:t>跌落</a:t>
            </a:r>
            <a:r>
              <a:rPr lang="zh-CN" altLang="en-US" sz="2000" dirty="0" smtClean="0"/>
              <a:t>姿态角，设定程序从撞击发生前某一时刻开始计算，程序</a:t>
            </a:r>
            <a:r>
              <a:rPr lang="zh-CN" altLang="en-US" sz="2000" dirty="0"/>
              <a:t>将自动按照自由落体计算碰撞时的</a:t>
            </a:r>
            <a:r>
              <a:rPr lang="zh-CN" altLang="en-US" sz="2000" dirty="0" smtClean="0"/>
              <a:t>速度</a:t>
            </a:r>
            <a:endParaRPr lang="en-US" altLang="zh-CN" sz="2000" dirty="0" smtClean="0"/>
          </a:p>
          <a:p>
            <a:pPr marL="342900" indent="-342900">
              <a:lnSpc>
                <a:spcPct val="120000"/>
              </a:lnSpc>
              <a:buFont typeface="Arial" panose="020B0604020202020204" pitchFamily="34" charset="0"/>
              <a:buChar char="•"/>
            </a:pPr>
            <a:r>
              <a:rPr lang="zh-CN" altLang="en-US" sz="2000" dirty="0" smtClean="0"/>
              <a:t>设定目标面（地面）的材料特性，以及手机与地面之间的接触参数（摩擦系数等）</a:t>
            </a:r>
            <a:endParaRPr lang="en-US" altLang="zh-CN" sz="2000" dirty="0" smtClean="0"/>
          </a:p>
        </p:txBody>
      </p:sp>
    </p:spTree>
    <p:extLst>
      <p:ext uri="{BB962C8B-B14F-4D97-AF65-F5344CB8AC3E}">
        <p14:creationId xmlns:p14="http://schemas.microsoft.com/office/powerpoint/2010/main" val="3786921963"/>
      </p:ext>
    </p:extLst>
  </p:cSld>
  <p:clrMapOvr>
    <a:masterClrMapping/>
  </p:clrMapOvr>
  <mc:AlternateContent xmlns:mc="http://schemas.openxmlformats.org/markup-compatibility/2006" xmlns:p14="http://schemas.microsoft.com/office/powerpoint/2010/main">
    <mc:Choice Requires="p14">
      <p:transition spd="slow" p14:dur="2000" advTm="11209"/>
    </mc:Choice>
    <mc:Fallback xmlns="">
      <p:transition spd="slow" advTm="11209"/>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zh-CN" altLang="en-US" smtClean="0"/>
              <a:t>计算动力学大作业（第三组）</a:t>
            </a:r>
            <a:endParaRPr lang="zh-CN" altLang="en-US" dirty="0"/>
          </a:p>
        </p:txBody>
      </p:sp>
      <p:sp>
        <p:nvSpPr>
          <p:cNvPr id="2" name="日期占位符 1"/>
          <p:cNvSpPr>
            <a:spLocks noGrp="1"/>
          </p:cNvSpPr>
          <p:nvPr>
            <p:ph type="dt" sz="half" idx="10"/>
          </p:nvPr>
        </p:nvSpPr>
        <p:spPr/>
        <p:txBody>
          <a:bodyPr/>
          <a:lstStyle/>
          <a:p>
            <a:fld id="{F03A1736-990E-488A-ACDD-1B9B0BBA9D28}" type="datetime1">
              <a:rPr lang="zh-CN" altLang="en-US" smtClean="0"/>
              <a:t>2022/6/1</a:t>
            </a:fld>
            <a:endParaRPr lang="zh-CN" altLang="en-US"/>
          </a:p>
        </p:txBody>
      </p:sp>
      <p:sp>
        <p:nvSpPr>
          <p:cNvPr id="9" name="灯片编号占位符 8"/>
          <p:cNvSpPr>
            <a:spLocks noGrp="1"/>
          </p:cNvSpPr>
          <p:nvPr>
            <p:ph type="sldNum" sz="quarter" idx="12"/>
          </p:nvPr>
        </p:nvSpPr>
        <p:spPr/>
        <p:txBody>
          <a:bodyPr/>
          <a:lstStyle/>
          <a:p>
            <a:fld id="{69764B09-0332-4747-B2BA-F996204B7FB7}" type="slidenum">
              <a:rPr lang="zh-CN" altLang="en-US" smtClean="0"/>
              <a:t>4</a:t>
            </a:fld>
            <a:endParaRPr lang="zh-CN" altLang="en-US"/>
          </a:p>
        </p:txBody>
      </p:sp>
      <p:sp>
        <p:nvSpPr>
          <p:cNvPr id="3" name="标题 2"/>
          <p:cNvSpPr>
            <a:spLocks noGrp="1"/>
          </p:cNvSpPr>
          <p:nvPr>
            <p:ph type="title"/>
          </p:nvPr>
        </p:nvSpPr>
        <p:spPr/>
        <p:txBody>
          <a:bodyPr/>
          <a:lstStyle/>
          <a:p>
            <a:endParaRPr lang="zh-CN" altLang="en-US" dirty="0"/>
          </a:p>
        </p:txBody>
      </p:sp>
      <p:sp>
        <p:nvSpPr>
          <p:cNvPr id="8" name="Rectangle 2"/>
          <p:cNvSpPr txBox="1">
            <a:spLocks noChangeArrowheads="1"/>
          </p:cNvSpPr>
          <p:nvPr/>
        </p:nvSpPr>
        <p:spPr>
          <a:xfrm>
            <a:off x="1155968" y="225420"/>
            <a:ext cx="4490687" cy="563562"/>
          </a:xfrm>
          <a:prstGeom prst="rect">
            <a:avLst/>
          </a:prstGeom>
        </p:spPr>
        <p:txBody>
          <a:bodyPr vert="horz" lIns="91440" tIns="45720" rIns="91440" bIns="45720" rtlCol="0" anchor="b">
            <a:noAutofit/>
          </a:bodyPr>
          <a:lstStyle>
            <a:lvl1pPr algn="l" defTabSz="685800" rtl="0" eaLnBrk="1" latinLnBrk="0" hangingPunct="1">
              <a:lnSpc>
                <a:spcPct val="85000"/>
              </a:lnSpc>
              <a:spcBef>
                <a:spcPct val="0"/>
              </a:spcBef>
              <a:buNone/>
              <a:defRPr sz="3000" kern="1200" spc="-38" baseline="0">
                <a:solidFill>
                  <a:schemeClr val="tx1">
                    <a:lumMod val="75000"/>
                    <a:lumOff val="25000"/>
                  </a:schemeClr>
                </a:solidFill>
                <a:latin typeface="+mj-lt"/>
                <a:ea typeface="+mj-ea"/>
                <a:cs typeface="+mj-cs"/>
              </a:defRPr>
            </a:lvl1pPr>
          </a:lstStyle>
          <a:p>
            <a:r>
              <a:rPr lang="zh-CN" altLang="en-US" sz="2800" b="1" dirty="0">
                <a:solidFill>
                  <a:srgbClr val="0000FF"/>
                </a:solidFill>
                <a:latin typeface="微软雅黑" panose="020B0503020204020204" pitchFamily="34" charset="-122"/>
                <a:ea typeface="微软雅黑" panose="020B0503020204020204" pitchFamily="34" charset="-122"/>
              </a:rPr>
              <a:t>一、大作业选题与分工</a:t>
            </a:r>
          </a:p>
        </p:txBody>
      </p:sp>
      <p:sp>
        <p:nvSpPr>
          <p:cNvPr id="5" name="文本框 4"/>
          <p:cNvSpPr txBox="1"/>
          <p:nvPr/>
        </p:nvSpPr>
        <p:spPr>
          <a:xfrm>
            <a:off x="161926" y="1220518"/>
            <a:ext cx="6838086" cy="4899803"/>
          </a:xfrm>
          <a:prstGeom prst="rect">
            <a:avLst/>
          </a:prstGeom>
          <a:noFill/>
        </p:spPr>
        <p:txBody>
          <a:bodyPr wrap="square" rtlCol="0">
            <a:spAutoFit/>
          </a:bodyPr>
          <a:lstStyle/>
          <a:p>
            <a:pPr marL="342900" indent="-342900" algn="just">
              <a:lnSpc>
                <a:spcPct val="120000"/>
              </a:lnSpc>
              <a:buFont typeface="Wingdings" panose="05000000000000000000" pitchFamily="2" charset="2"/>
              <a:buChar char="p"/>
            </a:pPr>
            <a:r>
              <a:rPr lang="zh-CN" altLang="en-US" b="1" dirty="0" smtClean="0"/>
              <a:t>文献调研模块：</a:t>
            </a:r>
            <a:endParaRPr lang="en-US" altLang="zh-CN" b="1" dirty="0" smtClean="0"/>
          </a:p>
          <a:p>
            <a:pPr marL="648000" indent="-285750" algn="just">
              <a:lnSpc>
                <a:spcPct val="120000"/>
              </a:lnSpc>
              <a:buFont typeface="Arial" panose="020B0604020202020204" pitchFamily="34" charset="0"/>
              <a:buChar char="•"/>
            </a:pPr>
            <a:r>
              <a:rPr lang="zh-CN" altLang="en-US" dirty="0">
                <a:solidFill>
                  <a:srgbClr val="C00000"/>
                </a:solidFill>
              </a:rPr>
              <a:t>选项</a:t>
            </a:r>
            <a:r>
              <a:rPr lang="en-US" altLang="zh-CN" dirty="0">
                <a:solidFill>
                  <a:srgbClr val="C00000"/>
                </a:solidFill>
              </a:rPr>
              <a:t>1</a:t>
            </a:r>
            <a:r>
              <a:rPr lang="zh-CN" altLang="en-US" dirty="0">
                <a:solidFill>
                  <a:srgbClr val="C00000"/>
                </a:solidFill>
              </a:rPr>
              <a:t>： 调研</a:t>
            </a:r>
            <a:r>
              <a:rPr lang="en-US" altLang="zh-CN" dirty="0">
                <a:solidFill>
                  <a:srgbClr val="C00000"/>
                </a:solidFill>
              </a:rPr>
              <a:t>Newmark</a:t>
            </a:r>
            <a:r>
              <a:rPr lang="zh-CN" altLang="en-US" dirty="0">
                <a:solidFill>
                  <a:srgbClr val="C00000"/>
                </a:solidFill>
              </a:rPr>
              <a:t>法或广义</a:t>
            </a:r>
            <a:r>
              <a:rPr lang="en-US" altLang="zh-CN" dirty="0">
                <a:solidFill>
                  <a:srgbClr val="C00000"/>
                </a:solidFill>
              </a:rPr>
              <a:t>alpha</a:t>
            </a:r>
            <a:r>
              <a:rPr lang="zh-CN" altLang="en-US" dirty="0">
                <a:solidFill>
                  <a:srgbClr val="C00000"/>
                </a:solidFill>
              </a:rPr>
              <a:t>法的改进</a:t>
            </a:r>
            <a:r>
              <a:rPr lang="zh-CN" altLang="en-US" dirty="0" smtClean="0">
                <a:solidFill>
                  <a:srgbClr val="C00000"/>
                </a:solidFill>
              </a:rPr>
              <a:t>方案</a:t>
            </a:r>
            <a:endParaRPr lang="en-US" altLang="zh-CN" dirty="0" smtClean="0">
              <a:solidFill>
                <a:srgbClr val="C00000"/>
              </a:solidFill>
            </a:endParaRPr>
          </a:p>
          <a:p>
            <a:pPr marL="648000" indent="-285750" algn="just">
              <a:lnSpc>
                <a:spcPct val="120000"/>
              </a:lnSpc>
              <a:spcAft>
                <a:spcPts val="600"/>
              </a:spcAft>
              <a:buFont typeface="Arial" panose="020B0604020202020204" pitchFamily="34" charset="0"/>
              <a:buChar char="•"/>
            </a:pPr>
            <a:r>
              <a:rPr lang="zh-CN" altLang="en-US" dirty="0" smtClean="0"/>
              <a:t>选项</a:t>
            </a:r>
            <a:r>
              <a:rPr lang="en-US" altLang="zh-CN" dirty="0"/>
              <a:t>2</a:t>
            </a:r>
            <a:r>
              <a:rPr lang="zh-CN" altLang="en-US" dirty="0"/>
              <a:t>： 调研子空间迭代法或</a:t>
            </a:r>
            <a:r>
              <a:rPr lang="en-US" altLang="zh-CN" dirty="0" err="1"/>
              <a:t>Lanczos</a:t>
            </a:r>
            <a:r>
              <a:rPr lang="zh-CN" altLang="en-US" dirty="0"/>
              <a:t>法的改进</a:t>
            </a:r>
            <a:r>
              <a:rPr lang="zh-CN" altLang="en-US" dirty="0" smtClean="0"/>
              <a:t>方案</a:t>
            </a:r>
            <a:endParaRPr lang="en-US" altLang="zh-CN" dirty="0" smtClean="0"/>
          </a:p>
          <a:p>
            <a:pPr marL="285750" indent="-285750" algn="just">
              <a:lnSpc>
                <a:spcPct val="120000"/>
              </a:lnSpc>
              <a:buFont typeface="Wingdings" panose="05000000000000000000" pitchFamily="2" charset="2"/>
              <a:buChar char="p"/>
            </a:pPr>
            <a:r>
              <a:rPr lang="zh-CN" altLang="en-US" b="1" dirty="0"/>
              <a:t>编程模块：</a:t>
            </a:r>
            <a:endParaRPr lang="en-US" altLang="zh-CN" b="1" dirty="0" smtClean="0"/>
          </a:p>
          <a:p>
            <a:pPr marL="648000" indent="-285750" algn="just">
              <a:lnSpc>
                <a:spcPct val="120000"/>
              </a:lnSpc>
              <a:buFont typeface="Arial" panose="020B0604020202020204" pitchFamily="34" charset="0"/>
              <a:buChar char="•"/>
            </a:pPr>
            <a:r>
              <a:rPr lang="zh-CN" altLang="en-US" dirty="0">
                <a:solidFill>
                  <a:srgbClr val="C00000"/>
                </a:solidFill>
              </a:rPr>
              <a:t>选项</a:t>
            </a:r>
            <a:r>
              <a:rPr lang="en-US" altLang="zh-CN" dirty="0">
                <a:solidFill>
                  <a:srgbClr val="C00000"/>
                </a:solidFill>
              </a:rPr>
              <a:t>1</a:t>
            </a:r>
            <a:r>
              <a:rPr lang="zh-CN" altLang="en-US" dirty="0">
                <a:solidFill>
                  <a:srgbClr val="C00000"/>
                </a:solidFill>
              </a:rPr>
              <a:t>： 增加一种高阶三维实体单元</a:t>
            </a:r>
            <a:r>
              <a:rPr lang="en-US" altLang="zh-CN" dirty="0">
                <a:solidFill>
                  <a:srgbClr val="C00000"/>
                </a:solidFill>
              </a:rPr>
              <a:t>(</a:t>
            </a:r>
            <a:r>
              <a:rPr lang="zh-CN" altLang="en-US" dirty="0">
                <a:solidFill>
                  <a:srgbClr val="C00000"/>
                </a:solidFill>
              </a:rPr>
              <a:t>商业软件中已实现的</a:t>
            </a:r>
            <a:r>
              <a:rPr lang="en-US" altLang="zh-CN" dirty="0" smtClean="0">
                <a:solidFill>
                  <a:srgbClr val="C00000"/>
                </a:solidFill>
              </a:rPr>
              <a:t>)</a:t>
            </a:r>
          </a:p>
          <a:p>
            <a:pPr marL="648000" indent="-285750" algn="just">
              <a:lnSpc>
                <a:spcPct val="120000"/>
              </a:lnSpc>
              <a:buFont typeface="Arial" panose="020B0604020202020204" pitchFamily="34" charset="0"/>
              <a:buChar char="•"/>
            </a:pPr>
            <a:r>
              <a:rPr lang="zh-CN" altLang="en-US" dirty="0" smtClean="0"/>
              <a:t>选项</a:t>
            </a:r>
            <a:r>
              <a:rPr lang="en-US" altLang="zh-CN" dirty="0" smtClean="0"/>
              <a:t>2</a:t>
            </a:r>
            <a:r>
              <a:rPr lang="zh-CN" altLang="en-US" dirty="0" smtClean="0"/>
              <a:t>： 增加一种壳单元</a:t>
            </a:r>
            <a:r>
              <a:rPr lang="en-US" altLang="zh-CN" dirty="0" smtClean="0"/>
              <a:t>(</a:t>
            </a:r>
            <a:r>
              <a:rPr lang="zh-CN" altLang="en-US" dirty="0" smtClean="0"/>
              <a:t>商业软件中已实现的</a:t>
            </a:r>
            <a:r>
              <a:rPr lang="en-US" altLang="zh-CN" dirty="0" smtClean="0"/>
              <a:t>)</a:t>
            </a:r>
          </a:p>
          <a:p>
            <a:pPr marL="648000" indent="-285750" algn="just">
              <a:lnSpc>
                <a:spcPct val="120000"/>
              </a:lnSpc>
              <a:buFont typeface="Arial" panose="020B0604020202020204" pitchFamily="34" charset="0"/>
              <a:buChar char="•"/>
            </a:pPr>
            <a:r>
              <a:rPr lang="zh-CN" altLang="en-US" dirty="0" smtClean="0">
                <a:solidFill>
                  <a:srgbClr val="C00000"/>
                </a:solidFill>
              </a:rPr>
              <a:t>选项</a:t>
            </a:r>
            <a:r>
              <a:rPr lang="en-US" altLang="zh-CN" dirty="0">
                <a:solidFill>
                  <a:srgbClr val="C00000"/>
                </a:solidFill>
              </a:rPr>
              <a:t>3</a:t>
            </a:r>
            <a:r>
              <a:rPr lang="zh-CN" altLang="en-US" dirty="0">
                <a:solidFill>
                  <a:srgbClr val="C00000"/>
                </a:solidFill>
              </a:rPr>
              <a:t>： 增加时间积分的功能</a:t>
            </a:r>
            <a:r>
              <a:rPr lang="en-US" altLang="zh-CN" dirty="0">
                <a:solidFill>
                  <a:srgbClr val="C00000"/>
                </a:solidFill>
              </a:rPr>
              <a:t>(</a:t>
            </a:r>
            <a:r>
              <a:rPr lang="zh-CN" altLang="en-US" dirty="0">
                <a:solidFill>
                  <a:srgbClr val="C00000"/>
                </a:solidFill>
              </a:rPr>
              <a:t>采用调研所得方法</a:t>
            </a:r>
            <a:r>
              <a:rPr lang="en-US" altLang="zh-CN" dirty="0">
                <a:solidFill>
                  <a:srgbClr val="C00000"/>
                </a:solidFill>
              </a:rPr>
              <a:t>)</a:t>
            </a:r>
          </a:p>
          <a:p>
            <a:pPr marL="648000" indent="-285750" algn="just">
              <a:lnSpc>
                <a:spcPct val="120000"/>
              </a:lnSpc>
              <a:buFont typeface="Arial" panose="020B0604020202020204" pitchFamily="34" charset="0"/>
              <a:buChar char="•"/>
            </a:pPr>
            <a:r>
              <a:rPr lang="zh-CN" altLang="en-US" dirty="0" smtClean="0"/>
              <a:t>选项</a:t>
            </a:r>
            <a:r>
              <a:rPr lang="en-US" altLang="zh-CN" dirty="0"/>
              <a:t>4</a:t>
            </a:r>
            <a:r>
              <a:rPr lang="zh-CN" altLang="en-US" dirty="0"/>
              <a:t>： 增加特征值求解的功能</a:t>
            </a:r>
            <a:r>
              <a:rPr lang="en-US" altLang="zh-CN" dirty="0"/>
              <a:t>(</a:t>
            </a:r>
            <a:r>
              <a:rPr lang="zh-CN" altLang="en-US" dirty="0"/>
              <a:t>采用调研所得方法</a:t>
            </a:r>
            <a:r>
              <a:rPr lang="en-US" altLang="zh-CN" dirty="0"/>
              <a:t>)</a:t>
            </a:r>
          </a:p>
          <a:p>
            <a:pPr marL="648000" indent="-285750" algn="just">
              <a:lnSpc>
                <a:spcPct val="120000"/>
              </a:lnSpc>
              <a:spcAft>
                <a:spcPts val="600"/>
              </a:spcAft>
              <a:buFont typeface="Arial" panose="020B0604020202020204" pitchFamily="34" charset="0"/>
              <a:buChar char="•"/>
            </a:pPr>
            <a:r>
              <a:rPr lang="zh-CN" altLang="en-US" dirty="0" smtClean="0">
                <a:solidFill>
                  <a:srgbClr val="C00000"/>
                </a:solidFill>
              </a:rPr>
              <a:t>选项</a:t>
            </a:r>
            <a:r>
              <a:rPr lang="en-US" altLang="zh-CN" dirty="0">
                <a:solidFill>
                  <a:srgbClr val="C00000"/>
                </a:solidFill>
              </a:rPr>
              <a:t>5</a:t>
            </a:r>
            <a:r>
              <a:rPr lang="zh-CN" altLang="en-US" dirty="0">
                <a:solidFill>
                  <a:srgbClr val="C00000"/>
                </a:solidFill>
              </a:rPr>
              <a:t>： 结果输出成后处理软件可以读取的</a:t>
            </a:r>
            <a:r>
              <a:rPr lang="zh-CN" altLang="en-US" dirty="0" smtClean="0">
                <a:solidFill>
                  <a:srgbClr val="C00000"/>
                </a:solidFill>
              </a:rPr>
              <a:t>形式</a:t>
            </a:r>
            <a:endParaRPr lang="en-US" altLang="zh-CN" dirty="0" smtClean="0">
              <a:solidFill>
                <a:srgbClr val="C00000"/>
              </a:solidFill>
            </a:endParaRPr>
          </a:p>
          <a:p>
            <a:pPr marL="285750" indent="-285750" algn="just">
              <a:lnSpc>
                <a:spcPct val="120000"/>
              </a:lnSpc>
              <a:buFont typeface="Wingdings" panose="05000000000000000000" pitchFamily="2" charset="2"/>
              <a:buChar char="p"/>
            </a:pPr>
            <a:r>
              <a:rPr lang="zh-CN" altLang="en-US" b="1" dirty="0" smtClean="0"/>
              <a:t>实际</a:t>
            </a:r>
            <a:r>
              <a:rPr lang="zh-CN" altLang="en-US" b="1" dirty="0"/>
              <a:t>冲击问题有限元软件分析</a:t>
            </a:r>
            <a:r>
              <a:rPr lang="zh-CN" altLang="en-US" b="1" dirty="0" smtClean="0"/>
              <a:t>模块</a:t>
            </a:r>
            <a:endParaRPr lang="en-US" altLang="zh-CN" b="1" dirty="0" smtClean="0"/>
          </a:p>
          <a:p>
            <a:pPr marL="648000" indent="-285750" algn="just">
              <a:lnSpc>
                <a:spcPct val="120000"/>
              </a:lnSpc>
              <a:buFont typeface="Arial" panose="020B0604020202020204" pitchFamily="34" charset="0"/>
              <a:buChar char="•"/>
            </a:pPr>
            <a:r>
              <a:rPr lang="zh-CN" altLang="en-US" dirty="0"/>
              <a:t>选项</a:t>
            </a:r>
            <a:r>
              <a:rPr lang="en-US" altLang="zh-CN" dirty="0"/>
              <a:t>1</a:t>
            </a:r>
            <a:r>
              <a:rPr lang="zh-CN" altLang="en-US" dirty="0" smtClean="0"/>
              <a:t>：选用</a:t>
            </a:r>
            <a:r>
              <a:rPr lang="zh-CN" altLang="en-US" dirty="0"/>
              <a:t>合适的本构模型和</a:t>
            </a:r>
            <a:r>
              <a:rPr lang="zh-CN" altLang="en-US" dirty="0" smtClean="0"/>
              <a:t>参数，模拟子弹</a:t>
            </a:r>
            <a:r>
              <a:rPr lang="zh-CN" altLang="en-US" dirty="0"/>
              <a:t>穿透苹果的过程， </a:t>
            </a:r>
            <a:r>
              <a:rPr lang="zh-CN" altLang="en-US" dirty="0" smtClean="0"/>
              <a:t>与</a:t>
            </a:r>
            <a:r>
              <a:rPr lang="zh-CN" altLang="en-US" dirty="0"/>
              <a:t>实际结果图片</a:t>
            </a:r>
            <a:r>
              <a:rPr lang="zh-CN" altLang="en-US" dirty="0" smtClean="0"/>
              <a:t>对比，分析</a:t>
            </a:r>
            <a:r>
              <a:rPr lang="zh-CN" altLang="en-US" dirty="0"/>
              <a:t>子弹速度的影响</a:t>
            </a:r>
          </a:p>
          <a:p>
            <a:pPr marL="648000" indent="-285750" algn="just">
              <a:lnSpc>
                <a:spcPct val="120000"/>
              </a:lnSpc>
              <a:buFont typeface="Arial" panose="020B0604020202020204" pitchFamily="34" charset="0"/>
              <a:buChar char="•"/>
            </a:pPr>
            <a:r>
              <a:rPr lang="zh-CN" altLang="en-US" dirty="0" smtClean="0">
                <a:solidFill>
                  <a:srgbClr val="C00000"/>
                </a:solidFill>
              </a:rPr>
              <a:t>选项</a:t>
            </a:r>
            <a:r>
              <a:rPr lang="en-US" altLang="zh-CN" dirty="0">
                <a:solidFill>
                  <a:srgbClr val="C00000"/>
                </a:solidFill>
              </a:rPr>
              <a:t>2</a:t>
            </a:r>
            <a:r>
              <a:rPr lang="zh-CN" altLang="en-US" dirty="0" smtClean="0">
                <a:solidFill>
                  <a:srgbClr val="C00000"/>
                </a:solidFill>
              </a:rPr>
              <a:t>：查找</a:t>
            </a:r>
            <a:r>
              <a:rPr lang="zh-CN" altLang="en-US" dirty="0">
                <a:solidFill>
                  <a:srgbClr val="C00000"/>
                </a:solidFill>
              </a:rPr>
              <a:t>手机结构资料</a:t>
            </a:r>
            <a:r>
              <a:rPr lang="zh-CN" altLang="en-US" dirty="0" smtClean="0">
                <a:solidFill>
                  <a:srgbClr val="C00000"/>
                </a:solidFill>
              </a:rPr>
              <a:t>，建立</a:t>
            </a:r>
            <a:r>
              <a:rPr lang="zh-CN" altLang="en-US" dirty="0">
                <a:solidFill>
                  <a:srgbClr val="C00000"/>
                </a:solidFill>
              </a:rPr>
              <a:t>简化模型并详细讨论假设</a:t>
            </a:r>
            <a:r>
              <a:rPr lang="zh-CN" altLang="en-US" dirty="0" smtClean="0">
                <a:solidFill>
                  <a:srgbClr val="C00000"/>
                </a:solidFill>
              </a:rPr>
              <a:t>的合理性，进而</a:t>
            </a:r>
            <a:r>
              <a:rPr lang="zh-CN" altLang="en-US" dirty="0">
                <a:solidFill>
                  <a:srgbClr val="C00000"/>
                </a:solidFill>
              </a:rPr>
              <a:t>模拟手机跌落过程</a:t>
            </a:r>
            <a:r>
              <a:rPr lang="zh-CN" altLang="en-US" dirty="0" smtClean="0">
                <a:solidFill>
                  <a:srgbClr val="C00000"/>
                </a:solidFill>
              </a:rPr>
              <a:t>，分析</a:t>
            </a:r>
            <a:r>
              <a:rPr lang="zh-CN" altLang="en-US" dirty="0">
                <a:solidFill>
                  <a:srgbClr val="C00000"/>
                </a:solidFill>
              </a:rPr>
              <a:t>结果的合理性</a:t>
            </a:r>
          </a:p>
        </p:txBody>
      </p:sp>
      <p:sp>
        <p:nvSpPr>
          <p:cNvPr id="7" name="矩形 6"/>
          <p:cNvSpPr/>
          <p:nvPr/>
        </p:nvSpPr>
        <p:spPr>
          <a:xfrm>
            <a:off x="6571329" y="1526343"/>
            <a:ext cx="2685351" cy="424732"/>
          </a:xfrm>
          <a:prstGeom prst="rect">
            <a:avLst/>
          </a:prstGeom>
        </p:spPr>
        <p:txBody>
          <a:bodyPr wrap="none">
            <a:spAutoFit/>
          </a:bodyPr>
          <a:lstStyle/>
          <a:p>
            <a:pPr marL="648000" indent="-285750" algn="just">
              <a:lnSpc>
                <a:spcPct val="120000"/>
              </a:lnSpc>
              <a:buFont typeface="Wingdings" panose="05000000000000000000" pitchFamily="2" charset="2"/>
              <a:buChar char="ü"/>
            </a:pPr>
            <a:r>
              <a:rPr lang="zh-CN" altLang="en-US" dirty="0">
                <a:solidFill>
                  <a:srgbClr val="C00000"/>
                </a:solidFill>
                <a:latin typeface="微软雅黑" panose="020B0503020204020204" pitchFamily="34" charset="-122"/>
                <a:ea typeface="微软雅黑" panose="020B0503020204020204" pitchFamily="34" charset="-122"/>
              </a:rPr>
              <a:t>（李金</a:t>
            </a:r>
            <a:r>
              <a:rPr lang="zh-CN" altLang="en-US" dirty="0" smtClean="0">
                <a:solidFill>
                  <a:srgbClr val="C00000"/>
                </a:solidFill>
                <a:latin typeface="微软雅黑" panose="020B0503020204020204" pitchFamily="34" charset="-122"/>
                <a:ea typeface="微软雅黑" panose="020B0503020204020204" pitchFamily="34" charset="-122"/>
              </a:rPr>
              <a:t>优、吴开）</a:t>
            </a:r>
            <a:endParaRPr lang="zh-CN" altLang="en-US" dirty="0">
              <a:solidFill>
                <a:srgbClr val="C00000"/>
              </a:solidFill>
              <a:latin typeface="微软雅黑" panose="020B0503020204020204" pitchFamily="34" charset="-122"/>
              <a:ea typeface="微软雅黑" panose="020B0503020204020204" pitchFamily="34" charset="-122"/>
            </a:endParaRPr>
          </a:p>
        </p:txBody>
      </p:sp>
      <p:sp>
        <p:nvSpPr>
          <p:cNvPr id="23" name="矩形 22"/>
          <p:cNvSpPr/>
          <p:nvPr/>
        </p:nvSpPr>
        <p:spPr>
          <a:xfrm>
            <a:off x="6565153" y="2595999"/>
            <a:ext cx="1762021" cy="396583"/>
          </a:xfrm>
          <a:prstGeom prst="rect">
            <a:avLst/>
          </a:prstGeom>
        </p:spPr>
        <p:txBody>
          <a:bodyPr wrap="none">
            <a:spAutoFit/>
          </a:bodyPr>
          <a:lstStyle/>
          <a:p>
            <a:pPr marL="648000" indent="-285750" algn="just">
              <a:lnSpc>
                <a:spcPct val="120000"/>
              </a:lnSpc>
              <a:buFont typeface="Wingdings" panose="05000000000000000000" pitchFamily="2" charset="2"/>
              <a:buChar char="ü"/>
            </a:pPr>
            <a:r>
              <a:rPr lang="zh-CN" altLang="en-US" dirty="0" smtClean="0">
                <a:solidFill>
                  <a:srgbClr val="C00000"/>
                </a:solidFill>
                <a:latin typeface="微软雅黑" panose="020B0503020204020204" pitchFamily="34" charset="-122"/>
                <a:ea typeface="微软雅黑" panose="020B0503020204020204" pitchFamily="34" charset="-122"/>
              </a:rPr>
              <a:t>（彭恒）</a:t>
            </a:r>
            <a:endParaRPr lang="zh-CN" altLang="en-US" dirty="0">
              <a:solidFill>
                <a:srgbClr val="C00000"/>
              </a:solidFill>
              <a:latin typeface="微软雅黑" panose="020B0503020204020204" pitchFamily="34" charset="-122"/>
              <a:ea typeface="微软雅黑" panose="020B0503020204020204" pitchFamily="34" charset="-122"/>
            </a:endParaRPr>
          </a:p>
        </p:txBody>
      </p:sp>
      <p:sp>
        <p:nvSpPr>
          <p:cNvPr id="24" name="矩形 23"/>
          <p:cNvSpPr/>
          <p:nvPr/>
        </p:nvSpPr>
        <p:spPr>
          <a:xfrm>
            <a:off x="6565153" y="3245656"/>
            <a:ext cx="1992853" cy="396583"/>
          </a:xfrm>
          <a:prstGeom prst="rect">
            <a:avLst/>
          </a:prstGeom>
        </p:spPr>
        <p:txBody>
          <a:bodyPr wrap="none">
            <a:spAutoFit/>
          </a:bodyPr>
          <a:lstStyle/>
          <a:p>
            <a:pPr marL="648000" indent="-285750" algn="just">
              <a:lnSpc>
                <a:spcPct val="120000"/>
              </a:lnSpc>
              <a:buFont typeface="Wingdings" panose="05000000000000000000" pitchFamily="2" charset="2"/>
              <a:buChar char="ü"/>
            </a:pPr>
            <a:r>
              <a:rPr lang="zh-CN" altLang="en-US" dirty="0" smtClean="0">
                <a:solidFill>
                  <a:srgbClr val="C00000"/>
                </a:solidFill>
                <a:latin typeface="微软雅黑" panose="020B0503020204020204" pitchFamily="34" charset="-122"/>
                <a:ea typeface="微软雅黑" panose="020B0503020204020204" pitchFamily="34" charset="-122"/>
              </a:rPr>
              <a:t>（初东阳）</a:t>
            </a:r>
            <a:endParaRPr lang="zh-CN" altLang="en-US" dirty="0">
              <a:solidFill>
                <a:srgbClr val="C00000"/>
              </a:solidFill>
              <a:latin typeface="微软雅黑" panose="020B0503020204020204" pitchFamily="34" charset="-122"/>
              <a:ea typeface="微软雅黑" panose="020B0503020204020204" pitchFamily="34" charset="-122"/>
            </a:endParaRPr>
          </a:p>
        </p:txBody>
      </p:sp>
      <p:sp>
        <p:nvSpPr>
          <p:cNvPr id="25" name="矩形 24"/>
          <p:cNvSpPr/>
          <p:nvPr/>
        </p:nvSpPr>
        <p:spPr>
          <a:xfrm>
            <a:off x="6574678" y="3942145"/>
            <a:ext cx="2685351" cy="424732"/>
          </a:xfrm>
          <a:prstGeom prst="rect">
            <a:avLst/>
          </a:prstGeom>
        </p:spPr>
        <p:txBody>
          <a:bodyPr wrap="none">
            <a:spAutoFit/>
          </a:bodyPr>
          <a:lstStyle/>
          <a:p>
            <a:pPr marL="648000" indent="-285750" algn="just">
              <a:lnSpc>
                <a:spcPct val="120000"/>
              </a:lnSpc>
              <a:buFont typeface="Wingdings" panose="05000000000000000000" pitchFamily="2" charset="2"/>
              <a:buChar char="ü"/>
            </a:pPr>
            <a:r>
              <a:rPr lang="zh-CN" altLang="en-US" dirty="0" smtClean="0">
                <a:solidFill>
                  <a:srgbClr val="C00000"/>
                </a:solidFill>
                <a:latin typeface="微软雅黑" panose="020B0503020204020204" pitchFamily="34" charset="-122"/>
                <a:ea typeface="微软雅黑" panose="020B0503020204020204" pitchFamily="34" charset="-122"/>
              </a:rPr>
              <a:t>（彭恒、初东阳）</a:t>
            </a:r>
            <a:endParaRPr lang="zh-CN" altLang="en-US" dirty="0">
              <a:solidFill>
                <a:srgbClr val="C00000"/>
              </a:solidFill>
              <a:latin typeface="微软雅黑" panose="020B0503020204020204" pitchFamily="34" charset="-122"/>
              <a:ea typeface="微软雅黑" panose="020B0503020204020204" pitchFamily="34" charset="-122"/>
            </a:endParaRPr>
          </a:p>
        </p:txBody>
      </p:sp>
      <p:sp>
        <p:nvSpPr>
          <p:cNvPr id="26" name="矩形 25"/>
          <p:cNvSpPr/>
          <p:nvPr/>
        </p:nvSpPr>
        <p:spPr>
          <a:xfrm>
            <a:off x="6574677" y="5522784"/>
            <a:ext cx="2685351" cy="424732"/>
          </a:xfrm>
          <a:prstGeom prst="rect">
            <a:avLst/>
          </a:prstGeom>
        </p:spPr>
        <p:txBody>
          <a:bodyPr wrap="none">
            <a:spAutoFit/>
          </a:bodyPr>
          <a:lstStyle/>
          <a:p>
            <a:pPr marL="648000" indent="-285750" algn="just">
              <a:lnSpc>
                <a:spcPct val="120000"/>
              </a:lnSpc>
              <a:buFont typeface="Wingdings" panose="05000000000000000000" pitchFamily="2" charset="2"/>
              <a:buChar char="ü"/>
            </a:pPr>
            <a:r>
              <a:rPr lang="zh-CN" altLang="en-US" dirty="0" smtClean="0">
                <a:solidFill>
                  <a:srgbClr val="C00000"/>
                </a:solidFill>
                <a:latin typeface="微软雅黑" panose="020B0503020204020204" pitchFamily="34" charset="-122"/>
                <a:ea typeface="微软雅黑" panose="020B0503020204020204" pitchFamily="34" charset="-122"/>
              </a:rPr>
              <a:t>（吴开、李金优）</a:t>
            </a:r>
            <a:endParaRPr lang="zh-CN" altLang="en-US"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35790533"/>
      </p:ext>
    </p:extLst>
  </p:cSld>
  <p:clrMapOvr>
    <a:masterClrMapping/>
  </p:clrMapOvr>
  <mc:AlternateContent xmlns:mc="http://schemas.openxmlformats.org/markup-compatibility/2006" xmlns:p14="http://schemas.microsoft.com/office/powerpoint/2010/main">
    <mc:Choice Requires="p14">
      <p:transition spd="slow" p14:dur="2000" advTm="11209"/>
    </mc:Choice>
    <mc:Fallback xmlns="">
      <p:transition spd="slow" advTm="11209"/>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zh-CN" altLang="en-US" dirty="0" smtClean="0"/>
              <a:t>计算动力学大作业（第三组）</a:t>
            </a:r>
            <a:endParaRPr lang="zh-CN" altLang="en-US" dirty="0"/>
          </a:p>
        </p:txBody>
      </p:sp>
      <p:sp>
        <p:nvSpPr>
          <p:cNvPr id="2" name="日期占位符 1"/>
          <p:cNvSpPr>
            <a:spLocks noGrp="1"/>
          </p:cNvSpPr>
          <p:nvPr>
            <p:ph type="dt" sz="half" idx="10"/>
          </p:nvPr>
        </p:nvSpPr>
        <p:spPr/>
        <p:txBody>
          <a:bodyPr/>
          <a:lstStyle/>
          <a:p>
            <a:fld id="{4299CBDB-46FD-4DEF-9E3E-B60FF4498881}" type="datetime1">
              <a:rPr lang="zh-CN" altLang="en-US" smtClean="0"/>
              <a:t>2022/6/1</a:t>
            </a:fld>
            <a:endParaRPr lang="zh-CN" altLang="en-US"/>
          </a:p>
        </p:txBody>
      </p:sp>
      <p:sp>
        <p:nvSpPr>
          <p:cNvPr id="9" name="灯片编号占位符 8"/>
          <p:cNvSpPr>
            <a:spLocks noGrp="1"/>
          </p:cNvSpPr>
          <p:nvPr>
            <p:ph type="sldNum" sz="quarter" idx="12"/>
          </p:nvPr>
        </p:nvSpPr>
        <p:spPr/>
        <p:txBody>
          <a:bodyPr/>
          <a:lstStyle/>
          <a:p>
            <a:fld id="{69764B09-0332-4747-B2BA-F996204B7FB7}" type="slidenum">
              <a:rPr lang="zh-CN" altLang="en-US" smtClean="0"/>
              <a:t>40</a:t>
            </a:fld>
            <a:endParaRPr lang="zh-CN" altLang="en-US"/>
          </a:p>
        </p:txBody>
      </p:sp>
      <p:sp>
        <p:nvSpPr>
          <p:cNvPr id="3" name="标题 2"/>
          <p:cNvSpPr>
            <a:spLocks noGrp="1"/>
          </p:cNvSpPr>
          <p:nvPr>
            <p:ph type="title"/>
          </p:nvPr>
        </p:nvSpPr>
        <p:spPr/>
        <p:txBody>
          <a:bodyPr/>
          <a:lstStyle/>
          <a:p>
            <a:endParaRPr lang="zh-CN" altLang="en-US"/>
          </a:p>
        </p:txBody>
      </p:sp>
      <p:sp>
        <p:nvSpPr>
          <p:cNvPr id="8" name="Rectangle 2"/>
          <p:cNvSpPr txBox="1">
            <a:spLocks noChangeArrowheads="1"/>
          </p:cNvSpPr>
          <p:nvPr/>
        </p:nvSpPr>
        <p:spPr>
          <a:xfrm>
            <a:off x="1155968" y="225420"/>
            <a:ext cx="4490687" cy="563562"/>
          </a:xfrm>
          <a:prstGeom prst="rect">
            <a:avLst/>
          </a:prstGeom>
        </p:spPr>
        <p:txBody>
          <a:bodyPr vert="horz" lIns="91440" tIns="45720" rIns="91440" bIns="45720" rtlCol="0" anchor="b">
            <a:noAutofit/>
          </a:bodyPr>
          <a:lstStyle>
            <a:lvl1pPr algn="l" defTabSz="685800" rtl="0" eaLnBrk="1" latinLnBrk="0" hangingPunct="1">
              <a:lnSpc>
                <a:spcPct val="85000"/>
              </a:lnSpc>
              <a:spcBef>
                <a:spcPct val="0"/>
              </a:spcBef>
              <a:buNone/>
              <a:defRPr sz="3000" kern="1200" spc="-38" baseline="0">
                <a:solidFill>
                  <a:schemeClr val="tx1">
                    <a:lumMod val="75000"/>
                    <a:lumOff val="25000"/>
                  </a:schemeClr>
                </a:solidFill>
                <a:latin typeface="+mj-lt"/>
                <a:ea typeface="+mj-ea"/>
                <a:cs typeface="+mj-cs"/>
              </a:defRPr>
            </a:lvl1pPr>
          </a:lstStyle>
          <a:p>
            <a:r>
              <a:rPr lang="zh-CN" altLang="en-US" sz="2800" b="1" dirty="0">
                <a:solidFill>
                  <a:srgbClr val="0000FF"/>
                </a:solidFill>
                <a:latin typeface="微软雅黑" panose="020B0503020204020204" pitchFamily="34" charset="-122"/>
                <a:ea typeface="微软雅黑" panose="020B0503020204020204" pitchFamily="34" charset="-122"/>
              </a:rPr>
              <a:t>四、实际冲击问题软件分析</a:t>
            </a:r>
          </a:p>
        </p:txBody>
      </p:sp>
      <p:sp>
        <p:nvSpPr>
          <p:cNvPr id="21" name="文本框 20"/>
          <p:cNvSpPr txBox="1"/>
          <p:nvPr/>
        </p:nvSpPr>
        <p:spPr>
          <a:xfrm>
            <a:off x="184484" y="1100911"/>
            <a:ext cx="5616241" cy="830997"/>
          </a:xfrm>
          <a:prstGeom prst="rect">
            <a:avLst/>
          </a:prstGeom>
          <a:noFill/>
        </p:spPr>
        <p:txBody>
          <a:bodyPr wrap="square" rtlCol="0">
            <a:spAutoFit/>
          </a:bodyPr>
          <a:lstStyle/>
          <a:p>
            <a:pPr marL="342900" indent="-342900">
              <a:buFont typeface="Wingdings" panose="05000000000000000000" pitchFamily="2" charset="2"/>
              <a:buChar char="n"/>
            </a:pPr>
            <a:r>
              <a:rPr lang="zh-CN" altLang="en-US" sz="2400" b="1" dirty="0">
                <a:solidFill>
                  <a:srgbClr val="7030A0"/>
                </a:solidFill>
                <a:latin typeface="华文楷体" panose="02010600040101010101" pitchFamily="2" charset="-122"/>
                <a:ea typeface="华文楷体" panose="02010600040101010101" pitchFamily="2" charset="-122"/>
              </a:rPr>
              <a:t>跌落过程分析（从</a:t>
            </a:r>
            <a:r>
              <a:rPr lang="en-US" altLang="zh-CN" sz="2400" b="1" dirty="0">
                <a:solidFill>
                  <a:srgbClr val="7030A0"/>
                </a:solidFill>
                <a:latin typeface="华文楷体" panose="02010600040101010101" pitchFamily="2" charset="-122"/>
                <a:ea typeface="华文楷体" panose="02010600040101010101" pitchFamily="2" charset="-122"/>
              </a:rPr>
              <a:t>1m</a:t>
            </a:r>
            <a:r>
              <a:rPr lang="zh-CN" altLang="en-US" sz="2400" b="1" dirty="0">
                <a:solidFill>
                  <a:srgbClr val="7030A0"/>
                </a:solidFill>
                <a:latin typeface="华文楷体" panose="02010600040101010101" pitchFamily="2" charset="-122"/>
                <a:ea typeface="华文楷体" panose="02010600040101010101" pitchFamily="2" charset="-122"/>
              </a:rPr>
              <a:t>处跌落）</a:t>
            </a:r>
          </a:p>
          <a:p>
            <a:pPr marL="342900" indent="-342900">
              <a:buFont typeface="Wingdings" panose="05000000000000000000" pitchFamily="2" charset="2"/>
              <a:buChar char="n"/>
            </a:pPr>
            <a:endParaRPr lang="en-US" altLang="zh-CN" sz="2400" b="1" dirty="0" smtClean="0">
              <a:solidFill>
                <a:srgbClr val="7030A0"/>
              </a:solidFill>
              <a:latin typeface="华文楷体" panose="02010600040101010101" pitchFamily="2" charset="-122"/>
              <a:ea typeface="华文楷体" panose="02010600040101010101" pitchFamily="2" charset="-122"/>
            </a:endParaRPr>
          </a:p>
        </p:txBody>
      </p:sp>
      <p:pic>
        <p:nvPicPr>
          <p:cNvPr id="6" name="drop">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822962" y="1593279"/>
            <a:ext cx="7353300" cy="4755389"/>
          </a:xfrm>
          <a:prstGeom prst="rect">
            <a:avLst/>
          </a:prstGeom>
        </p:spPr>
      </p:pic>
    </p:spTree>
    <p:extLst>
      <p:ext uri="{BB962C8B-B14F-4D97-AF65-F5344CB8AC3E}">
        <p14:creationId xmlns:p14="http://schemas.microsoft.com/office/powerpoint/2010/main" val="2803422455"/>
      </p:ext>
    </p:extLst>
  </p:cSld>
  <p:clrMapOvr>
    <a:masterClrMapping/>
  </p:clrMapOvr>
  <mc:AlternateContent xmlns:mc="http://schemas.openxmlformats.org/markup-compatibility/2006" xmlns:p14="http://schemas.microsoft.com/office/powerpoint/2010/main">
    <mc:Choice Requires="p14">
      <p:transition spd="slow" p14:dur="2000" advTm="11209"/>
    </mc:Choice>
    <mc:Fallback xmlns="">
      <p:transition spd="slow" advTm="1120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050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zh-CN" altLang="en-US" dirty="0" smtClean="0"/>
              <a:t>计算动力学大作业（第三组）</a:t>
            </a:r>
            <a:endParaRPr lang="zh-CN" altLang="en-US" dirty="0"/>
          </a:p>
        </p:txBody>
      </p:sp>
      <p:sp>
        <p:nvSpPr>
          <p:cNvPr id="2" name="日期占位符 1"/>
          <p:cNvSpPr>
            <a:spLocks noGrp="1"/>
          </p:cNvSpPr>
          <p:nvPr>
            <p:ph type="dt" sz="half" idx="10"/>
          </p:nvPr>
        </p:nvSpPr>
        <p:spPr/>
        <p:txBody>
          <a:bodyPr/>
          <a:lstStyle/>
          <a:p>
            <a:fld id="{4299CBDB-46FD-4DEF-9E3E-B60FF4498881}" type="datetime1">
              <a:rPr lang="zh-CN" altLang="en-US" smtClean="0"/>
              <a:t>2022/6/1</a:t>
            </a:fld>
            <a:endParaRPr lang="zh-CN" altLang="en-US"/>
          </a:p>
        </p:txBody>
      </p:sp>
      <p:sp>
        <p:nvSpPr>
          <p:cNvPr id="9" name="灯片编号占位符 8"/>
          <p:cNvSpPr>
            <a:spLocks noGrp="1"/>
          </p:cNvSpPr>
          <p:nvPr>
            <p:ph type="sldNum" sz="quarter" idx="12"/>
          </p:nvPr>
        </p:nvSpPr>
        <p:spPr/>
        <p:txBody>
          <a:bodyPr/>
          <a:lstStyle/>
          <a:p>
            <a:fld id="{69764B09-0332-4747-B2BA-F996204B7FB7}" type="slidenum">
              <a:rPr lang="zh-CN" altLang="en-US" smtClean="0"/>
              <a:t>41</a:t>
            </a:fld>
            <a:endParaRPr lang="zh-CN" altLang="en-US"/>
          </a:p>
        </p:txBody>
      </p:sp>
      <p:sp>
        <p:nvSpPr>
          <p:cNvPr id="3" name="标题 2"/>
          <p:cNvSpPr>
            <a:spLocks noGrp="1"/>
          </p:cNvSpPr>
          <p:nvPr>
            <p:ph type="title"/>
          </p:nvPr>
        </p:nvSpPr>
        <p:spPr/>
        <p:txBody>
          <a:bodyPr/>
          <a:lstStyle/>
          <a:p>
            <a:endParaRPr lang="zh-CN" altLang="en-US"/>
          </a:p>
        </p:txBody>
      </p:sp>
      <p:sp>
        <p:nvSpPr>
          <p:cNvPr id="8" name="Rectangle 2"/>
          <p:cNvSpPr txBox="1">
            <a:spLocks noChangeArrowheads="1"/>
          </p:cNvSpPr>
          <p:nvPr/>
        </p:nvSpPr>
        <p:spPr>
          <a:xfrm>
            <a:off x="1155968" y="225420"/>
            <a:ext cx="4490687" cy="563562"/>
          </a:xfrm>
          <a:prstGeom prst="rect">
            <a:avLst/>
          </a:prstGeom>
        </p:spPr>
        <p:txBody>
          <a:bodyPr vert="horz" lIns="91440" tIns="45720" rIns="91440" bIns="45720" rtlCol="0" anchor="b">
            <a:noAutofit/>
          </a:bodyPr>
          <a:lstStyle>
            <a:lvl1pPr algn="l" defTabSz="685800" rtl="0" eaLnBrk="1" latinLnBrk="0" hangingPunct="1">
              <a:lnSpc>
                <a:spcPct val="85000"/>
              </a:lnSpc>
              <a:spcBef>
                <a:spcPct val="0"/>
              </a:spcBef>
              <a:buNone/>
              <a:defRPr sz="3000" kern="1200" spc="-38" baseline="0">
                <a:solidFill>
                  <a:schemeClr val="tx1">
                    <a:lumMod val="75000"/>
                    <a:lumOff val="25000"/>
                  </a:schemeClr>
                </a:solidFill>
                <a:latin typeface="+mj-lt"/>
                <a:ea typeface="+mj-ea"/>
                <a:cs typeface="+mj-cs"/>
              </a:defRPr>
            </a:lvl1pPr>
          </a:lstStyle>
          <a:p>
            <a:r>
              <a:rPr lang="zh-CN" altLang="en-US" sz="2800" b="1" dirty="0">
                <a:solidFill>
                  <a:srgbClr val="0000FF"/>
                </a:solidFill>
                <a:latin typeface="微软雅黑" panose="020B0503020204020204" pitchFamily="34" charset="-122"/>
                <a:ea typeface="微软雅黑" panose="020B0503020204020204" pitchFamily="34" charset="-122"/>
              </a:rPr>
              <a:t>四、实际冲击问题软件分析</a:t>
            </a:r>
          </a:p>
        </p:txBody>
      </p:sp>
      <p:sp>
        <p:nvSpPr>
          <p:cNvPr id="21" name="文本框 20"/>
          <p:cNvSpPr txBox="1"/>
          <p:nvPr/>
        </p:nvSpPr>
        <p:spPr>
          <a:xfrm>
            <a:off x="184484" y="1100911"/>
            <a:ext cx="5616241" cy="461665"/>
          </a:xfrm>
          <a:prstGeom prst="rect">
            <a:avLst/>
          </a:prstGeom>
          <a:noFill/>
        </p:spPr>
        <p:txBody>
          <a:bodyPr wrap="square" rtlCol="0">
            <a:spAutoFit/>
          </a:bodyPr>
          <a:lstStyle/>
          <a:p>
            <a:pPr marL="342900" indent="-342900">
              <a:buFont typeface="Wingdings" panose="05000000000000000000" pitchFamily="2" charset="2"/>
              <a:buChar char="n"/>
            </a:pPr>
            <a:r>
              <a:rPr lang="zh-CN" altLang="en-US" sz="2400" b="1" dirty="0" smtClean="0">
                <a:solidFill>
                  <a:srgbClr val="7030A0"/>
                </a:solidFill>
                <a:latin typeface="华文楷体" panose="02010600040101010101" pitchFamily="2" charset="-122"/>
                <a:ea typeface="华文楷体" panose="02010600040101010101" pitchFamily="2" charset="-122"/>
              </a:rPr>
              <a:t>跌落过程分析（从</a:t>
            </a:r>
            <a:r>
              <a:rPr lang="en-US" altLang="zh-CN" sz="2400" b="1" dirty="0" smtClean="0">
                <a:solidFill>
                  <a:srgbClr val="7030A0"/>
                </a:solidFill>
                <a:latin typeface="华文楷体" panose="02010600040101010101" pitchFamily="2" charset="-122"/>
                <a:ea typeface="华文楷体" panose="02010600040101010101" pitchFamily="2" charset="-122"/>
              </a:rPr>
              <a:t>1m</a:t>
            </a:r>
            <a:r>
              <a:rPr lang="zh-CN" altLang="en-US" sz="2400" b="1" dirty="0" smtClean="0">
                <a:solidFill>
                  <a:srgbClr val="7030A0"/>
                </a:solidFill>
                <a:latin typeface="华文楷体" panose="02010600040101010101" pitchFamily="2" charset="-122"/>
                <a:ea typeface="华文楷体" panose="02010600040101010101" pitchFamily="2" charset="-122"/>
              </a:rPr>
              <a:t>处跌落）</a:t>
            </a:r>
            <a:endParaRPr lang="en-US" altLang="zh-CN" sz="2400" b="1" dirty="0" smtClean="0">
              <a:solidFill>
                <a:srgbClr val="7030A0"/>
              </a:solidFill>
              <a:latin typeface="华文楷体" panose="02010600040101010101" pitchFamily="2" charset="-122"/>
              <a:ea typeface="华文楷体" panose="02010600040101010101" pitchFamily="2" charset="-122"/>
            </a:endParaRPr>
          </a:p>
        </p:txBody>
      </p:sp>
      <mc:AlternateContent xmlns:mc="http://schemas.openxmlformats.org/markup-compatibility/2006" xmlns:a14="http://schemas.microsoft.com/office/drawing/2010/main">
        <mc:Choice Requires="a14">
          <p:sp>
            <p:nvSpPr>
              <p:cNvPr id="10" name="矩形 9"/>
              <p:cNvSpPr/>
              <p:nvPr/>
            </p:nvSpPr>
            <p:spPr>
              <a:xfrm>
                <a:off x="361690" y="1670637"/>
                <a:ext cx="8496560" cy="4893647"/>
              </a:xfrm>
              <a:prstGeom prst="rect">
                <a:avLst/>
              </a:prstGeom>
            </p:spPr>
            <p:txBody>
              <a:bodyPr wrap="square">
                <a:spAutoFit/>
              </a:bodyPr>
              <a:lstStyle/>
              <a:p>
                <a:pPr marL="342900" indent="-342900">
                  <a:lnSpc>
                    <a:spcPct val="120000"/>
                  </a:lnSpc>
                  <a:buFont typeface="Arial" panose="020B0604020202020204" pitchFamily="34" charset="0"/>
                  <a:buChar char="•"/>
                </a:pPr>
                <a:r>
                  <a:rPr lang="zh-CN" altLang="en-US" sz="2000" dirty="0" smtClean="0"/>
                  <a:t>自由落体过程中，手机上的应力很小（</a:t>
                </a:r>
                <a:r>
                  <a:rPr lang="en-US" altLang="zh-CN" sz="2000" dirty="0" smtClean="0"/>
                  <a:t>10</a:t>
                </a:r>
                <a:r>
                  <a:rPr lang="en-US" altLang="zh-CN" sz="2000" baseline="30000" dirty="0" smtClean="0"/>
                  <a:t>-4</a:t>
                </a:r>
                <a:r>
                  <a:rPr lang="en-US" altLang="zh-CN" sz="2000" dirty="0" smtClean="0"/>
                  <a:t>Mpa</a:t>
                </a:r>
                <a:r>
                  <a:rPr lang="zh-CN" altLang="en-US" sz="2000" dirty="0" smtClean="0"/>
                  <a:t>），可能是由于数值计算的误差造成。</a:t>
                </a:r>
                <a:endParaRPr lang="en-US" altLang="zh-CN" sz="2000" dirty="0" smtClean="0"/>
              </a:p>
              <a:p>
                <a:pPr marL="342900" indent="-342900">
                  <a:lnSpc>
                    <a:spcPct val="120000"/>
                  </a:lnSpc>
                  <a:buFont typeface="Arial" panose="020B0604020202020204" pitchFamily="34" charset="0"/>
                  <a:buChar char="•"/>
                </a:pPr>
                <a:r>
                  <a:rPr lang="zh-CN" altLang="en-US" sz="2000" dirty="0" smtClean="0"/>
                  <a:t>外壳上的最大应力出现时刻为手机落地的瞬间（误差</a:t>
                </a:r>
                <a14:m>
                  <m:oMath xmlns:m="http://schemas.openxmlformats.org/officeDocument/2006/math">
                    <m:r>
                      <a:rPr lang="en-US" altLang="zh-CN" sz="2000" i="1" smtClean="0">
                        <a:latin typeface="Cambria Math" panose="02040503050406030204" pitchFamily="18" charset="0"/>
                        <a:ea typeface="Cambria Math" panose="02040503050406030204" pitchFamily="18" charset="0"/>
                      </a:rPr>
                      <m:t>±</m:t>
                    </m:r>
                  </m:oMath>
                </a14:m>
                <a:r>
                  <a:rPr lang="en-US" altLang="zh-CN" sz="2000" dirty="0" smtClean="0"/>
                  <a:t>1</a:t>
                </a:r>
                <a:r>
                  <a:rPr lang="zh-CN" altLang="en-US" sz="2000" dirty="0"/>
                  <a:t> </a:t>
                </a:r>
                <a:r>
                  <a:rPr lang="en-US" altLang="zh-CN" sz="2000" dirty="0" smtClean="0"/>
                  <a:t>time step</a:t>
                </a:r>
                <a:r>
                  <a:rPr lang="zh-CN" altLang="en-US" sz="2000" dirty="0" smtClean="0"/>
                  <a:t>）。外壳上最大应力出现的位置在外壳碰撞点附近。外壳上的最大应力为</a:t>
                </a:r>
                <a:r>
                  <a:rPr lang="en-US" altLang="zh-CN" sz="2000" dirty="0" smtClean="0"/>
                  <a:t>102MPa</a:t>
                </a:r>
                <a:r>
                  <a:rPr lang="zh-CN" altLang="en-US" sz="2000" dirty="0" smtClean="0"/>
                  <a:t>，未超出外壳材料的屈服强度（</a:t>
                </a:r>
                <a:r>
                  <a:rPr lang="en-US" altLang="zh-CN" sz="2000" dirty="0"/>
                  <a:t>503MPa</a:t>
                </a:r>
                <a:r>
                  <a:rPr lang="zh-CN" altLang="en-US" sz="2000" dirty="0" smtClean="0"/>
                  <a:t>）</a:t>
                </a:r>
                <a:endParaRPr lang="en-US" altLang="zh-CN" sz="2000" dirty="0" smtClean="0"/>
              </a:p>
              <a:p>
                <a:pPr marL="342900" indent="-342900">
                  <a:lnSpc>
                    <a:spcPct val="120000"/>
                  </a:lnSpc>
                  <a:buFont typeface="Arial" panose="020B0604020202020204" pitchFamily="34" charset="0"/>
                  <a:buChar char="•"/>
                </a:pPr>
                <a:r>
                  <a:rPr lang="zh-CN" altLang="en-US" sz="2000" dirty="0" smtClean="0"/>
                  <a:t>触摸屏上的最大应力出现时刻同样为手机</a:t>
                </a:r>
                <a:r>
                  <a:rPr lang="zh-CN" altLang="en-US" sz="2000" dirty="0"/>
                  <a:t>落地瞬间（误差</a:t>
                </a:r>
                <a:r>
                  <a:rPr lang="en-US" altLang="zh-CN" sz="2000" dirty="0"/>
                  <a:t>±1 time step</a:t>
                </a:r>
                <a:r>
                  <a:rPr lang="zh-CN" altLang="en-US" sz="2000" dirty="0" smtClean="0"/>
                  <a:t>）触摸屏上最大应力出现位置在屏靠近外壳</a:t>
                </a:r>
                <a:r>
                  <a:rPr lang="zh-CN" altLang="en-US" sz="2000" dirty="0"/>
                  <a:t>碰撞点</a:t>
                </a:r>
                <a:r>
                  <a:rPr lang="zh-CN" altLang="en-US" sz="2000" dirty="0" smtClean="0"/>
                  <a:t>附近。触摸屏上</a:t>
                </a:r>
                <a:r>
                  <a:rPr lang="zh-CN" altLang="en-US" sz="2000" dirty="0"/>
                  <a:t>的最大应力</a:t>
                </a:r>
                <a:r>
                  <a:rPr lang="zh-CN" altLang="en-US" sz="2000" dirty="0" smtClean="0"/>
                  <a:t>为</a:t>
                </a:r>
                <a:r>
                  <a:rPr lang="en-US" altLang="zh-CN" sz="2000" dirty="0" smtClean="0"/>
                  <a:t>77.9MPa</a:t>
                </a:r>
                <a:r>
                  <a:rPr lang="zh-CN" altLang="en-US" sz="2000" dirty="0" smtClean="0"/>
                  <a:t>，超出了触摸屏材料</a:t>
                </a:r>
                <a:r>
                  <a:rPr lang="zh-CN" altLang="en-US" sz="2000" dirty="0"/>
                  <a:t>的屈服强度</a:t>
                </a:r>
                <a:r>
                  <a:rPr lang="zh-CN" altLang="en-US" sz="2000" dirty="0" smtClean="0"/>
                  <a:t>（</a:t>
                </a:r>
                <a:r>
                  <a:rPr lang="en-US" altLang="zh-CN" sz="2000" dirty="0" smtClean="0"/>
                  <a:t>75MPa</a:t>
                </a:r>
                <a:r>
                  <a:rPr lang="zh-CN" altLang="en-US" sz="2000" dirty="0" smtClean="0"/>
                  <a:t>），故而触摸屏会发生损坏</a:t>
                </a:r>
                <a:endParaRPr lang="zh-CN" altLang="en-US" sz="2000" dirty="0"/>
              </a:p>
              <a:p>
                <a:pPr marL="342900" indent="-342900">
                  <a:lnSpc>
                    <a:spcPct val="120000"/>
                  </a:lnSpc>
                  <a:buFont typeface="Arial" panose="020B0604020202020204" pitchFamily="34" charset="0"/>
                  <a:buChar char="•"/>
                </a:pPr>
                <a:r>
                  <a:rPr lang="en-US" altLang="zh-CN" sz="2000" dirty="0" smtClean="0"/>
                  <a:t>LCD</a:t>
                </a:r>
                <a:r>
                  <a:rPr lang="zh-CN" altLang="en-US" sz="2000" dirty="0" smtClean="0"/>
                  <a:t>上</a:t>
                </a:r>
                <a:r>
                  <a:rPr lang="zh-CN" altLang="en-US" sz="2000" dirty="0"/>
                  <a:t>的最大应力出现时刻同样为手机落地瞬间（误差</a:t>
                </a:r>
                <a:r>
                  <a:rPr lang="en-US" altLang="zh-CN" sz="2000" dirty="0"/>
                  <a:t>±1 time step</a:t>
                </a:r>
                <a:r>
                  <a:rPr lang="zh-CN" altLang="en-US" sz="2000" dirty="0" smtClean="0"/>
                  <a:t>）</a:t>
                </a:r>
                <a:r>
                  <a:rPr lang="en-US" altLang="zh-CN" sz="2000" dirty="0" smtClean="0"/>
                  <a:t>LCD</a:t>
                </a:r>
                <a:r>
                  <a:rPr lang="zh-CN" altLang="en-US" sz="2000" dirty="0" smtClean="0"/>
                  <a:t>上</a:t>
                </a:r>
                <a:r>
                  <a:rPr lang="zh-CN" altLang="en-US" sz="2000" dirty="0"/>
                  <a:t>最大应力出现位置</a:t>
                </a:r>
                <a:r>
                  <a:rPr lang="zh-CN" altLang="en-US" sz="2000" dirty="0" smtClean="0"/>
                  <a:t>在</a:t>
                </a:r>
                <a:r>
                  <a:rPr lang="en-US" altLang="zh-CN" sz="2000" dirty="0" smtClean="0"/>
                  <a:t>LCD</a:t>
                </a:r>
                <a:r>
                  <a:rPr lang="zh-CN" altLang="en-US" sz="2000" dirty="0" smtClean="0"/>
                  <a:t>靠近</a:t>
                </a:r>
                <a:r>
                  <a:rPr lang="zh-CN" altLang="en-US" sz="2000" dirty="0"/>
                  <a:t>外壳碰撞点附近。触摸屏上的最大应力</a:t>
                </a:r>
                <a:r>
                  <a:rPr lang="zh-CN" altLang="en-US" sz="2000" dirty="0" smtClean="0"/>
                  <a:t>为</a:t>
                </a:r>
                <a:r>
                  <a:rPr lang="en-US" altLang="zh-CN" sz="2000" dirty="0" smtClean="0"/>
                  <a:t>71.6MPa</a:t>
                </a:r>
                <a:r>
                  <a:rPr lang="zh-CN" altLang="en-US" sz="2000" dirty="0"/>
                  <a:t>，未超出触摸屏材料的屈服强度</a:t>
                </a:r>
                <a:r>
                  <a:rPr lang="zh-CN" altLang="en-US" sz="2000" dirty="0" smtClean="0"/>
                  <a:t>（</a:t>
                </a:r>
                <a:r>
                  <a:rPr lang="en-US" altLang="zh-CN" sz="2000" dirty="0" smtClean="0"/>
                  <a:t>151MPa</a:t>
                </a:r>
                <a:r>
                  <a:rPr lang="zh-CN" altLang="en-US" sz="2000" dirty="0"/>
                  <a:t>）</a:t>
                </a:r>
              </a:p>
              <a:p>
                <a:pPr>
                  <a:lnSpc>
                    <a:spcPct val="120000"/>
                  </a:lnSpc>
                </a:pPr>
                <a:endParaRPr lang="en-US" altLang="zh-CN" sz="2000" dirty="0" smtClean="0"/>
              </a:p>
            </p:txBody>
          </p:sp>
        </mc:Choice>
        <mc:Fallback xmlns="">
          <p:sp>
            <p:nvSpPr>
              <p:cNvPr id="10" name="矩形 9"/>
              <p:cNvSpPr>
                <a:spLocks noRot="1" noChangeAspect="1" noMove="1" noResize="1" noEditPoints="1" noAdjustHandles="1" noChangeArrowheads="1" noChangeShapeType="1" noTextEdit="1"/>
              </p:cNvSpPr>
              <p:nvPr/>
            </p:nvSpPr>
            <p:spPr>
              <a:xfrm>
                <a:off x="361690" y="1670637"/>
                <a:ext cx="8496560" cy="4893647"/>
              </a:xfrm>
              <a:prstGeom prst="rect">
                <a:avLst/>
              </a:prstGeom>
              <a:blipFill rotWithShape="0">
                <a:blip r:embed="rId3"/>
                <a:stretch>
                  <a:fillRect l="-646" t="-374" r="-129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343701306"/>
      </p:ext>
    </p:extLst>
  </p:cSld>
  <p:clrMapOvr>
    <a:masterClrMapping/>
  </p:clrMapOvr>
  <mc:AlternateContent xmlns:mc="http://schemas.openxmlformats.org/markup-compatibility/2006" xmlns:p14="http://schemas.microsoft.com/office/powerpoint/2010/main">
    <mc:Choice Requires="p14">
      <p:transition spd="slow" p14:dur="2000" advTm="11209"/>
    </mc:Choice>
    <mc:Fallback xmlns="">
      <p:transition spd="slow" advTm="11209"/>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zh-CN" altLang="en-US" smtClean="0"/>
              <a:t>计算动力学大作业（第三组）</a:t>
            </a:r>
            <a:endParaRPr lang="zh-CN" altLang="en-US" dirty="0"/>
          </a:p>
        </p:txBody>
      </p:sp>
      <p:sp>
        <p:nvSpPr>
          <p:cNvPr id="2" name="日期占位符 1"/>
          <p:cNvSpPr>
            <a:spLocks noGrp="1"/>
          </p:cNvSpPr>
          <p:nvPr>
            <p:ph type="dt" sz="half" idx="10"/>
          </p:nvPr>
        </p:nvSpPr>
        <p:spPr/>
        <p:txBody>
          <a:bodyPr/>
          <a:lstStyle/>
          <a:p>
            <a:fld id="{4299CBDB-46FD-4DEF-9E3E-B60FF4498881}" type="datetime1">
              <a:rPr lang="zh-CN" altLang="en-US" smtClean="0"/>
              <a:t>2022/6/1</a:t>
            </a:fld>
            <a:endParaRPr lang="zh-CN" altLang="en-US"/>
          </a:p>
        </p:txBody>
      </p:sp>
      <p:sp>
        <p:nvSpPr>
          <p:cNvPr id="9" name="灯片编号占位符 8"/>
          <p:cNvSpPr>
            <a:spLocks noGrp="1"/>
          </p:cNvSpPr>
          <p:nvPr>
            <p:ph type="sldNum" sz="quarter" idx="12"/>
          </p:nvPr>
        </p:nvSpPr>
        <p:spPr/>
        <p:txBody>
          <a:bodyPr/>
          <a:lstStyle/>
          <a:p>
            <a:fld id="{69764B09-0332-4747-B2BA-F996204B7FB7}" type="slidenum">
              <a:rPr lang="zh-CN" altLang="en-US" smtClean="0"/>
              <a:t>42</a:t>
            </a:fld>
            <a:endParaRPr lang="zh-CN" altLang="en-US"/>
          </a:p>
        </p:txBody>
      </p:sp>
      <p:sp>
        <p:nvSpPr>
          <p:cNvPr id="3" name="标题 2"/>
          <p:cNvSpPr>
            <a:spLocks noGrp="1"/>
          </p:cNvSpPr>
          <p:nvPr>
            <p:ph type="title"/>
          </p:nvPr>
        </p:nvSpPr>
        <p:spPr/>
        <p:txBody>
          <a:bodyPr/>
          <a:lstStyle/>
          <a:p>
            <a:endParaRPr lang="zh-CN" altLang="en-US"/>
          </a:p>
        </p:txBody>
      </p:sp>
      <p:sp>
        <p:nvSpPr>
          <p:cNvPr id="8" name="Rectangle 2"/>
          <p:cNvSpPr txBox="1">
            <a:spLocks noChangeArrowheads="1"/>
          </p:cNvSpPr>
          <p:nvPr/>
        </p:nvSpPr>
        <p:spPr>
          <a:xfrm>
            <a:off x="1155968" y="225420"/>
            <a:ext cx="4490687" cy="563562"/>
          </a:xfrm>
          <a:prstGeom prst="rect">
            <a:avLst/>
          </a:prstGeom>
        </p:spPr>
        <p:txBody>
          <a:bodyPr vert="horz" lIns="91440" tIns="45720" rIns="91440" bIns="45720" rtlCol="0" anchor="b">
            <a:noAutofit/>
          </a:bodyPr>
          <a:lstStyle>
            <a:lvl1pPr algn="l" defTabSz="685800" rtl="0" eaLnBrk="1" latinLnBrk="0" hangingPunct="1">
              <a:lnSpc>
                <a:spcPct val="85000"/>
              </a:lnSpc>
              <a:spcBef>
                <a:spcPct val="0"/>
              </a:spcBef>
              <a:buNone/>
              <a:defRPr sz="3000" kern="1200" spc="-38" baseline="0">
                <a:solidFill>
                  <a:schemeClr val="tx1">
                    <a:lumMod val="75000"/>
                    <a:lumOff val="25000"/>
                  </a:schemeClr>
                </a:solidFill>
                <a:latin typeface="+mj-lt"/>
                <a:ea typeface="+mj-ea"/>
                <a:cs typeface="+mj-cs"/>
              </a:defRPr>
            </a:lvl1pPr>
          </a:lstStyle>
          <a:p>
            <a:r>
              <a:rPr lang="zh-CN" altLang="en-US" sz="2800" b="1" dirty="0">
                <a:solidFill>
                  <a:srgbClr val="0000FF"/>
                </a:solidFill>
                <a:latin typeface="微软雅黑" panose="020B0503020204020204" pitchFamily="34" charset="-122"/>
                <a:ea typeface="微软雅黑" panose="020B0503020204020204" pitchFamily="34" charset="-122"/>
              </a:rPr>
              <a:t>四、实际冲击问题软件分析</a:t>
            </a:r>
          </a:p>
        </p:txBody>
      </p:sp>
      <p:sp>
        <p:nvSpPr>
          <p:cNvPr id="21" name="文本框 20"/>
          <p:cNvSpPr txBox="1"/>
          <p:nvPr/>
        </p:nvSpPr>
        <p:spPr>
          <a:xfrm>
            <a:off x="184484" y="1100911"/>
            <a:ext cx="5616241" cy="461665"/>
          </a:xfrm>
          <a:prstGeom prst="rect">
            <a:avLst/>
          </a:prstGeom>
          <a:noFill/>
        </p:spPr>
        <p:txBody>
          <a:bodyPr wrap="square" rtlCol="0">
            <a:spAutoFit/>
          </a:bodyPr>
          <a:lstStyle/>
          <a:p>
            <a:pPr marL="342900" indent="-342900">
              <a:buFont typeface="Wingdings" panose="05000000000000000000" pitchFamily="2" charset="2"/>
              <a:buChar char="n"/>
            </a:pPr>
            <a:r>
              <a:rPr lang="zh-CN" altLang="en-US" sz="2400" b="1" dirty="0" smtClean="0">
                <a:solidFill>
                  <a:srgbClr val="7030A0"/>
                </a:solidFill>
                <a:latin typeface="华文楷体" panose="02010600040101010101" pitchFamily="2" charset="-122"/>
                <a:ea typeface="华文楷体" panose="02010600040101010101" pitchFamily="2" charset="-122"/>
              </a:rPr>
              <a:t>跌落高度对最大应力的影响</a:t>
            </a:r>
            <a:endParaRPr lang="en-US" altLang="zh-CN" sz="2400" b="1" dirty="0" smtClean="0">
              <a:solidFill>
                <a:srgbClr val="7030A0"/>
              </a:solidFill>
              <a:latin typeface="华文楷体" panose="02010600040101010101" pitchFamily="2" charset="-122"/>
              <a:ea typeface="华文楷体" panose="02010600040101010101" pitchFamily="2" charset="-122"/>
            </a:endParaRPr>
          </a:p>
        </p:txBody>
      </p:sp>
      <p:graphicFrame>
        <p:nvGraphicFramePr>
          <p:cNvPr id="5" name="表格 4"/>
          <p:cNvGraphicFramePr>
            <a:graphicFrameLocks noGrp="1"/>
          </p:cNvGraphicFramePr>
          <p:nvPr>
            <p:extLst/>
          </p:nvPr>
        </p:nvGraphicFramePr>
        <p:xfrm>
          <a:off x="737502" y="1603831"/>
          <a:ext cx="8020050" cy="2887350"/>
        </p:xfrm>
        <a:graphic>
          <a:graphicData uri="http://schemas.openxmlformats.org/drawingml/2006/table">
            <a:tbl>
              <a:tblPr firstRow="1" bandRow="1">
                <a:tableStyleId>{5C22544A-7EE6-4342-B048-85BDC9FD1C3A}</a:tableStyleId>
              </a:tblPr>
              <a:tblGrid>
                <a:gridCol w="1604010">
                  <a:extLst>
                    <a:ext uri="{9D8B030D-6E8A-4147-A177-3AD203B41FA5}">
                      <a16:colId xmlns:a16="http://schemas.microsoft.com/office/drawing/2014/main" val="20000"/>
                    </a:ext>
                  </a:extLst>
                </a:gridCol>
                <a:gridCol w="1604010">
                  <a:extLst>
                    <a:ext uri="{9D8B030D-6E8A-4147-A177-3AD203B41FA5}">
                      <a16:colId xmlns:a16="http://schemas.microsoft.com/office/drawing/2014/main" val="20001"/>
                    </a:ext>
                  </a:extLst>
                </a:gridCol>
                <a:gridCol w="1604010">
                  <a:extLst>
                    <a:ext uri="{9D8B030D-6E8A-4147-A177-3AD203B41FA5}">
                      <a16:colId xmlns:a16="http://schemas.microsoft.com/office/drawing/2014/main" val="20002"/>
                    </a:ext>
                  </a:extLst>
                </a:gridCol>
                <a:gridCol w="1604010">
                  <a:extLst>
                    <a:ext uri="{9D8B030D-6E8A-4147-A177-3AD203B41FA5}">
                      <a16:colId xmlns:a16="http://schemas.microsoft.com/office/drawing/2014/main" val="20003"/>
                    </a:ext>
                  </a:extLst>
                </a:gridCol>
                <a:gridCol w="1604010">
                  <a:extLst>
                    <a:ext uri="{9D8B030D-6E8A-4147-A177-3AD203B41FA5}">
                      <a16:colId xmlns:a16="http://schemas.microsoft.com/office/drawing/2014/main" val="20004"/>
                    </a:ext>
                  </a:extLst>
                </a:gridCol>
              </a:tblGrid>
              <a:tr h="473838">
                <a:tc>
                  <a:txBody>
                    <a:bodyPr/>
                    <a:lstStyle/>
                    <a:p>
                      <a:pPr algn="ctr"/>
                      <a:r>
                        <a:rPr lang="zh-CN" altLang="en-US" sz="1400" dirty="0" smtClean="0"/>
                        <a:t>跌落高度</a:t>
                      </a:r>
                      <a:endParaRPr lang="en-US" altLang="zh-CN" sz="1400" dirty="0" smtClean="0"/>
                    </a:p>
                    <a:p>
                      <a:pPr algn="ctr"/>
                      <a:r>
                        <a:rPr lang="en-US" altLang="zh-CN" sz="1400" dirty="0" smtClean="0"/>
                        <a:t>m</a:t>
                      </a:r>
                      <a:endParaRPr lang="zh-CN" altLang="en-US" sz="1400" dirty="0"/>
                    </a:p>
                  </a:txBody>
                  <a:tcPr/>
                </a:tc>
                <a:tc>
                  <a:txBody>
                    <a:bodyPr/>
                    <a:lstStyle/>
                    <a:p>
                      <a:pPr algn="ctr"/>
                      <a:r>
                        <a:rPr lang="zh-CN" altLang="en-US" sz="1400" dirty="0" smtClean="0"/>
                        <a:t>整机最大应力</a:t>
                      </a:r>
                      <a:endParaRPr lang="en-US" altLang="zh-CN" sz="1400" dirty="0" smtClean="0"/>
                    </a:p>
                    <a:p>
                      <a:pPr algn="ctr"/>
                      <a:r>
                        <a:rPr lang="en-US" altLang="zh-CN" sz="1400" dirty="0" smtClean="0"/>
                        <a:t>MPa</a:t>
                      </a:r>
                      <a:endParaRPr lang="zh-CN" altLang="en-US" sz="1400" dirty="0"/>
                    </a:p>
                  </a:txBody>
                  <a:tcPr/>
                </a:tc>
                <a:tc>
                  <a:txBody>
                    <a:bodyPr/>
                    <a:lstStyle/>
                    <a:p>
                      <a:pPr algn="ctr"/>
                      <a:r>
                        <a:rPr lang="zh-CN" altLang="en-US" sz="1400" dirty="0" smtClean="0"/>
                        <a:t>触摸屏最大应力</a:t>
                      </a:r>
                      <a:endParaRPr lang="en-US" altLang="zh-CN" sz="1400" dirty="0" smtClean="0"/>
                    </a:p>
                    <a:p>
                      <a:pPr algn="ctr"/>
                      <a:r>
                        <a:rPr lang="en-US" altLang="zh-CN" sz="1400" dirty="0" smtClean="0"/>
                        <a:t>MPa</a:t>
                      </a:r>
                      <a:endParaRPr lang="zh-CN" altLang="en-US" sz="1400" dirty="0" smtClean="0"/>
                    </a:p>
                  </a:txBody>
                  <a:tcPr/>
                </a:tc>
                <a:tc>
                  <a:txBody>
                    <a:bodyPr/>
                    <a:lstStyle/>
                    <a:p>
                      <a:pPr algn="ctr"/>
                      <a:r>
                        <a:rPr lang="en-US" altLang="zh-CN" sz="1400" dirty="0" smtClean="0"/>
                        <a:t>LCD</a:t>
                      </a:r>
                      <a:r>
                        <a:rPr lang="zh-CN" altLang="en-US" sz="1400" dirty="0" smtClean="0"/>
                        <a:t>最大应力</a:t>
                      </a:r>
                    </a:p>
                    <a:p>
                      <a:pPr algn="ctr"/>
                      <a:r>
                        <a:rPr lang="en-US" altLang="zh-CN" sz="1400" dirty="0" smtClean="0"/>
                        <a:t>MPa</a:t>
                      </a:r>
                    </a:p>
                  </a:txBody>
                  <a:tcPr/>
                </a:tc>
                <a:tc>
                  <a:txBody>
                    <a:bodyPr/>
                    <a:lstStyle/>
                    <a:p>
                      <a:pPr algn="ctr"/>
                      <a:r>
                        <a:rPr lang="zh-CN" altLang="en-US" sz="1400" dirty="0" smtClean="0"/>
                        <a:t>损伤区域</a:t>
                      </a:r>
                      <a:endParaRPr lang="en-US" altLang="zh-CN" sz="1400" dirty="0" smtClean="0"/>
                    </a:p>
                  </a:txBody>
                  <a:tcPr/>
                </a:tc>
                <a:extLst>
                  <a:ext uri="{0D108BD9-81ED-4DB2-BD59-A6C34878D82A}">
                    <a16:rowId xmlns:a16="http://schemas.microsoft.com/office/drawing/2014/main" val="10000"/>
                  </a:ext>
                </a:extLst>
              </a:tr>
              <a:tr h="473838">
                <a:tc>
                  <a:txBody>
                    <a:bodyPr/>
                    <a:lstStyle/>
                    <a:p>
                      <a:pPr algn="ctr"/>
                      <a:r>
                        <a:rPr lang="en-US" altLang="zh-CN" sz="2400" dirty="0" smtClean="0"/>
                        <a:t>0.6</a:t>
                      </a:r>
                      <a:endParaRPr lang="zh-CN" altLang="en-US" sz="2400" dirty="0"/>
                    </a:p>
                  </a:txBody>
                  <a:tcPr/>
                </a:tc>
                <a:tc>
                  <a:txBody>
                    <a:bodyPr/>
                    <a:lstStyle/>
                    <a:p>
                      <a:pPr algn="ctr"/>
                      <a:r>
                        <a:rPr lang="en-US" altLang="zh-CN" sz="2400" dirty="0" smtClean="0"/>
                        <a:t>92.6</a:t>
                      </a:r>
                      <a:endParaRPr lang="zh-CN" altLang="en-US" sz="2400" dirty="0"/>
                    </a:p>
                  </a:txBody>
                  <a:tcPr/>
                </a:tc>
                <a:tc>
                  <a:txBody>
                    <a:bodyPr/>
                    <a:lstStyle/>
                    <a:p>
                      <a:pPr algn="ctr"/>
                      <a:r>
                        <a:rPr lang="en-US" altLang="zh-CN" sz="2400" dirty="0" smtClean="0"/>
                        <a:t>71.4</a:t>
                      </a:r>
                      <a:endParaRPr lang="zh-CN" altLang="en-US" sz="2400" dirty="0"/>
                    </a:p>
                  </a:txBody>
                  <a:tcPr/>
                </a:tc>
                <a:tc>
                  <a:txBody>
                    <a:bodyPr/>
                    <a:lstStyle/>
                    <a:p>
                      <a:pPr algn="ctr"/>
                      <a:r>
                        <a:rPr lang="en-US" altLang="zh-CN" sz="2400" dirty="0" smtClean="0"/>
                        <a:t>89.7</a:t>
                      </a:r>
                      <a:endParaRPr lang="zh-CN" altLang="en-US" sz="2400" dirty="0"/>
                    </a:p>
                  </a:txBody>
                  <a:tcPr/>
                </a:tc>
                <a:tc>
                  <a:txBody>
                    <a:bodyPr/>
                    <a:lstStyle/>
                    <a:p>
                      <a:pPr algn="ctr"/>
                      <a:endParaRPr lang="zh-CN" altLang="en-US" sz="2400" dirty="0"/>
                    </a:p>
                  </a:txBody>
                  <a:tcPr/>
                </a:tc>
                <a:extLst>
                  <a:ext uri="{0D108BD9-81ED-4DB2-BD59-A6C34878D82A}">
                    <a16:rowId xmlns:a16="http://schemas.microsoft.com/office/drawing/2014/main" val="10001"/>
                  </a:ext>
                </a:extLst>
              </a:tr>
              <a:tr h="473838">
                <a:tc>
                  <a:txBody>
                    <a:bodyPr/>
                    <a:lstStyle/>
                    <a:p>
                      <a:pPr algn="ctr"/>
                      <a:r>
                        <a:rPr lang="en-US" altLang="zh-CN" sz="2400" dirty="0" smtClean="0"/>
                        <a:t>0.8</a:t>
                      </a:r>
                      <a:endParaRPr lang="zh-CN" altLang="en-US" sz="2400" dirty="0"/>
                    </a:p>
                  </a:txBody>
                  <a:tcPr/>
                </a:tc>
                <a:tc>
                  <a:txBody>
                    <a:bodyPr/>
                    <a:lstStyle/>
                    <a:p>
                      <a:pPr algn="ctr"/>
                      <a:r>
                        <a:rPr lang="en-US" altLang="zh-CN" sz="2400" dirty="0" smtClean="0"/>
                        <a:t>102</a:t>
                      </a:r>
                      <a:endParaRPr lang="zh-CN" altLang="en-US" sz="2400" dirty="0"/>
                    </a:p>
                  </a:txBody>
                  <a:tcPr/>
                </a:tc>
                <a:tc>
                  <a:txBody>
                    <a:bodyPr/>
                    <a:lstStyle/>
                    <a:p>
                      <a:pPr algn="ctr"/>
                      <a:r>
                        <a:rPr lang="en-US" altLang="zh-CN" sz="2400" dirty="0" smtClean="0"/>
                        <a:t>71.7</a:t>
                      </a:r>
                      <a:endParaRPr lang="zh-CN" altLang="en-US" sz="2400" dirty="0"/>
                    </a:p>
                  </a:txBody>
                  <a:tcPr/>
                </a:tc>
                <a:tc>
                  <a:txBody>
                    <a:bodyPr/>
                    <a:lstStyle/>
                    <a:p>
                      <a:pPr algn="ctr"/>
                      <a:r>
                        <a:rPr lang="en-US" altLang="zh-CN" sz="2400" dirty="0" smtClean="0"/>
                        <a:t>85.0</a:t>
                      </a:r>
                      <a:endParaRPr lang="zh-CN" altLang="en-US" sz="2400" dirty="0"/>
                    </a:p>
                  </a:txBody>
                  <a:tcPr/>
                </a:tc>
                <a:tc>
                  <a:txBody>
                    <a:bodyPr/>
                    <a:lstStyle/>
                    <a:p>
                      <a:pPr algn="ctr"/>
                      <a:endParaRPr lang="zh-CN" altLang="en-US" sz="2400"/>
                    </a:p>
                  </a:txBody>
                  <a:tcPr/>
                </a:tc>
                <a:extLst>
                  <a:ext uri="{0D108BD9-81ED-4DB2-BD59-A6C34878D82A}">
                    <a16:rowId xmlns:a16="http://schemas.microsoft.com/office/drawing/2014/main" val="10002"/>
                  </a:ext>
                </a:extLst>
              </a:tr>
              <a:tr h="473838">
                <a:tc>
                  <a:txBody>
                    <a:bodyPr/>
                    <a:lstStyle/>
                    <a:p>
                      <a:pPr algn="ctr"/>
                      <a:r>
                        <a:rPr lang="en-US" altLang="zh-CN" sz="2400" dirty="0" smtClean="0"/>
                        <a:t>1.0</a:t>
                      </a:r>
                      <a:endParaRPr lang="zh-CN" altLang="en-US" sz="2400" dirty="0"/>
                    </a:p>
                  </a:txBody>
                  <a:tcPr/>
                </a:tc>
                <a:tc>
                  <a:txBody>
                    <a:bodyPr/>
                    <a:lstStyle/>
                    <a:p>
                      <a:pPr algn="ctr"/>
                      <a:r>
                        <a:rPr lang="en-US" altLang="zh-CN" sz="2400" dirty="0" smtClean="0"/>
                        <a:t>104</a:t>
                      </a:r>
                      <a:endParaRPr lang="zh-CN" altLang="en-US" sz="2400" dirty="0"/>
                    </a:p>
                  </a:txBody>
                  <a:tcPr/>
                </a:tc>
                <a:tc>
                  <a:txBody>
                    <a:bodyPr/>
                    <a:lstStyle/>
                    <a:p>
                      <a:pPr algn="ctr"/>
                      <a:r>
                        <a:rPr lang="en-US" altLang="zh-CN" sz="2400" dirty="0" smtClean="0"/>
                        <a:t>77.9</a:t>
                      </a:r>
                      <a:endParaRPr lang="zh-CN" altLang="en-US" sz="2400" dirty="0"/>
                    </a:p>
                  </a:txBody>
                  <a:tcPr/>
                </a:tc>
                <a:tc>
                  <a:txBody>
                    <a:bodyPr/>
                    <a:lstStyle/>
                    <a:p>
                      <a:pPr algn="ctr"/>
                      <a:r>
                        <a:rPr lang="en-US" altLang="zh-CN" sz="2400" dirty="0" smtClean="0"/>
                        <a:t>71.6</a:t>
                      </a:r>
                      <a:endParaRPr lang="zh-CN" altLang="en-US" sz="2400" dirty="0"/>
                    </a:p>
                  </a:txBody>
                  <a:tcPr/>
                </a:tc>
                <a:tc>
                  <a:txBody>
                    <a:bodyPr/>
                    <a:lstStyle/>
                    <a:p>
                      <a:pPr algn="ctr"/>
                      <a:r>
                        <a:rPr lang="zh-CN" altLang="en-US" sz="2400" dirty="0" smtClean="0"/>
                        <a:t>触摸屏</a:t>
                      </a:r>
                      <a:endParaRPr lang="zh-CN" altLang="en-US" sz="2400" dirty="0"/>
                    </a:p>
                  </a:txBody>
                  <a:tcPr/>
                </a:tc>
                <a:extLst>
                  <a:ext uri="{0D108BD9-81ED-4DB2-BD59-A6C34878D82A}">
                    <a16:rowId xmlns:a16="http://schemas.microsoft.com/office/drawing/2014/main" val="10003"/>
                  </a:ext>
                </a:extLst>
              </a:tr>
              <a:tr h="473838">
                <a:tc>
                  <a:txBody>
                    <a:bodyPr/>
                    <a:lstStyle/>
                    <a:p>
                      <a:pPr algn="ctr"/>
                      <a:r>
                        <a:rPr lang="en-US" altLang="zh-CN" sz="2400" dirty="0" smtClean="0"/>
                        <a:t>1.2</a:t>
                      </a:r>
                      <a:endParaRPr lang="zh-CN" altLang="en-US" sz="2400" dirty="0"/>
                    </a:p>
                  </a:txBody>
                  <a:tcPr/>
                </a:tc>
                <a:tc>
                  <a:txBody>
                    <a:bodyPr/>
                    <a:lstStyle/>
                    <a:p>
                      <a:pPr algn="ctr"/>
                      <a:r>
                        <a:rPr lang="en-US" altLang="zh-CN" sz="2400" dirty="0" smtClean="0"/>
                        <a:t>108</a:t>
                      </a:r>
                      <a:endParaRPr lang="zh-CN" altLang="en-US" sz="2400" dirty="0"/>
                    </a:p>
                  </a:txBody>
                  <a:tcPr/>
                </a:tc>
                <a:tc>
                  <a:txBody>
                    <a:bodyPr/>
                    <a:lstStyle/>
                    <a:p>
                      <a:pPr algn="ctr"/>
                      <a:r>
                        <a:rPr lang="en-US" altLang="zh-CN" sz="2400" dirty="0" smtClean="0"/>
                        <a:t>77.7</a:t>
                      </a:r>
                      <a:endParaRPr lang="zh-CN" altLang="en-US" sz="2400" dirty="0"/>
                    </a:p>
                  </a:txBody>
                  <a:tcPr/>
                </a:tc>
                <a:tc>
                  <a:txBody>
                    <a:bodyPr/>
                    <a:lstStyle/>
                    <a:p>
                      <a:pPr algn="ctr"/>
                      <a:r>
                        <a:rPr lang="en-US" altLang="zh-CN" sz="2400" dirty="0" smtClean="0"/>
                        <a:t>75.2</a:t>
                      </a:r>
                      <a:endParaRPr lang="zh-CN" altLang="en-US" sz="2400" dirty="0"/>
                    </a:p>
                  </a:txBody>
                  <a:tcPr/>
                </a:tc>
                <a:tc>
                  <a:txBody>
                    <a:bodyPr/>
                    <a:lstStyle/>
                    <a:p>
                      <a:pPr algn="ctr"/>
                      <a:r>
                        <a:rPr lang="zh-CN" altLang="en-US" sz="2400" dirty="0" smtClean="0"/>
                        <a:t>触摸屏</a:t>
                      </a:r>
                      <a:endParaRPr lang="zh-CN" altLang="en-US" sz="2400" dirty="0"/>
                    </a:p>
                  </a:txBody>
                  <a:tcPr/>
                </a:tc>
                <a:extLst>
                  <a:ext uri="{0D108BD9-81ED-4DB2-BD59-A6C34878D82A}">
                    <a16:rowId xmlns:a16="http://schemas.microsoft.com/office/drawing/2014/main" val="10004"/>
                  </a:ext>
                </a:extLst>
              </a:tr>
              <a:tr h="473838">
                <a:tc>
                  <a:txBody>
                    <a:bodyPr/>
                    <a:lstStyle/>
                    <a:p>
                      <a:pPr algn="ctr"/>
                      <a:r>
                        <a:rPr lang="en-US" altLang="zh-CN" sz="2400" dirty="0" smtClean="0"/>
                        <a:t>1.4</a:t>
                      </a:r>
                      <a:endParaRPr lang="zh-CN" altLang="en-US" sz="2400" dirty="0"/>
                    </a:p>
                  </a:txBody>
                  <a:tcPr/>
                </a:tc>
                <a:tc>
                  <a:txBody>
                    <a:bodyPr/>
                    <a:lstStyle/>
                    <a:p>
                      <a:pPr algn="ctr"/>
                      <a:r>
                        <a:rPr lang="en-US" altLang="zh-CN" sz="2400" dirty="0" smtClean="0"/>
                        <a:t>151</a:t>
                      </a:r>
                      <a:endParaRPr lang="zh-CN" altLang="en-US" sz="2400" dirty="0"/>
                    </a:p>
                  </a:txBody>
                  <a:tcPr/>
                </a:tc>
                <a:tc>
                  <a:txBody>
                    <a:bodyPr/>
                    <a:lstStyle/>
                    <a:p>
                      <a:pPr algn="ctr"/>
                      <a:r>
                        <a:rPr lang="en-US" altLang="zh-CN" sz="2400" dirty="0" smtClean="0"/>
                        <a:t>110</a:t>
                      </a:r>
                      <a:endParaRPr lang="zh-CN" altLang="en-US" sz="2400" dirty="0"/>
                    </a:p>
                  </a:txBody>
                  <a:tcPr/>
                </a:tc>
                <a:tc>
                  <a:txBody>
                    <a:bodyPr/>
                    <a:lstStyle/>
                    <a:p>
                      <a:pPr algn="ctr"/>
                      <a:r>
                        <a:rPr lang="en-US" altLang="zh-CN" sz="2400" dirty="0" smtClean="0"/>
                        <a:t>82.1</a:t>
                      </a:r>
                      <a:endParaRPr lang="zh-CN" altLang="en-US" sz="2400" dirty="0"/>
                    </a:p>
                  </a:txBody>
                  <a:tcPr/>
                </a:tc>
                <a:tc>
                  <a:txBody>
                    <a:bodyPr/>
                    <a:lstStyle/>
                    <a:p>
                      <a:pPr algn="ctr"/>
                      <a:r>
                        <a:rPr lang="zh-CN" altLang="en-US" sz="2400" dirty="0" smtClean="0"/>
                        <a:t>触摸屏</a:t>
                      </a:r>
                      <a:endParaRPr lang="zh-CN" altLang="en-US" sz="2400" dirty="0"/>
                    </a:p>
                  </a:txBody>
                  <a:tcPr/>
                </a:tc>
                <a:extLst>
                  <a:ext uri="{0D108BD9-81ED-4DB2-BD59-A6C34878D82A}">
                    <a16:rowId xmlns:a16="http://schemas.microsoft.com/office/drawing/2014/main" val="10005"/>
                  </a:ext>
                </a:extLst>
              </a:tr>
            </a:tbl>
          </a:graphicData>
        </a:graphic>
      </p:graphicFrame>
      <p:sp>
        <p:nvSpPr>
          <p:cNvPr id="6" name="文本框 5"/>
          <p:cNvSpPr txBox="1"/>
          <p:nvPr/>
        </p:nvSpPr>
        <p:spPr>
          <a:xfrm>
            <a:off x="737502" y="4532436"/>
            <a:ext cx="6882763" cy="338554"/>
          </a:xfrm>
          <a:prstGeom prst="rect">
            <a:avLst/>
          </a:prstGeom>
          <a:noFill/>
        </p:spPr>
        <p:txBody>
          <a:bodyPr wrap="square" rtlCol="0">
            <a:spAutoFit/>
          </a:bodyPr>
          <a:lstStyle/>
          <a:p>
            <a:r>
              <a:rPr lang="zh-CN" altLang="en-US" sz="1600" dirty="0" smtClean="0">
                <a:solidFill>
                  <a:srgbClr val="FF0000"/>
                </a:solidFill>
              </a:rPr>
              <a:t>注：存在数值振荡，需消除</a:t>
            </a:r>
            <a:endParaRPr lang="zh-CN" altLang="en-US" sz="1600" dirty="0">
              <a:solidFill>
                <a:srgbClr val="FF0000"/>
              </a:solidFill>
            </a:endParaRPr>
          </a:p>
        </p:txBody>
      </p:sp>
    </p:spTree>
    <p:extLst>
      <p:ext uri="{BB962C8B-B14F-4D97-AF65-F5344CB8AC3E}">
        <p14:creationId xmlns:p14="http://schemas.microsoft.com/office/powerpoint/2010/main" val="4141597446"/>
      </p:ext>
    </p:extLst>
  </p:cSld>
  <p:clrMapOvr>
    <a:masterClrMapping/>
  </p:clrMapOvr>
  <mc:AlternateContent xmlns:mc="http://schemas.openxmlformats.org/markup-compatibility/2006" xmlns:p14="http://schemas.microsoft.com/office/powerpoint/2010/main">
    <mc:Choice Requires="p14">
      <p:transition spd="slow" p14:dur="2000" advTm="11209"/>
    </mc:Choice>
    <mc:Fallback xmlns="">
      <p:transition spd="slow" advTm="11209"/>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zh-CN" altLang="en-US" smtClean="0"/>
              <a:t>计算动力学大作业（第三组）</a:t>
            </a:r>
            <a:endParaRPr lang="zh-CN" altLang="en-US" dirty="0"/>
          </a:p>
        </p:txBody>
      </p:sp>
      <p:sp>
        <p:nvSpPr>
          <p:cNvPr id="2" name="日期占位符 1"/>
          <p:cNvSpPr>
            <a:spLocks noGrp="1"/>
          </p:cNvSpPr>
          <p:nvPr>
            <p:ph type="dt" sz="half" idx="10"/>
          </p:nvPr>
        </p:nvSpPr>
        <p:spPr/>
        <p:txBody>
          <a:bodyPr/>
          <a:lstStyle/>
          <a:p>
            <a:fld id="{4299CBDB-46FD-4DEF-9E3E-B60FF4498881}" type="datetime1">
              <a:rPr lang="zh-CN" altLang="en-US" smtClean="0"/>
              <a:t>2022/6/1</a:t>
            </a:fld>
            <a:endParaRPr lang="zh-CN" altLang="en-US"/>
          </a:p>
        </p:txBody>
      </p:sp>
      <p:sp>
        <p:nvSpPr>
          <p:cNvPr id="9" name="灯片编号占位符 8"/>
          <p:cNvSpPr>
            <a:spLocks noGrp="1"/>
          </p:cNvSpPr>
          <p:nvPr>
            <p:ph type="sldNum" sz="quarter" idx="12"/>
          </p:nvPr>
        </p:nvSpPr>
        <p:spPr/>
        <p:txBody>
          <a:bodyPr/>
          <a:lstStyle/>
          <a:p>
            <a:fld id="{69764B09-0332-4747-B2BA-F996204B7FB7}" type="slidenum">
              <a:rPr lang="zh-CN" altLang="en-US" smtClean="0"/>
              <a:t>43</a:t>
            </a:fld>
            <a:endParaRPr lang="zh-CN" altLang="en-US"/>
          </a:p>
        </p:txBody>
      </p:sp>
      <p:sp>
        <p:nvSpPr>
          <p:cNvPr id="3" name="标题 2"/>
          <p:cNvSpPr>
            <a:spLocks noGrp="1"/>
          </p:cNvSpPr>
          <p:nvPr>
            <p:ph type="title"/>
          </p:nvPr>
        </p:nvSpPr>
        <p:spPr/>
        <p:txBody>
          <a:bodyPr/>
          <a:lstStyle/>
          <a:p>
            <a:endParaRPr lang="zh-CN" altLang="en-US"/>
          </a:p>
        </p:txBody>
      </p:sp>
      <p:sp>
        <p:nvSpPr>
          <p:cNvPr id="8" name="Rectangle 2"/>
          <p:cNvSpPr txBox="1">
            <a:spLocks noChangeArrowheads="1"/>
          </p:cNvSpPr>
          <p:nvPr/>
        </p:nvSpPr>
        <p:spPr>
          <a:xfrm>
            <a:off x="1155968" y="225420"/>
            <a:ext cx="4490687" cy="563562"/>
          </a:xfrm>
          <a:prstGeom prst="rect">
            <a:avLst/>
          </a:prstGeom>
        </p:spPr>
        <p:txBody>
          <a:bodyPr vert="horz" lIns="91440" tIns="45720" rIns="91440" bIns="45720" rtlCol="0" anchor="b">
            <a:noAutofit/>
          </a:bodyPr>
          <a:lstStyle>
            <a:lvl1pPr algn="l" defTabSz="685800" rtl="0" eaLnBrk="1" latinLnBrk="0" hangingPunct="1">
              <a:lnSpc>
                <a:spcPct val="85000"/>
              </a:lnSpc>
              <a:spcBef>
                <a:spcPct val="0"/>
              </a:spcBef>
              <a:buNone/>
              <a:defRPr sz="3000" kern="1200" spc="-38" baseline="0">
                <a:solidFill>
                  <a:schemeClr val="tx1">
                    <a:lumMod val="75000"/>
                    <a:lumOff val="25000"/>
                  </a:schemeClr>
                </a:solidFill>
                <a:latin typeface="+mj-lt"/>
                <a:ea typeface="+mj-ea"/>
                <a:cs typeface="+mj-cs"/>
              </a:defRPr>
            </a:lvl1pPr>
          </a:lstStyle>
          <a:p>
            <a:r>
              <a:rPr lang="zh-CN" altLang="en-US" sz="2800" b="1" dirty="0">
                <a:solidFill>
                  <a:srgbClr val="0000FF"/>
                </a:solidFill>
                <a:latin typeface="微软雅黑" panose="020B0503020204020204" pitchFamily="34" charset="-122"/>
                <a:ea typeface="微软雅黑" panose="020B0503020204020204" pitchFamily="34" charset="-122"/>
              </a:rPr>
              <a:t>四、实际冲击问题软件分析</a:t>
            </a:r>
          </a:p>
        </p:txBody>
      </p:sp>
      <p:sp>
        <p:nvSpPr>
          <p:cNvPr id="21" name="文本框 20"/>
          <p:cNvSpPr txBox="1"/>
          <p:nvPr/>
        </p:nvSpPr>
        <p:spPr>
          <a:xfrm>
            <a:off x="244727" y="1111235"/>
            <a:ext cx="5616241" cy="461665"/>
          </a:xfrm>
          <a:prstGeom prst="rect">
            <a:avLst/>
          </a:prstGeom>
          <a:noFill/>
        </p:spPr>
        <p:txBody>
          <a:bodyPr wrap="square" rtlCol="0">
            <a:spAutoFit/>
          </a:bodyPr>
          <a:lstStyle/>
          <a:p>
            <a:pPr marL="342900" indent="-342900">
              <a:buFont typeface="Wingdings" panose="05000000000000000000" pitchFamily="2" charset="2"/>
              <a:buChar char="n"/>
            </a:pPr>
            <a:r>
              <a:rPr lang="zh-CN" altLang="en-US" sz="2400" b="1" dirty="0" smtClean="0">
                <a:solidFill>
                  <a:srgbClr val="7030A0"/>
                </a:solidFill>
                <a:latin typeface="华文楷体" panose="02010600040101010101" pitchFamily="2" charset="-122"/>
                <a:ea typeface="华文楷体" panose="02010600040101010101" pitchFamily="2" charset="-122"/>
              </a:rPr>
              <a:t>跌落姿态对应力分布的影响（</a:t>
            </a:r>
            <a:r>
              <a:rPr lang="en-US" altLang="zh-CN" sz="2400" b="1" dirty="0" smtClean="0">
                <a:solidFill>
                  <a:srgbClr val="7030A0"/>
                </a:solidFill>
                <a:latin typeface="华文楷体" panose="02010600040101010101" pitchFamily="2" charset="-122"/>
                <a:ea typeface="华文楷体" panose="02010600040101010101" pitchFamily="2" charset="-122"/>
              </a:rPr>
              <a:t>1m</a:t>
            </a:r>
            <a:r>
              <a:rPr lang="zh-CN" altLang="en-US" sz="2400" b="1" dirty="0" smtClean="0">
                <a:solidFill>
                  <a:srgbClr val="7030A0"/>
                </a:solidFill>
                <a:latin typeface="华文楷体" panose="02010600040101010101" pitchFamily="2" charset="-122"/>
                <a:ea typeface="华文楷体" panose="02010600040101010101" pitchFamily="2" charset="-122"/>
              </a:rPr>
              <a:t>跌落）</a:t>
            </a:r>
            <a:endParaRPr lang="en-US" altLang="zh-CN" sz="2400" b="1" dirty="0" smtClean="0">
              <a:solidFill>
                <a:srgbClr val="7030A0"/>
              </a:solidFill>
              <a:latin typeface="华文楷体" panose="02010600040101010101" pitchFamily="2" charset="-122"/>
              <a:ea typeface="华文楷体" panose="02010600040101010101" pitchFamily="2" charset="-122"/>
            </a:endParaRPr>
          </a:p>
        </p:txBody>
      </p:sp>
      <p:graphicFrame>
        <p:nvGraphicFramePr>
          <p:cNvPr id="10" name="表格 9"/>
          <p:cNvGraphicFramePr>
            <a:graphicFrameLocks noGrp="1"/>
          </p:cNvGraphicFramePr>
          <p:nvPr>
            <p:extLst/>
          </p:nvPr>
        </p:nvGraphicFramePr>
        <p:xfrm>
          <a:off x="651005" y="1895153"/>
          <a:ext cx="8020050" cy="2887350"/>
        </p:xfrm>
        <a:graphic>
          <a:graphicData uri="http://schemas.openxmlformats.org/drawingml/2006/table">
            <a:tbl>
              <a:tblPr firstRow="1" bandRow="1">
                <a:tableStyleId>{5C22544A-7EE6-4342-B048-85BDC9FD1C3A}</a:tableStyleId>
              </a:tblPr>
              <a:tblGrid>
                <a:gridCol w="1604010">
                  <a:extLst>
                    <a:ext uri="{9D8B030D-6E8A-4147-A177-3AD203B41FA5}">
                      <a16:colId xmlns:a16="http://schemas.microsoft.com/office/drawing/2014/main" val="20000"/>
                    </a:ext>
                  </a:extLst>
                </a:gridCol>
                <a:gridCol w="1604010">
                  <a:extLst>
                    <a:ext uri="{9D8B030D-6E8A-4147-A177-3AD203B41FA5}">
                      <a16:colId xmlns:a16="http://schemas.microsoft.com/office/drawing/2014/main" val="20001"/>
                    </a:ext>
                  </a:extLst>
                </a:gridCol>
                <a:gridCol w="1604010">
                  <a:extLst>
                    <a:ext uri="{9D8B030D-6E8A-4147-A177-3AD203B41FA5}">
                      <a16:colId xmlns:a16="http://schemas.microsoft.com/office/drawing/2014/main" val="20002"/>
                    </a:ext>
                  </a:extLst>
                </a:gridCol>
                <a:gridCol w="1604010">
                  <a:extLst>
                    <a:ext uri="{9D8B030D-6E8A-4147-A177-3AD203B41FA5}">
                      <a16:colId xmlns:a16="http://schemas.microsoft.com/office/drawing/2014/main" val="20003"/>
                    </a:ext>
                  </a:extLst>
                </a:gridCol>
                <a:gridCol w="1604010">
                  <a:extLst>
                    <a:ext uri="{9D8B030D-6E8A-4147-A177-3AD203B41FA5}">
                      <a16:colId xmlns:a16="http://schemas.microsoft.com/office/drawing/2014/main" val="20004"/>
                    </a:ext>
                  </a:extLst>
                </a:gridCol>
              </a:tblGrid>
              <a:tr h="473838">
                <a:tc>
                  <a:txBody>
                    <a:bodyPr/>
                    <a:lstStyle/>
                    <a:p>
                      <a:pPr algn="ctr"/>
                      <a:r>
                        <a:rPr lang="zh-CN" altLang="en-US" sz="1800" dirty="0" smtClean="0"/>
                        <a:t>跌落姿态</a:t>
                      </a:r>
                      <a:endParaRPr lang="zh-CN" altLang="en-US" sz="1800" dirty="0"/>
                    </a:p>
                  </a:txBody>
                  <a:tcPr/>
                </a:tc>
                <a:tc>
                  <a:txBody>
                    <a:bodyPr/>
                    <a:lstStyle/>
                    <a:p>
                      <a:pPr algn="ctr"/>
                      <a:r>
                        <a:rPr lang="zh-CN" altLang="en-US" sz="1400" dirty="0" smtClean="0"/>
                        <a:t>整机最大应力</a:t>
                      </a:r>
                      <a:endParaRPr lang="en-US" altLang="zh-CN" sz="1400" dirty="0" smtClean="0"/>
                    </a:p>
                    <a:p>
                      <a:pPr algn="ctr"/>
                      <a:r>
                        <a:rPr lang="en-US" altLang="zh-CN" sz="1400" dirty="0" smtClean="0"/>
                        <a:t>MPa</a:t>
                      </a:r>
                      <a:endParaRPr lang="zh-CN" altLang="en-US" sz="1400" dirty="0"/>
                    </a:p>
                  </a:txBody>
                  <a:tcPr/>
                </a:tc>
                <a:tc>
                  <a:txBody>
                    <a:bodyPr/>
                    <a:lstStyle/>
                    <a:p>
                      <a:pPr algn="ctr"/>
                      <a:r>
                        <a:rPr lang="zh-CN" altLang="en-US" sz="1400" dirty="0" smtClean="0"/>
                        <a:t>触摸屏最大应力</a:t>
                      </a:r>
                      <a:endParaRPr lang="en-US" altLang="zh-CN" sz="1400" dirty="0" smtClean="0"/>
                    </a:p>
                    <a:p>
                      <a:pPr algn="ctr"/>
                      <a:r>
                        <a:rPr lang="en-US" altLang="zh-CN" sz="1400" dirty="0" smtClean="0"/>
                        <a:t>MPa</a:t>
                      </a:r>
                      <a:endParaRPr lang="zh-CN" altLang="en-US" sz="1400" dirty="0" smtClean="0"/>
                    </a:p>
                  </a:txBody>
                  <a:tcPr/>
                </a:tc>
                <a:tc>
                  <a:txBody>
                    <a:bodyPr/>
                    <a:lstStyle/>
                    <a:p>
                      <a:pPr algn="ctr"/>
                      <a:r>
                        <a:rPr lang="en-US" altLang="zh-CN" sz="1400" dirty="0" smtClean="0"/>
                        <a:t>LCD</a:t>
                      </a:r>
                      <a:r>
                        <a:rPr lang="zh-CN" altLang="en-US" sz="1400" dirty="0" smtClean="0"/>
                        <a:t>最大应力</a:t>
                      </a:r>
                    </a:p>
                    <a:p>
                      <a:pPr algn="ctr"/>
                      <a:r>
                        <a:rPr lang="en-US" altLang="zh-CN" sz="1400" dirty="0" smtClean="0"/>
                        <a:t>MPa</a:t>
                      </a:r>
                    </a:p>
                  </a:txBody>
                  <a:tcPr/>
                </a:tc>
                <a:tc>
                  <a:txBody>
                    <a:bodyPr/>
                    <a:lstStyle/>
                    <a:p>
                      <a:pPr algn="ctr"/>
                      <a:r>
                        <a:rPr lang="zh-CN" altLang="en-US" sz="1400" dirty="0" smtClean="0"/>
                        <a:t>损伤区域</a:t>
                      </a:r>
                      <a:endParaRPr lang="en-US" altLang="zh-CN" sz="1400" dirty="0" smtClean="0"/>
                    </a:p>
                  </a:txBody>
                  <a:tcPr/>
                </a:tc>
                <a:extLst>
                  <a:ext uri="{0D108BD9-81ED-4DB2-BD59-A6C34878D82A}">
                    <a16:rowId xmlns:a16="http://schemas.microsoft.com/office/drawing/2014/main" val="10000"/>
                  </a:ext>
                </a:extLst>
              </a:tr>
              <a:tr h="473838">
                <a:tc>
                  <a:txBody>
                    <a:bodyPr/>
                    <a:lstStyle/>
                    <a:p>
                      <a:pPr algn="ctr"/>
                      <a:r>
                        <a:rPr lang="zh-CN" altLang="en-US" sz="2000" dirty="0" smtClean="0"/>
                        <a:t>后壳着地</a:t>
                      </a:r>
                      <a:endParaRPr lang="zh-CN" altLang="en-US" sz="2000" dirty="0"/>
                    </a:p>
                  </a:txBody>
                  <a:tcPr/>
                </a:tc>
                <a:tc>
                  <a:txBody>
                    <a:bodyPr/>
                    <a:lstStyle/>
                    <a:p>
                      <a:pPr algn="ctr"/>
                      <a:r>
                        <a:rPr lang="en-US" altLang="zh-CN" sz="2400" dirty="0" smtClean="0"/>
                        <a:t>76.4</a:t>
                      </a:r>
                      <a:endParaRPr lang="zh-CN" altLang="en-US" sz="2400" dirty="0"/>
                    </a:p>
                  </a:txBody>
                  <a:tcPr/>
                </a:tc>
                <a:tc>
                  <a:txBody>
                    <a:bodyPr/>
                    <a:lstStyle/>
                    <a:p>
                      <a:pPr algn="ctr"/>
                      <a:r>
                        <a:rPr lang="en-US" altLang="zh-CN" sz="2400" dirty="0" smtClean="0"/>
                        <a:t>48.4</a:t>
                      </a:r>
                      <a:endParaRPr lang="zh-CN" altLang="en-US" sz="2400" dirty="0"/>
                    </a:p>
                  </a:txBody>
                  <a:tcPr/>
                </a:tc>
                <a:tc>
                  <a:txBody>
                    <a:bodyPr/>
                    <a:lstStyle/>
                    <a:p>
                      <a:pPr algn="ctr"/>
                      <a:r>
                        <a:rPr lang="en-US" altLang="zh-CN" sz="2400" dirty="0" smtClean="0"/>
                        <a:t>37.5</a:t>
                      </a:r>
                      <a:endParaRPr lang="zh-CN" altLang="en-US" sz="2400" dirty="0"/>
                    </a:p>
                  </a:txBody>
                  <a:tcPr/>
                </a:tc>
                <a:tc>
                  <a:txBody>
                    <a:bodyPr/>
                    <a:lstStyle/>
                    <a:p>
                      <a:pPr algn="ctr"/>
                      <a:endParaRPr lang="zh-CN" altLang="en-US" sz="2400" dirty="0"/>
                    </a:p>
                  </a:txBody>
                  <a:tcPr/>
                </a:tc>
                <a:extLst>
                  <a:ext uri="{0D108BD9-81ED-4DB2-BD59-A6C34878D82A}">
                    <a16:rowId xmlns:a16="http://schemas.microsoft.com/office/drawing/2014/main" val="10001"/>
                  </a:ext>
                </a:extLst>
              </a:tr>
              <a:tr h="473838">
                <a:tc>
                  <a:txBody>
                    <a:bodyPr/>
                    <a:lstStyle/>
                    <a:p>
                      <a:pPr algn="ctr"/>
                      <a:r>
                        <a:rPr lang="zh-CN" altLang="en-US" sz="2000" dirty="0" smtClean="0"/>
                        <a:t>触摸屏着地</a:t>
                      </a:r>
                      <a:endParaRPr lang="zh-CN" altLang="en-US" sz="2000" dirty="0"/>
                    </a:p>
                  </a:txBody>
                  <a:tcPr/>
                </a:tc>
                <a:tc>
                  <a:txBody>
                    <a:bodyPr/>
                    <a:lstStyle/>
                    <a:p>
                      <a:pPr algn="ctr"/>
                      <a:r>
                        <a:rPr lang="en-US" altLang="zh-CN" sz="2400" dirty="0" smtClean="0"/>
                        <a:t>61.2</a:t>
                      </a:r>
                      <a:endParaRPr lang="zh-CN" altLang="en-US" sz="2400" dirty="0"/>
                    </a:p>
                  </a:txBody>
                  <a:tcPr/>
                </a:tc>
                <a:tc>
                  <a:txBody>
                    <a:bodyPr/>
                    <a:lstStyle/>
                    <a:p>
                      <a:pPr algn="ctr"/>
                      <a:r>
                        <a:rPr lang="en-US" altLang="zh-CN" sz="2400" dirty="0" smtClean="0"/>
                        <a:t>61.2</a:t>
                      </a:r>
                      <a:endParaRPr lang="zh-CN" altLang="en-US" sz="2400" dirty="0"/>
                    </a:p>
                  </a:txBody>
                  <a:tcPr/>
                </a:tc>
                <a:tc>
                  <a:txBody>
                    <a:bodyPr/>
                    <a:lstStyle/>
                    <a:p>
                      <a:pPr algn="ctr"/>
                      <a:r>
                        <a:rPr lang="en-US" altLang="zh-CN" sz="2400" dirty="0" smtClean="0"/>
                        <a:t>38.4</a:t>
                      </a:r>
                      <a:endParaRPr lang="zh-CN" altLang="en-US" sz="2400" dirty="0"/>
                    </a:p>
                  </a:txBody>
                  <a:tcPr/>
                </a:tc>
                <a:tc>
                  <a:txBody>
                    <a:bodyPr/>
                    <a:lstStyle/>
                    <a:p>
                      <a:pPr algn="ctr"/>
                      <a:endParaRPr lang="zh-CN" altLang="en-US" sz="2400"/>
                    </a:p>
                  </a:txBody>
                  <a:tcPr/>
                </a:tc>
                <a:extLst>
                  <a:ext uri="{0D108BD9-81ED-4DB2-BD59-A6C34878D82A}">
                    <a16:rowId xmlns:a16="http://schemas.microsoft.com/office/drawing/2014/main" val="10002"/>
                  </a:ext>
                </a:extLst>
              </a:tr>
              <a:tr h="473838">
                <a:tc>
                  <a:txBody>
                    <a:bodyPr/>
                    <a:lstStyle/>
                    <a:p>
                      <a:pPr algn="ctr"/>
                      <a:r>
                        <a:rPr lang="zh-CN" altLang="en-US" sz="2000" dirty="0" smtClean="0"/>
                        <a:t>短边着地</a:t>
                      </a:r>
                      <a:endParaRPr lang="zh-CN" altLang="en-US" sz="2000" dirty="0"/>
                    </a:p>
                  </a:txBody>
                  <a:tcPr/>
                </a:tc>
                <a:tc>
                  <a:txBody>
                    <a:bodyPr/>
                    <a:lstStyle/>
                    <a:p>
                      <a:pPr algn="ctr"/>
                      <a:r>
                        <a:rPr lang="en-US" altLang="zh-CN" sz="2400" dirty="0" smtClean="0"/>
                        <a:t>97.9</a:t>
                      </a:r>
                      <a:endParaRPr lang="zh-CN" altLang="en-US" sz="2400" dirty="0"/>
                    </a:p>
                  </a:txBody>
                  <a:tcPr/>
                </a:tc>
                <a:tc>
                  <a:txBody>
                    <a:bodyPr/>
                    <a:lstStyle/>
                    <a:p>
                      <a:pPr algn="ctr"/>
                      <a:r>
                        <a:rPr lang="en-US" altLang="zh-CN" sz="2400" dirty="0" smtClean="0"/>
                        <a:t>78.0</a:t>
                      </a:r>
                      <a:endParaRPr lang="zh-CN" altLang="en-US" sz="2400" dirty="0"/>
                    </a:p>
                  </a:txBody>
                  <a:tcPr/>
                </a:tc>
                <a:tc>
                  <a:txBody>
                    <a:bodyPr/>
                    <a:lstStyle/>
                    <a:p>
                      <a:pPr algn="ctr"/>
                      <a:r>
                        <a:rPr lang="en-US" altLang="zh-CN" sz="2400" dirty="0" smtClean="0"/>
                        <a:t>65.2</a:t>
                      </a:r>
                      <a:endParaRPr lang="zh-CN" altLang="en-US" sz="2400" dirty="0"/>
                    </a:p>
                  </a:txBody>
                  <a:tcPr/>
                </a:tc>
                <a:tc>
                  <a:txBody>
                    <a:bodyPr/>
                    <a:lstStyle/>
                    <a:p>
                      <a:pPr algn="ctr"/>
                      <a:r>
                        <a:rPr lang="zh-CN" altLang="en-US" sz="2400" dirty="0" smtClean="0"/>
                        <a:t>触摸屏</a:t>
                      </a:r>
                      <a:endParaRPr lang="zh-CN" altLang="en-US" sz="2400" dirty="0"/>
                    </a:p>
                  </a:txBody>
                  <a:tcPr/>
                </a:tc>
                <a:extLst>
                  <a:ext uri="{0D108BD9-81ED-4DB2-BD59-A6C34878D82A}">
                    <a16:rowId xmlns:a16="http://schemas.microsoft.com/office/drawing/2014/main" val="10003"/>
                  </a:ext>
                </a:extLst>
              </a:tr>
              <a:tr h="473838">
                <a:tc>
                  <a:txBody>
                    <a:bodyPr/>
                    <a:lstStyle/>
                    <a:p>
                      <a:pPr algn="ctr"/>
                      <a:r>
                        <a:rPr lang="zh-CN" altLang="en-US" sz="2000" dirty="0" smtClean="0"/>
                        <a:t>长边着地</a:t>
                      </a:r>
                      <a:endParaRPr lang="zh-CN" altLang="en-US" sz="2000" dirty="0"/>
                    </a:p>
                  </a:txBody>
                  <a:tcPr/>
                </a:tc>
                <a:tc>
                  <a:txBody>
                    <a:bodyPr/>
                    <a:lstStyle/>
                    <a:p>
                      <a:pPr algn="ctr"/>
                      <a:r>
                        <a:rPr lang="en-US" altLang="zh-CN" sz="2400" dirty="0" smtClean="0"/>
                        <a:t>62.8</a:t>
                      </a:r>
                      <a:endParaRPr lang="zh-CN" altLang="en-US" sz="2400" dirty="0"/>
                    </a:p>
                  </a:txBody>
                  <a:tcPr/>
                </a:tc>
                <a:tc>
                  <a:txBody>
                    <a:bodyPr/>
                    <a:lstStyle/>
                    <a:p>
                      <a:pPr algn="ctr"/>
                      <a:r>
                        <a:rPr lang="en-US" altLang="zh-CN" sz="2400" dirty="0" smtClean="0"/>
                        <a:t>56.9</a:t>
                      </a:r>
                      <a:endParaRPr lang="zh-CN" altLang="en-US" sz="2400" dirty="0"/>
                    </a:p>
                  </a:txBody>
                  <a:tcPr/>
                </a:tc>
                <a:tc>
                  <a:txBody>
                    <a:bodyPr/>
                    <a:lstStyle/>
                    <a:p>
                      <a:pPr algn="ctr"/>
                      <a:r>
                        <a:rPr lang="en-US" altLang="zh-CN" sz="2400" dirty="0" smtClean="0"/>
                        <a:t>42.5</a:t>
                      </a:r>
                      <a:endParaRPr lang="zh-CN" altLang="en-US" sz="2400" dirty="0"/>
                    </a:p>
                  </a:txBody>
                  <a:tcPr/>
                </a:tc>
                <a:tc>
                  <a:txBody>
                    <a:bodyPr/>
                    <a:lstStyle/>
                    <a:p>
                      <a:pPr algn="ctr"/>
                      <a:endParaRPr lang="zh-CN" altLang="en-US" sz="2400" dirty="0"/>
                    </a:p>
                  </a:txBody>
                  <a:tcPr/>
                </a:tc>
                <a:extLst>
                  <a:ext uri="{0D108BD9-81ED-4DB2-BD59-A6C34878D82A}">
                    <a16:rowId xmlns:a16="http://schemas.microsoft.com/office/drawing/2014/main" val="10004"/>
                  </a:ext>
                </a:extLst>
              </a:tr>
              <a:tr h="473838">
                <a:tc>
                  <a:txBody>
                    <a:bodyPr/>
                    <a:lstStyle/>
                    <a:p>
                      <a:pPr algn="ctr"/>
                      <a:r>
                        <a:rPr lang="zh-CN" altLang="en-US" sz="2000" dirty="0" smtClean="0"/>
                        <a:t>角着地</a:t>
                      </a:r>
                      <a:endParaRPr lang="zh-CN" altLang="en-US" sz="2000" dirty="0"/>
                    </a:p>
                  </a:txBody>
                  <a:tcPr/>
                </a:tc>
                <a:tc>
                  <a:txBody>
                    <a:bodyPr/>
                    <a:lstStyle/>
                    <a:p>
                      <a:pPr algn="ctr"/>
                      <a:r>
                        <a:rPr lang="en-US" altLang="zh-CN" sz="2400" dirty="0" smtClean="0"/>
                        <a:t>173</a:t>
                      </a:r>
                      <a:endParaRPr lang="zh-CN" altLang="en-US" sz="2400" dirty="0"/>
                    </a:p>
                  </a:txBody>
                  <a:tcPr/>
                </a:tc>
                <a:tc>
                  <a:txBody>
                    <a:bodyPr/>
                    <a:lstStyle/>
                    <a:p>
                      <a:pPr algn="ctr"/>
                      <a:r>
                        <a:rPr lang="en-US" altLang="zh-CN" sz="2400" dirty="0" smtClean="0"/>
                        <a:t>62.0</a:t>
                      </a:r>
                      <a:endParaRPr lang="zh-CN" altLang="en-US" sz="2400" dirty="0"/>
                    </a:p>
                  </a:txBody>
                  <a:tcPr/>
                </a:tc>
                <a:tc>
                  <a:txBody>
                    <a:bodyPr/>
                    <a:lstStyle/>
                    <a:p>
                      <a:pPr algn="ctr"/>
                      <a:r>
                        <a:rPr lang="en-US" altLang="zh-CN" sz="2400" dirty="0" smtClean="0"/>
                        <a:t>47.0</a:t>
                      </a:r>
                      <a:endParaRPr lang="zh-CN" altLang="en-US" sz="2400" dirty="0"/>
                    </a:p>
                  </a:txBody>
                  <a:tcPr/>
                </a:tc>
                <a:tc>
                  <a:txBody>
                    <a:bodyPr/>
                    <a:lstStyle/>
                    <a:p>
                      <a:pPr algn="ctr"/>
                      <a:endParaRPr lang="zh-CN" altLang="en-US" sz="2400" dirty="0"/>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036187362"/>
      </p:ext>
    </p:extLst>
  </p:cSld>
  <p:clrMapOvr>
    <a:masterClrMapping/>
  </p:clrMapOvr>
  <mc:AlternateContent xmlns:mc="http://schemas.openxmlformats.org/markup-compatibility/2006" xmlns:p14="http://schemas.microsoft.com/office/powerpoint/2010/main">
    <mc:Choice Requires="p14">
      <p:transition spd="slow" p14:dur="2000" advTm="11209"/>
    </mc:Choice>
    <mc:Fallback xmlns="">
      <p:transition spd="slow" advTm="11209"/>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zh-CN" altLang="en-US" smtClean="0"/>
              <a:t>计算动力学大作业（第三组）</a:t>
            </a:r>
            <a:endParaRPr lang="zh-CN" altLang="en-US" dirty="0"/>
          </a:p>
        </p:txBody>
      </p:sp>
      <p:sp>
        <p:nvSpPr>
          <p:cNvPr id="2" name="日期占位符 1"/>
          <p:cNvSpPr>
            <a:spLocks noGrp="1"/>
          </p:cNvSpPr>
          <p:nvPr>
            <p:ph type="dt" sz="half" idx="10"/>
          </p:nvPr>
        </p:nvSpPr>
        <p:spPr/>
        <p:txBody>
          <a:bodyPr/>
          <a:lstStyle/>
          <a:p>
            <a:fld id="{4299CBDB-46FD-4DEF-9E3E-B60FF4498881}" type="datetime1">
              <a:rPr lang="zh-CN" altLang="en-US" smtClean="0"/>
              <a:t>2022/6/1</a:t>
            </a:fld>
            <a:endParaRPr lang="zh-CN" altLang="en-US"/>
          </a:p>
        </p:txBody>
      </p:sp>
      <p:sp>
        <p:nvSpPr>
          <p:cNvPr id="9" name="灯片编号占位符 8"/>
          <p:cNvSpPr>
            <a:spLocks noGrp="1"/>
          </p:cNvSpPr>
          <p:nvPr>
            <p:ph type="sldNum" sz="quarter" idx="12"/>
          </p:nvPr>
        </p:nvSpPr>
        <p:spPr/>
        <p:txBody>
          <a:bodyPr/>
          <a:lstStyle/>
          <a:p>
            <a:fld id="{69764B09-0332-4747-B2BA-F996204B7FB7}" type="slidenum">
              <a:rPr lang="zh-CN" altLang="en-US" smtClean="0"/>
              <a:t>44</a:t>
            </a:fld>
            <a:endParaRPr lang="zh-CN" altLang="en-US"/>
          </a:p>
        </p:txBody>
      </p:sp>
      <p:sp>
        <p:nvSpPr>
          <p:cNvPr id="3" name="标题 2"/>
          <p:cNvSpPr>
            <a:spLocks noGrp="1"/>
          </p:cNvSpPr>
          <p:nvPr>
            <p:ph type="title"/>
          </p:nvPr>
        </p:nvSpPr>
        <p:spPr/>
        <p:txBody>
          <a:bodyPr/>
          <a:lstStyle/>
          <a:p>
            <a:endParaRPr lang="zh-CN" altLang="en-US"/>
          </a:p>
        </p:txBody>
      </p:sp>
      <p:sp>
        <p:nvSpPr>
          <p:cNvPr id="8" name="Rectangle 2"/>
          <p:cNvSpPr txBox="1">
            <a:spLocks noChangeArrowheads="1"/>
          </p:cNvSpPr>
          <p:nvPr/>
        </p:nvSpPr>
        <p:spPr>
          <a:xfrm>
            <a:off x="1155968" y="225420"/>
            <a:ext cx="4490687" cy="563562"/>
          </a:xfrm>
          <a:prstGeom prst="rect">
            <a:avLst/>
          </a:prstGeom>
        </p:spPr>
        <p:txBody>
          <a:bodyPr vert="horz" lIns="91440" tIns="45720" rIns="91440" bIns="45720" rtlCol="0" anchor="b">
            <a:noAutofit/>
          </a:bodyPr>
          <a:lstStyle>
            <a:lvl1pPr algn="l" defTabSz="685800" rtl="0" eaLnBrk="1" latinLnBrk="0" hangingPunct="1">
              <a:lnSpc>
                <a:spcPct val="85000"/>
              </a:lnSpc>
              <a:spcBef>
                <a:spcPct val="0"/>
              </a:spcBef>
              <a:buNone/>
              <a:defRPr sz="3000" kern="1200" spc="-38" baseline="0">
                <a:solidFill>
                  <a:schemeClr val="tx1">
                    <a:lumMod val="75000"/>
                    <a:lumOff val="25000"/>
                  </a:schemeClr>
                </a:solidFill>
                <a:latin typeface="+mj-lt"/>
                <a:ea typeface="+mj-ea"/>
                <a:cs typeface="+mj-cs"/>
              </a:defRPr>
            </a:lvl1pPr>
          </a:lstStyle>
          <a:p>
            <a:r>
              <a:rPr lang="zh-CN" altLang="en-US" sz="2800" b="1" dirty="0">
                <a:solidFill>
                  <a:srgbClr val="0000FF"/>
                </a:solidFill>
                <a:latin typeface="微软雅黑" panose="020B0503020204020204" pitchFamily="34" charset="-122"/>
                <a:ea typeface="微软雅黑" panose="020B0503020204020204" pitchFamily="34" charset="-122"/>
              </a:rPr>
              <a:t>四、实际冲击问题软件分析</a:t>
            </a:r>
          </a:p>
        </p:txBody>
      </p:sp>
      <p:sp>
        <p:nvSpPr>
          <p:cNvPr id="21" name="文本框 20"/>
          <p:cNvSpPr txBox="1"/>
          <p:nvPr/>
        </p:nvSpPr>
        <p:spPr>
          <a:xfrm>
            <a:off x="184484" y="1100911"/>
            <a:ext cx="7044219" cy="461665"/>
          </a:xfrm>
          <a:prstGeom prst="rect">
            <a:avLst/>
          </a:prstGeom>
          <a:noFill/>
        </p:spPr>
        <p:txBody>
          <a:bodyPr wrap="square" rtlCol="0">
            <a:spAutoFit/>
          </a:bodyPr>
          <a:lstStyle/>
          <a:p>
            <a:pPr marL="342900" indent="-342900">
              <a:buFont typeface="Wingdings" panose="05000000000000000000" pitchFamily="2" charset="2"/>
              <a:buChar char="n"/>
            </a:pPr>
            <a:r>
              <a:rPr lang="zh-CN" altLang="en-US" sz="2400" b="1" dirty="0" smtClean="0">
                <a:solidFill>
                  <a:srgbClr val="7030A0"/>
                </a:solidFill>
                <a:latin typeface="华文楷体" panose="02010600040101010101" pitchFamily="2" charset="-122"/>
                <a:ea typeface="华文楷体" panose="02010600040101010101" pitchFamily="2" charset="-122"/>
              </a:rPr>
              <a:t>目标面特性对最大应力的影响（跌落高度</a:t>
            </a:r>
            <a:r>
              <a:rPr lang="en-US" altLang="zh-CN" sz="2400" b="1" dirty="0" smtClean="0">
                <a:solidFill>
                  <a:srgbClr val="7030A0"/>
                </a:solidFill>
                <a:latin typeface="华文楷体" panose="02010600040101010101" pitchFamily="2" charset="-122"/>
                <a:ea typeface="华文楷体" panose="02010600040101010101" pitchFamily="2" charset="-122"/>
              </a:rPr>
              <a:t>1m</a:t>
            </a:r>
            <a:r>
              <a:rPr lang="zh-CN" altLang="en-US" sz="2400" b="1" dirty="0" smtClean="0">
                <a:solidFill>
                  <a:srgbClr val="7030A0"/>
                </a:solidFill>
                <a:latin typeface="华文楷体" panose="02010600040101010101" pitchFamily="2" charset="-122"/>
                <a:ea typeface="华文楷体" panose="02010600040101010101" pitchFamily="2" charset="-122"/>
              </a:rPr>
              <a:t>）</a:t>
            </a:r>
            <a:endParaRPr lang="en-US" altLang="zh-CN" sz="2400" b="1" dirty="0" smtClean="0">
              <a:solidFill>
                <a:srgbClr val="7030A0"/>
              </a:solidFill>
              <a:latin typeface="华文楷体" panose="02010600040101010101" pitchFamily="2" charset="-122"/>
              <a:ea typeface="华文楷体" panose="02010600040101010101" pitchFamily="2" charset="-122"/>
            </a:endParaRPr>
          </a:p>
        </p:txBody>
      </p:sp>
      <p:graphicFrame>
        <p:nvGraphicFramePr>
          <p:cNvPr id="10" name="表格 9"/>
          <p:cNvGraphicFramePr>
            <a:graphicFrameLocks noGrp="1"/>
          </p:cNvGraphicFramePr>
          <p:nvPr>
            <p:extLst/>
          </p:nvPr>
        </p:nvGraphicFramePr>
        <p:xfrm>
          <a:off x="456351" y="2516826"/>
          <a:ext cx="8396054" cy="1494356"/>
        </p:xfrm>
        <a:graphic>
          <a:graphicData uri="http://schemas.openxmlformats.org/drawingml/2006/table">
            <a:tbl>
              <a:tblPr firstRow="1" bandRow="1">
                <a:tableStyleId>{5C22544A-7EE6-4342-B048-85BDC9FD1C3A}</a:tableStyleId>
              </a:tblPr>
              <a:tblGrid>
                <a:gridCol w="2060922">
                  <a:extLst>
                    <a:ext uri="{9D8B030D-6E8A-4147-A177-3AD203B41FA5}">
                      <a16:colId xmlns:a16="http://schemas.microsoft.com/office/drawing/2014/main" val="20000"/>
                    </a:ext>
                  </a:extLst>
                </a:gridCol>
                <a:gridCol w="1297499">
                  <a:extLst>
                    <a:ext uri="{9D8B030D-6E8A-4147-A177-3AD203B41FA5}">
                      <a16:colId xmlns:a16="http://schemas.microsoft.com/office/drawing/2014/main" val="20001"/>
                    </a:ext>
                  </a:extLst>
                </a:gridCol>
                <a:gridCol w="1679211">
                  <a:extLst>
                    <a:ext uri="{9D8B030D-6E8A-4147-A177-3AD203B41FA5}">
                      <a16:colId xmlns:a16="http://schemas.microsoft.com/office/drawing/2014/main" val="20002"/>
                    </a:ext>
                  </a:extLst>
                </a:gridCol>
                <a:gridCol w="1679211">
                  <a:extLst>
                    <a:ext uri="{9D8B030D-6E8A-4147-A177-3AD203B41FA5}">
                      <a16:colId xmlns:a16="http://schemas.microsoft.com/office/drawing/2014/main" val="20003"/>
                    </a:ext>
                  </a:extLst>
                </a:gridCol>
                <a:gridCol w="1679211">
                  <a:extLst>
                    <a:ext uri="{9D8B030D-6E8A-4147-A177-3AD203B41FA5}">
                      <a16:colId xmlns:a16="http://schemas.microsoft.com/office/drawing/2014/main" val="20004"/>
                    </a:ext>
                  </a:extLst>
                </a:gridCol>
              </a:tblGrid>
              <a:tr h="531342">
                <a:tc>
                  <a:txBody>
                    <a:bodyPr/>
                    <a:lstStyle/>
                    <a:p>
                      <a:pPr algn="ctr"/>
                      <a:r>
                        <a:rPr lang="zh-CN" altLang="en-US" sz="1400" dirty="0" smtClean="0"/>
                        <a:t>目标面特性</a:t>
                      </a:r>
                      <a:endParaRPr lang="zh-CN" altLang="en-US" sz="1400" dirty="0"/>
                    </a:p>
                  </a:txBody>
                  <a:tcPr/>
                </a:tc>
                <a:tc>
                  <a:txBody>
                    <a:bodyPr/>
                    <a:lstStyle/>
                    <a:p>
                      <a:pPr algn="ctr"/>
                      <a:r>
                        <a:rPr lang="zh-CN" altLang="en-US" sz="1400" dirty="0" smtClean="0"/>
                        <a:t>整机最大应力</a:t>
                      </a:r>
                      <a:endParaRPr lang="en-US" altLang="zh-CN" sz="1400" dirty="0" smtClean="0"/>
                    </a:p>
                    <a:p>
                      <a:pPr algn="ctr"/>
                      <a:r>
                        <a:rPr lang="en-US" altLang="zh-CN" sz="1400" dirty="0" smtClean="0"/>
                        <a:t>MPa</a:t>
                      </a:r>
                      <a:endParaRPr lang="zh-CN" altLang="en-US" sz="1400" dirty="0"/>
                    </a:p>
                  </a:txBody>
                  <a:tcPr/>
                </a:tc>
                <a:tc>
                  <a:txBody>
                    <a:bodyPr/>
                    <a:lstStyle/>
                    <a:p>
                      <a:pPr algn="ctr"/>
                      <a:r>
                        <a:rPr lang="zh-CN" altLang="en-US" sz="1400" dirty="0" smtClean="0"/>
                        <a:t>触摸屏最大应力</a:t>
                      </a:r>
                      <a:endParaRPr lang="en-US" altLang="zh-CN" sz="1400" dirty="0" smtClean="0"/>
                    </a:p>
                    <a:p>
                      <a:pPr algn="ctr"/>
                      <a:r>
                        <a:rPr lang="en-US" altLang="zh-CN" sz="1400" dirty="0" smtClean="0"/>
                        <a:t>MPa</a:t>
                      </a:r>
                      <a:endParaRPr lang="zh-CN" altLang="en-US" sz="1400" dirty="0" smtClean="0"/>
                    </a:p>
                  </a:txBody>
                  <a:tcPr/>
                </a:tc>
                <a:tc>
                  <a:txBody>
                    <a:bodyPr/>
                    <a:lstStyle/>
                    <a:p>
                      <a:pPr algn="ctr"/>
                      <a:r>
                        <a:rPr lang="en-US" altLang="zh-CN" sz="1400" dirty="0" smtClean="0"/>
                        <a:t>LCD</a:t>
                      </a:r>
                      <a:r>
                        <a:rPr lang="zh-CN" altLang="en-US" sz="1400" dirty="0" smtClean="0"/>
                        <a:t>最大应力</a:t>
                      </a:r>
                    </a:p>
                    <a:p>
                      <a:pPr algn="ctr"/>
                      <a:r>
                        <a:rPr lang="en-US" altLang="zh-CN" sz="1400" dirty="0" smtClean="0"/>
                        <a:t>MPa</a:t>
                      </a:r>
                    </a:p>
                  </a:txBody>
                  <a:tcPr/>
                </a:tc>
                <a:tc>
                  <a:txBody>
                    <a:bodyPr/>
                    <a:lstStyle/>
                    <a:p>
                      <a:pPr algn="ctr"/>
                      <a:r>
                        <a:rPr lang="zh-CN" altLang="en-US" sz="1400" dirty="0" smtClean="0"/>
                        <a:t>损伤区域</a:t>
                      </a:r>
                      <a:endParaRPr lang="en-US" altLang="zh-CN" sz="1400" dirty="0" smtClean="0"/>
                    </a:p>
                  </a:txBody>
                  <a:tcPr/>
                </a:tc>
                <a:extLst>
                  <a:ext uri="{0D108BD9-81ED-4DB2-BD59-A6C34878D82A}">
                    <a16:rowId xmlns:a16="http://schemas.microsoft.com/office/drawing/2014/main" val="10000"/>
                  </a:ext>
                </a:extLst>
              </a:tr>
              <a:tr h="481507">
                <a:tc>
                  <a:txBody>
                    <a:bodyPr/>
                    <a:lstStyle/>
                    <a:p>
                      <a:pPr algn="ctr"/>
                      <a:r>
                        <a:rPr lang="zh-CN" altLang="en-US" sz="2400" dirty="0" smtClean="0"/>
                        <a:t>粗糙</a:t>
                      </a:r>
                      <a:endParaRPr lang="zh-CN" altLang="en-US" sz="2400" dirty="0"/>
                    </a:p>
                  </a:txBody>
                  <a:tcPr/>
                </a:tc>
                <a:tc>
                  <a:txBody>
                    <a:bodyPr/>
                    <a:lstStyle/>
                    <a:p>
                      <a:pPr algn="ctr"/>
                      <a:r>
                        <a:rPr lang="en-US" altLang="zh-CN" sz="2400" dirty="0" smtClean="0"/>
                        <a:t>189</a:t>
                      </a:r>
                      <a:endParaRPr lang="zh-CN" altLang="en-US" sz="2400" dirty="0"/>
                    </a:p>
                  </a:txBody>
                  <a:tcPr/>
                </a:tc>
                <a:tc>
                  <a:txBody>
                    <a:bodyPr/>
                    <a:lstStyle/>
                    <a:p>
                      <a:pPr algn="ctr"/>
                      <a:r>
                        <a:rPr lang="en-US" altLang="zh-CN" sz="2400" dirty="0" smtClean="0"/>
                        <a:t>76.8</a:t>
                      </a:r>
                      <a:endParaRPr lang="zh-CN" altLang="en-US" sz="2400" dirty="0"/>
                    </a:p>
                  </a:txBody>
                  <a:tcPr/>
                </a:tc>
                <a:tc>
                  <a:txBody>
                    <a:bodyPr/>
                    <a:lstStyle/>
                    <a:p>
                      <a:pPr algn="ctr"/>
                      <a:r>
                        <a:rPr lang="en-US" altLang="zh-CN" sz="2400" dirty="0" smtClean="0"/>
                        <a:t>189</a:t>
                      </a:r>
                      <a:endParaRPr lang="zh-CN" altLang="en-US" sz="2400" dirty="0"/>
                    </a:p>
                  </a:txBody>
                  <a:tcPr/>
                </a:tc>
                <a:tc>
                  <a:txBody>
                    <a:bodyPr/>
                    <a:lstStyle/>
                    <a:p>
                      <a:pPr algn="ctr"/>
                      <a:r>
                        <a:rPr lang="zh-CN" altLang="en-US" sz="2000" dirty="0" smtClean="0"/>
                        <a:t>触摸屏、</a:t>
                      </a:r>
                      <a:r>
                        <a:rPr lang="en-US" altLang="zh-CN" sz="2000" dirty="0" smtClean="0"/>
                        <a:t>LCD</a:t>
                      </a:r>
                      <a:endParaRPr lang="zh-CN" altLang="en-US" sz="2000" dirty="0"/>
                    </a:p>
                  </a:txBody>
                  <a:tcPr/>
                </a:tc>
                <a:extLst>
                  <a:ext uri="{0D108BD9-81ED-4DB2-BD59-A6C34878D82A}">
                    <a16:rowId xmlns:a16="http://schemas.microsoft.com/office/drawing/2014/main" val="10001"/>
                  </a:ext>
                </a:extLst>
              </a:tr>
              <a:tr h="481507">
                <a:tc>
                  <a:txBody>
                    <a:bodyPr/>
                    <a:lstStyle/>
                    <a:p>
                      <a:pPr algn="ctr"/>
                      <a:r>
                        <a:rPr lang="zh-CN" altLang="en-US" sz="2400" dirty="0" smtClean="0"/>
                        <a:t>光滑</a:t>
                      </a:r>
                      <a:endParaRPr lang="zh-CN" altLang="en-US" sz="2400" dirty="0"/>
                    </a:p>
                  </a:txBody>
                  <a:tcPr/>
                </a:tc>
                <a:tc>
                  <a:txBody>
                    <a:bodyPr/>
                    <a:lstStyle/>
                    <a:p>
                      <a:pPr algn="ctr"/>
                      <a:r>
                        <a:rPr lang="en-US" altLang="zh-CN" sz="2400" dirty="0" smtClean="0"/>
                        <a:t>104</a:t>
                      </a:r>
                      <a:endParaRPr lang="zh-CN" altLang="en-US" sz="2400" dirty="0"/>
                    </a:p>
                  </a:txBody>
                  <a:tcPr/>
                </a:tc>
                <a:tc>
                  <a:txBody>
                    <a:bodyPr/>
                    <a:lstStyle/>
                    <a:p>
                      <a:pPr algn="ctr"/>
                      <a:r>
                        <a:rPr lang="en-US" altLang="zh-CN" sz="2400" dirty="0" smtClean="0"/>
                        <a:t>77.9</a:t>
                      </a:r>
                      <a:endParaRPr lang="zh-CN" altLang="en-US" sz="2400" dirty="0"/>
                    </a:p>
                  </a:txBody>
                  <a:tcPr/>
                </a:tc>
                <a:tc>
                  <a:txBody>
                    <a:bodyPr/>
                    <a:lstStyle/>
                    <a:p>
                      <a:pPr algn="ctr"/>
                      <a:r>
                        <a:rPr lang="en-US" altLang="zh-CN" sz="2400" dirty="0" smtClean="0"/>
                        <a:t>71.6</a:t>
                      </a:r>
                      <a:endParaRPr lang="zh-CN" altLang="en-US" sz="2400" dirty="0"/>
                    </a:p>
                  </a:txBody>
                  <a:tcPr/>
                </a:tc>
                <a:tc>
                  <a:txBody>
                    <a:bodyPr/>
                    <a:lstStyle/>
                    <a:p>
                      <a:pPr algn="ctr"/>
                      <a:r>
                        <a:rPr lang="zh-CN" altLang="en-US" sz="2000" dirty="0" smtClean="0"/>
                        <a:t>触摸屏</a:t>
                      </a:r>
                      <a:endParaRPr lang="zh-CN" altLang="en-US" sz="2000" dirty="0"/>
                    </a:p>
                  </a:txBody>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3965516719"/>
      </p:ext>
    </p:extLst>
  </p:cSld>
  <p:clrMapOvr>
    <a:masterClrMapping/>
  </p:clrMapOvr>
  <mc:AlternateContent xmlns:mc="http://schemas.openxmlformats.org/markup-compatibility/2006" xmlns:p14="http://schemas.microsoft.com/office/powerpoint/2010/main">
    <mc:Choice Requires="p14">
      <p:transition spd="slow" p14:dur="2000" advTm="11209"/>
    </mc:Choice>
    <mc:Fallback xmlns="">
      <p:transition spd="slow" advTm="11209"/>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zh-CN" altLang="en-US" smtClean="0"/>
              <a:t>计算动力学大作业（第三组）</a:t>
            </a:r>
            <a:endParaRPr lang="zh-CN" altLang="en-US" dirty="0"/>
          </a:p>
        </p:txBody>
      </p:sp>
      <p:sp>
        <p:nvSpPr>
          <p:cNvPr id="7" name="内容占位符 6"/>
          <p:cNvSpPr>
            <a:spLocks noGrp="1"/>
          </p:cNvSpPr>
          <p:nvPr>
            <p:ph idx="1"/>
          </p:nvPr>
        </p:nvSpPr>
        <p:spPr>
          <a:xfrm>
            <a:off x="1625659" y="1427836"/>
            <a:ext cx="6444154" cy="4247317"/>
          </a:xfrm>
          <a:prstGeom prst="rect">
            <a:avLst/>
          </a:prstGeom>
        </p:spPr>
        <p:txBody>
          <a:bodyPr wrap="square">
            <a:spAutoFit/>
          </a:bodyPr>
          <a:lstStyle/>
          <a:p>
            <a:pPr marL="0" indent="0">
              <a:lnSpc>
                <a:spcPct val="150000"/>
              </a:lnSpc>
              <a:spcBef>
                <a:spcPts val="0"/>
              </a:spcBef>
              <a:spcAft>
                <a:spcPts val="0"/>
              </a:spcAft>
              <a:buNone/>
            </a:pPr>
            <a:r>
              <a:rPr lang="en-US" altLang="zh-CN" sz="3600" b="1" dirty="0" smtClean="0">
                <a:solidFill>
                  <a:schemeClr val="bg1">
                    <a:lumMod val="75000"/>
                  </a:schemeClr>
                </a:solidFill>
                <a:latin typeface="楷体" panose="02010609060101010101" pitchFamily="49" charset="-122"/>
                <a:ea typeface="楷体" panose="02010609060101010101" pitchFamily="49" charset="-122"/>
              </a:rPr>
              <a:t>1.</a:t>
            </a:r>
            <a:r>
              <a:rPr lang="zh-CN" altLang="en-US" sz="3600" b="1" dirty="0" smtClean="0">
                <a:solidFill>
                  <a:schemeClr val="bg1">
                    <a:lumMod val="75000"/>
                  </a:schemeClr>
                </a:solidFill>
                <a:latin typeface="楷体" panose="02010609060101010101" pitchFamily="49" charset="-122"/>
                <a:ea typeface="楷体" panose="02010609060101010101" pitchFamily="49" charset="-122"/>
              </a:rPr>
              <a:t>大作业选题与分工</a:t>
            </a:r>
            <a:endParaRPr lang="en-US" altLang="zh-CN" sz="3600" b="1" dirty="0">
              <a:solidFill>
                <a:schemeClr val="bg1">
                  <a:lumMod val="75000"/>
                </a:schemeClr>
              </a:solidFill>
              <a:latin typeface="楷体" panose="02010609060101010101" pitchFamily="49" charset="-122"/>
              <a:ea typeface="楷体" panose="02010609060101010101" pitchFamily="49" charset="-122"/>
            </a:endParaRPr>
          </a:p>
          <a:p>
            <a:pPr marL="0" indent="0">
              <a:lnSpc>
                <a:spcPct val="150000"/>
              </a:lnSpc>
              <a:spcBef>
                <a:spcPts val="0"/>
              </a:spcBef>
              <a:spcAft>
                <a:spcPts val="0"/>
              </a:spcAft>
              <a:buNone/>
            </a:pPr>
            <a:r>
              <a:rPr lang="en-US" altLang="zh-CN" sz="3600" b="1" dirty="0" smtClean="0">
                <a:solidFill>
                  <a:schemeClr val="bg1">
                    <a:lumMod val="75000"/>
                  </a:schemeClr>
                </a:solidFill>
                <a:latin typeface="楷体" panose="02010609060101010101" pitchFamily="49" charset="-122"/>
                <a:ea typeface="楷体" panose="02010609060101010101" pitchFamily="49" charset="-122"/>
              </a:rPr>
              <a:t>2.</a:t>
            </a:r>
            <a:r>
              <a:rPr lang="zh-CN" altLang="en-US" sz="3600" b="1" dirty="0" smtClean="0">
                <a:solidFill>
                  <a:schemeClr val="bg1">
                    <a:lumMod val="75000"/>
                  </a:schemeClr>
                </a:solidFill>
                <a:latin typeface="楷体" panose="02010609060101010101" pitchFamily="49" charset="-122"/>
                <a:ea typeface="楷体" panose="02010609060101010101" pitchFamily="49" charset="-122"/>
              </a:rPr>
              <a:t>文献调研</a:t>
            </a:r>
            <a:endParaRPr lang="en-US" altLang="zh-CN" sz="3600" b="1" dirty="0" smtClean="0">
              <a:solidFill>
                <a:schemeClr val="bg1">
                  <a:lumMod val="75000"/>
                </a:schemeClr>
              </a:solidFill>
              <a:latin typeface="楷体" panose="02010609060101010101" pitchFamily="49" charset="-122"/>
              <a:ea typeface="楷体" panose="02010609060101010101" pitchFamily="49" charset="-122"/>
            </a:endParaRPr>
          </a:p>
          <a:p>
            <a:pPr marL="0" indent="0">
              <a:lnSpc>
                <a:spcPct val="150000"/>
              </a:lnSpc>
              <a:spcBef>
                <a:spcPts val="0"/>
              </a:spcBef>
              <a:spcAft>
                <a:spcPts val="0"/>
              </a:spcAft>
              <a:buNone/>
            </a:pPr>
            <a:r>
              <a:rPr lang="en-US" altLang="zh-CN" sz="3600" b="1" dirty="0" smtClean="0">
                <a:solidFill>
                  <a:schemeClr val="bg1">
                    <a:lumMod val="75000"/>
                  </a:schemeClr>
                </a:solidFill>
                <a:latin typeface="楷体" panose="02010609060101010101" pitchFamily="49" charset="-122"/>
                <a:ea typeface="楷体" panose="02010609060101010101" pitchFamily="49" charset="-122"/>
              </a:rPr>
              <a:t>3.</a:t>
            </a:r>
            <a:r>
              <a:rPr lang="zh-CN" altLang="en-US" sz="3600" b="1" dirty="0" smtClean="0">
                <a:solidFill>
                  <a:schemeClr val="bg1">
                    <a:lumMod val="75000"/>
                  </a:schemeClr>
                </a:solidFill>
                <a:latin typeface="楷体" panose="02010609060101010101" pitchFamily="49" charset="-122"/>
                <a:ea typeface="楷体" panose="02010609060101010101" pitchFamily="49" charset="-122"/>
              </a:rPr>
              <a:t>扩展</a:t>
            </a:r>
            <a:r>
              <a:rPr lang="en-US" altLang="zh-CN" sz="3600" b="1" dirty="0" smtClean="0">
                <a:solidFill>
                  <a:schemeClr val="bg1">
                    <a:lumMod val="75000"/>
                  </a:schemeClr>
                </a:solidFill>
                <a:latin typeface="楷体" panose="02010609060101010101" pitchFamily="49" charset="-122"/>
                <a:ea typeface="楷体" panose="02010609060101010101" pitchFamily="49" charset="-122"/>
              </a:rPr>
              <a:t>STAP90</a:t>
            </a:r>
            <a:r>
              <a:rPr lang="zh-CN" altLang="en-US" sz="3600" b="1" dirty="0" smtClean="0">
                <a:solidFill>
                  <a:schemeClr val="bg1">
                    <a:lumMod val="75000"/>
                  </a:schemeClr>
                </a:solidFill>
                <a:latin typeface="楷体" panose="02010609060101010101" pitchFamily="49" charset="-122"/>
                <a:ea typeface="楷体" panose="02010609060101010101" pitchFamily="49" charset="-122"/>
              </a:rPr>
              <a:t>程序</a:t>
            </a:r>
            <a:endParaRPr lang="en-US" altLang="zh-CN" sz="3600" b="1" dirty="0" smtClean="0">
              <a:solidFill>
                <a:schemeClr val="bg1">
                  <a:lumMod val="75000"/>
                </a:schemeClr>
              </a:solidFill>
              <a:latin typeface="楷体" panose="02010609060101010101" pitchFamily="49" charset="-122"/>
              <a:ea typeface="楷体" panose="02010609060101010101" pitchFamily="49" charset="-122"/>
            </a:endParaRPr>
          </a:p>
          <a:p>
            <a:pPr marL="0" indent="0">
              <a:lnSpc>
                <a:spcPct val="150000"/>
              </a:lnSpc>
              <a:spcBef>
                <a:spcPts val="0"/>
              </a:spcBef>
              <a:spcAft>
                <a:spcPts val="0"/>
              </a:spcAft>
              <a:buNone/>
            </a:pPr>
            <a:r>
              <a:rPr lang="en-US" altLang="zh-CN" sz="3600" b="1" dirty="0" smtClean="0">
                <a:solidFill>
                  <a:schemeClr val="bg1">
                    <a:lumMod val="75000"/>
                  </a:schemeClr>
                </a:solidFill>
                <a:latin typeface="楷体" panose="02010609060101010101" pitchFamily="49" charset="-122"/>
                <a:ea typeface="楷体" panose="02010609060101010101" pitchFamily="49" charset="-122"/>
              </a:rPr>
              <a:t>4.</a:t>
            </a:r>
            <a:r>
              <a:rPr lang="zh-CN" altLang="en-US" sz="3600" b="1" dirty="0" smtClean="0">
                <a:solidFill>
                  <a:schemeClr val="bg1">
                    <a:lumMod val="75000"/>
                  </a:schemeClr>
                </a:solidFill>
                <a:latin typeface="楷体" panose="02010609060101010101" pitchFamily="49" charset="-122"/>
                <a:ea typeface="楷体" panose="02010609060101010101" pitchFamily="49" charset="-122"/>
              </a:rPr>
              <a:t>实际冲击问题软件分析</a:t>
            </a:r>
            <a:endParaRPr lang="en-US" altLang="zh-CN" sz="3600" b="1" dirty="0" smtClean="0">
              <a:solidFill>
                <a:schemeClr val="bg1">
                  <a:lumMod val="75000"/>
                </a:schemeClr>
              </a:solidFill>
              <a:latin typeface="楷体" panose="02010609060101010101" pitchFamily="49" charset="-122"/>
              <a:ea typeface="楷体" panose="02010609060101010101" pitchFamily="49" charset="-122"/>
            </a:endParaRPr>
          </a:p>
          <a:p>
            <a:pPr marL="0" indent="0">
              <a:lnSpc>
                <a:spcPct val="150000"/>
              </a:lnSpc>
              <a:spcBef>
                <a:spcPts val="0"/>
              </a:spcBef>
              <a:spcAft>
                <a:spcPts val="0"/>
              </a:spcAft>
              <a:buNone/>
            </a:pPr>
            <a:r>
              <a:rPr lang="en-US" altLang="zh-CN" sz="3600" b="1" dirty="0" smtClean="0">
                <a:solidFill>
                  <a:srgbClr val="0000FF"/>
                </a:solidFill>
                <a:latin typeface="楷体" panose="02010609060101010101" pitchFamily="49" charset="-122"/>
                <a:ea typeface="楷体" panose="02010609060101010101" pitchFamily="49" charset="-122"/>
              </a:rPr>
              <a:t>5.</a:t>
            </a:r>
            <a:r>
              <a:rPr lang="zh-CN" altLang="en-US" sz="3600" b="1" dirty="0" smtClean="0">
                <a:solidFill>
                  <a:srgbClr val="0000FF"/>
                </a:solidFill>
                <a:latin typeface="楷体" panose="02010609060101010101" pitchFamily="49" charset="-122"/>
                <a:ea typeface="楷体" panose="02010609060101010101" pitchFamily="49" charset="-122"/>
              </a:rPr>
              <a:t>收获与体会</a:t>
            </a:r>
            <a:endParaRPr lang="en-US" altLang="zh-CN" sz="3600" b="1" dirty="0" smtClean="0">
              <a:solidFill>
                <a:srgbClr val="0000FF"/>
              </a:solidFill>
              <a:latin typeface="楷体" panose="02010609060101010101" pitchFamily="49" charset="-122"/>
              <a:ea typeface="楷体" panose="02010609060101010101" pitchFamily="49" charset="-122"/>
            </a:endParaRPr>
          </a:p>
        </p:txBody>
      </p:sp>
      <p:sp>
        <p:nvSpPr>
          <p:cNvPr id="8" name="Rectangle 2"/>
          <p:cNvSpPr txBox="1">
            <a:spLocks noChangeArrowheads="1"/>
          </p:cNvSpPr>
          <p:nvPr/>
        </p:nvSpPr>
        <p:spPr>
          <a:xfrm>
            <a:off x="3216805" y="112734"/>
            <a:ext cx="2520115" cy="748531"/>
          </a:xfrm>
          <a:prstGeom prst="rect">
            <a:avLst/>
          </a:prstGeom>
        </p:spPr>
        <p:txBody>
          <a:bodyPr vert="horz" lIns="91440" tIns="45720" rIns="91440" bIns="45720" rtlCol="0" anchor="b">
            <a:noAutofit/>
          </a:bodyPr>
          <a:lstStyle>
            <a:lvl1pPr algn="l" defTabSz="685800" rtl="0" eaLnBrk="1" latinLnBrk="0" hangingPunct="1">
              <a:lnSpc>
                <a:spcPct val="85000"/>
              </a:lnSpc>
              <a:spcBef>
                <a:spcPct val="0"/>
              </a:spcBef>
              <a:buNone/>
              <a:defRPr sz="3000" kern="1200" spc="-38" baseline="0">
                <a:solidFill>
                  <a:schemeClr val="tx1">
                    <a:lumMod val="75000"/>
                    <a:lumOff val="25000"/>
                  </a:schemeClr>
                </a:solidFill>
                <a:latin typeface="+mj-lt"/>
                <a:ea typeface="+mj-ea"/>
                <a:cs typeface="+mj-cs"/>
              </a:defRPr>
            </a:lvl1pPr>
          </a:lstStyle>
          <a:p>
            <a:r>
              <a:rPr lang="zh-CN" altLang="en-US" sz="3800" b="1" dirty="0" smtClean="0">
                <a:solidFill>
                  <a:srgbClr val="0000FF"/>
                </a:solidFill>
                <a:latin typeface="微软雅黑" panose="020B0503020204020204" pitchFamily="34" charset="-122"/>
                <a:ea typeface="微软雅黑" panose="020B0503020204020204" pitchFamily="34" charset="-122"/>
              </a:rPr>
              <a:t>主要内容</a:t>
            </a:r>
            <a:endParaRPr lang="en-US" altLang="zh-CN" sz="3800" b="1" dirty="0" smtClean="0">
              <a:solidFill>
                <a:srgbClr val="0000FF"/>
              </a:solidFill>
              <a:latin typeface="微软雅黑" panose="020B0503020204020204" pitchFamily="34" charset="-122"/>
              <a:ea typeface="微软雅黑" panose="020B0503020204020204" pitchFamily="34" charset="-122"/>
            </a:endParaRPr>
          </a:p>
        </p:txBody>
      </p:sp>
      <p:sp>
        <p:nvSpPr>
          <p:cNvPr id="2" name="日期占位符 1"/>
          <p:cNvSpPr>
            <a:spLocks noGrp="1"/>
          </p:cNvSpPr>
          <p:nvPr>
            <p:ph type="dt" sz="half" idx="10"/>
          </p:nvPr>
        </p:nvSpPr>
        <p:spPr/>
        <p:txBody>
          <a:bodyPr/>
          <a:lstStyle/>
          <a:p>
            <a:fld id="{E294CDF0-FA7C-404E-9AA0-DDB368847455}" type="datetime1">
              <a:rPr lang="zh-CN" altLang="en-US" smtClean="0"/>
              <a:t>2022/6/1</a:t>
            </a:fld>
            <a:endParaRPr lang="zh-CN" altLang="en-US"/>
          </a:p>
        </p:txBody>
      </p:sp>
      <p:sp>
        <p:nvSpPr>
          <p:cNvPr id="9" name="灯片编号占位符 8"/>
          <p:cNvSpPr>
            <a:spLocks noGrp="1"/>
          </p:cNvSpPr>
          <p:nvPr>
            <p:ph type="sldNum" sz="quarter" idx="12"/>
          </p:nvPr>
        </p:nvSpPr>
        <p:spPr/>
        <p:txBody>
          <a:bodyPr/>
          <a:lstStyle/>
          <a:p>
            <a:fld id="{69764B09-0332-4747-B2BA-F996204B7FB7}" type="slidenum">
              <a:rPr lang="zh-CN" altLang="en-US" smtClean="0"/>
              <a:t>45</a:t>
            </a:fld>
            <a:endParaRPr lang="zh-CN" altLang="en-US"/>
          </a:p>
        </p:txBody>
      </p:sp>
    </p:spTree>
    <p:extLst>
      <p:ext uri="{BB962C8B-B14F-4D97-AF65-F5344CB8AC3E}">
        <p14:creationId xmlns:p14="http://schemas.microsoft.com/office/powerpoint/2010/main" val="3133833632"/>
      </p:ext>
    </p:extLst>
  </p:cSld>
  <p:clrMapOvr>
    <a:masterClrMapping/>
  </p:clrMapOvr>
  <mc:AlternateContent xmlns:mc="http://schemas.openxmlformats.org/markup-compatibility/2006" xmlns:p14="http://schemas.microsoft.com/office/powerpoint/2010/main">
    <mc:Choice Requires="p14">
      <p:transition spd="slow" p14:dur="2000" advTm="11209"/>
    </mc:Choice>
    <mc:Fallback xmlns="">
      <p:transition spd="slow" advTm="11209"/>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zh-CN" altLang="en-US" smtClean="0"/>
              <a:t>计算动力学大作业（第三组）</a:t>
            </a:r>
            <a:endParaRPr lang="zh-CN" altLang="en-US" dirty="0"/>
          </a:p>
        </p:txBody>
      </p:sp>
      <p:sp>
        <p:nvSpPr>
          <p:cNvPr id="2" name="日期占位符 1"/>
          <p:cNvSpPr>
            <a:spLocks noGrp="1"/>
          </p:cNvSpPr>
          <p:nvPr>
            <p:ph type="dt" sz="half" idx="10"/>
          </p:nvPr>
        </p:nvSpPr>
        <p:spPr/>
        <p:txBody>
          <a:bodyPr/>
          <a:lstStyle/>
          <a:p>
            <a:fld id="{4299CBDB-46FD-4DEF-9E3E-B60FF4498881}" type="datetime1">
              <a:rPr lang="zh-CN" altLang="en-US" smtClean="0"/>
              <a:t>2022/6/1</a:t>
            </a:fld>
            <a:endParaRPr lang="zh-CN" altLang="en-US"/>
          </a:p>
        </p:txBody>
      </p:sp>
      <p:sp>
        <p:nvSpPr>
          <p:cNvPr id="9" name="灯片编号占位符 8"/>
          <p:cNvSpPr>
            <a:spLocks noGrp="1"/>
          </p:cNvSpPr>
          <p:nvPr>
            <p:ph type="sldNum" sz="quarter" idx="12"/>
          </p:nvPr>
        </p:nvSpPr>
        <p:spPr/>
        <p:txBody>
          <a:bodyPr/>
          <a:lstStyle/>
          <a:p>
            <a:fld id="{69764B09-0332-4747-B2BA-F996204B7FB7}" type="slidenum">
              <a:rPr lang="zh-CN" altLang="en-US" smtClean="0"/>
              <a:t>46</a:t>
            </a:fld>
            <a:endParaRPr lang="zh-CN" altLang="en-US"/>
          </a:p>
        </p:txBody>
      </p:sp>
      <p:sp>
        <p:nvSpPr>
          <p:cNvPr id="3" name="标题 2"/>
          <p:cNvSpPr>
            <a:spLocks noGrp="1"/>
          </p:cNvSpPr>
          <p:nvPr>
            <p:ph type="title"/>
          </p:nvPr>
        </p:nvSpPr>
        <p:spPr/>
        <p:txBody>
          <a:bodyPr/>
          <a:lstStyle/>
          <a:p>
            <a:endParaRPr lang="zh-CN" altLang="en-US"/>
          </a:p>
        </p:txBody>
      </p:sp>
      <p:sp>
        <p:nvSpPr>
          <p:cNvPr id="8" name="Rectangle 2"/>
          <p:cNvSpPr txBox="1">
            <a:spLocks noChangeArrowheads="1"/>
          </p:cNvSpPr>
          <p:nvPr/>
        </p:nvSpPr>
        <p:spPr>
          <a:xfrm>
            <a:off x="1155968" y="225420"/>
            <a:ext cx="4490687" cy="563562"/>
          </a:xfrm>
          <a:prstGeom prst="rect">
            <a:avLst/>
          </a:prstGeom>
        </p:spPr>
        <p:txBody>
          <a:bodyPr vert="horz" lIns="91440" tIns="45720" rIns="91440" bIns="45720" rtlCol="0" anchor="b">
            <a:noAutofit/>
          </a:bodyPr>
          <a:lstStyle>
            <a:lvl1pPr algn="l" defTabSz="685800" rtl="0" eaLnBrk="1" latinLnBrk="0" hangingPunct="1">
              <a:lnSpc>
                <a:spcPct val="85000"/>
              </a:lnSpc>
              <a:spcBef>
                <a:spcPct val="0"/>
              </a:spcBef>
              <a:buNone/>
              <a:defRPr sz="3000" kern="1200" spc="-38" baseline="0">
                <a:solidFill>
                  <a:schemeClr val="tx1">
                    <a:lumMod val="75000"/>
                    <a:lumOff val="25000"/>
                  </a:schemeClr>
                </a:solidFill>
                <a:latin typeface="+mj-lt"/>
                <a:ea typeface="+mj-ea"/>
                <a:cs typeface="+mj-cs"/>
              </a:defRPr>
            </a:lvl1pPr>
          </a:lstStyle>
          <a:p>
            <a:r>
              <a:rPr lang="zh-CN" altLang="en-US" sz="2800" b="1" dirty="0">
                <a:solidFill>
                  <a:srgbClr val="0000FF"/>
                </a:solidFill>
                <a:latin typeface="微软雅黑" panose="020B0503020204020204" pitchFamily="34" charset="-122"/>
                <a:ea typeface="微软雅黑" panose="020B0503020204020204" pitchFamily="34" charset="-122"/>
              </a:rPr>
              <a:t>五</a:t>
            </a:r>
            <a:r>
              <a:rPr lang="zh-CN" altLang="en-US" sz="2800" b="1" dirty="0" smtClean="0">
                <a:solidFill>
                  <a:srgbClr val="0000FF"/>
                </a:solidFill>
                <a:latin typeface="微软雅黑" panose="020B0503020204020204" pitchFamily="34" charset="-122"/>
                <a:ea typeface="微软雅黑" panose="020B0503020204020204" pitchFamily="34" charset="-122"/>
              </a:rPr>
              <a:t>、收获与体会</a:t>
            </a:r>
            <a:endParaRPr lang="zh-CN" altLang="en-US" sz="2800" b="1" dirty="0">
              <a:solidFill>
                <a:srgbClr val="0000FF"/>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279299" y="2350121"/>
            <a:ext cx="8833699" cy="923330"/>
          </a:xfrm>
          <a:prstGeom prst="rect">
            <a:avLst/>
          </a:prstGeom>
          <a:noFill/>
        </p:spPr>
        <p:txBody>
          <a:bodyPr wrap="square" rtlCol="0">
            <a:spAutoFit/>
          </a:bodyPr>
          <a:lstStyle/>
          <a:p>
            <a:r>
              <a:rPr lang="zh-CN" altLang="en-US" b="1" dirty="0" smtClean="0">
                <a:solidFill>
                  <a:srgbClr val="CC3300"/>
                </a:solidFill>
              </a:rPr>
              <a:t>吴开：</a:t>
            </a:r>
            <a:r>
              <a:rPr lang="zh-CN" altLang="en-US" dirty="0" smtClean="0"/>
              <a:t>利用商业软件进行力学计算，必须首先对待求解问题和所采用的计算方法有所了解，理解商业软件计算的原理和局限。仿真计算的结果最好用实验进行验证。用好</a:t>
            </a:r>
            <a:r>
              <a:rPr lang="en-US" altLang="zh-CN" dirty="0" smtClean="0"/>
              <a:t>CAE</a:t>
            </a:r>
            <a:r>
              <a:rPr lang="zh-CN" altLang="en-US" dirty="0" smtClean="0"/>
              <a:t>软件的前提是自己对理论知识有深刻的了解。</a:t>
            </a:r>
            <a:endParaRPr lang="zh-CN" altLang="en-US" dirty="0"/>
          </a:p>
        </p:txBody>
      </p:sp>
      <p:sp>
        <p:nvSpPr>
          <p:cNvPr id="5" name="文本框 4"/>
          <p:cNvSpPr txBox="1"/>
          <p:nvPr/>
        </p:nvSpPr>
        <p:spPr>
          <a:xfrm>
            <a:off x="279299" y="3386092"/>
            <a:ext cx="8767759" cy="1200329"/>
          </a:xfrm>
          <a:prstGeom prst="rect">
            <a:avLst/>
          </a:prstGeom>
          <a:noFill/>
        </p:spPr>
        <p:txBody>
          <a:bodyPr wrap="square" rtlCol="0">
            <a:spAutoFit/>
          </a:bodyPr>
          <a:lstStyle/>
          <a:p>
            <a:r>
              <a:rPr lang="zh-CN" altLang="en-US" b="1" dirty="0" smtClean="0">
                <a:solidFill>
                  <a:srgbClr val="CC3300"/>
                </a:solidFill>
              </a:rPr>
              <a:t>彭恒：</a:t>
            </a:r>
            <a:r>
              <a:rPr lang="zh-CN" altLang="en-US" dirty="0" smtClean="0"/>
              <a:t>对</a:t>
            </a:r>
            <a:r>
              <a:rPr lang="en-US" altLang="zh-CN" dirty="0" smtClean="0"/>
              <a:t>STAP90</a:t>
            </a:r>
            <a:r>
              <a:rPr lang="zh-CN" altLang="en-US" dirty="0" smtClean="0"/>
              <a:t>程序进行阅读、调试和修改，到最后采用该软件计算三维实际结构的力学响应并给出可视化的后处理结果；这是一次比较系统、深入的编程体验；不仅对</a:t>
            </a:r>
            <a:r>
              <a:rPr lang="en-US" altLang="zh-CN" dirty="0" smtClean="0"/>
              <a:t>STAP90</a:t>
            </a:r>
            <a:r>
              <a:rPr lang="zh-CN" altLang="en-US" dirty="0" smtClean="0"/>
              <a:t>程序本身有了较深的理解，更重要是对大型有限元代码的程序框架和编程思想的学习和领悟，收获很大！</a:t>
            </a:r>
            <a:endParaRPr lang="en-US" altLang="zh-CN" dirty="0" smtClean="0"/>
          </a:p>
        </p:txBody>
      </p:sp>
      <p:sp>
        <p:nvSpPr>
          <p:cNvPr id="11" name="文本框 10"/>
          <p:cNvSpPr txBox="1"/>
          <p:nvPr/>
        </p:nvSpPr>
        <p:spPr>
          <a:xfrm>
            <a:off x="279299" y="1377234"/>
            <a:ext cx="8833699" cy="923330"/>
          </a:xfrm>
          <a:prstGeom prst="rect">
            <a:avLst/>
          </a:prstGeom>
          <a:noFill/>
        </p:spPr>
        <p:txBody>
          <a:bodyPr wrap="square" rtlCol="0">
            <a:spAutoFit/>
          </a:bodyPr>
          <a:lstStyle/>
          <a:p>
            <a:r>
              <a:rPr lang="zh-CN" altLang="en-US" b="1" dirty="0" smtClean="0">
                <a:solidFill>
                  <a:srgbClr val="CC3300"/>
                </a:solidFill>
              </a:rPr>
              <a:t>李金优：</a:t>
            </a:r>
            <a:r>
              <a:rPr lang="zh-CN" altLang="en-US" dirty="0" smtClean="0"/>
              <a:t>锻炼了调研文献的能力，第一次学习有限元计算软件。使用软件的前提是要对研究的问题有较深的了解，明白有限元软件的计算原理，否则经常出现问题，解决起来很痛苦。小组工作得到很多互补和帮助，感谢师兄。</a:t>
            </a:r>
            <a:endParaRPr lang="en-US" altLang="zh-CN" dirty="0" smtClean="0"/>
          </a:p>
        </p:txBody>
      </p:sp>
    </p:spTree>
    <p:extLst>
      <p:ext uri="{BB962C8B-B14F-4D97-AF65-F5344CB8AC3E}">
        <p14:creationId xmlns:p14="http://schemas.microsoft.com/office/powerpoint/2010/main" val="1890794501"/>
      </p:ext>
    </p:extLst>
  </p:cSld>
  <p:clrMapOvr>
    <a:masterClrMapping/>
  </p:clrMapOvr>
  <mc:AlternateContent xmlns:mc="http://schemas.openxmlformats.org/markup-compatibility/2006" xmlns:p14="http://schemas.microsoft.com/office/powerpoint/2010/main">
    <mc:Choice Requires="p14">
      <p:transition spd="slow" p14:dur="2000" advTm="11209"/>
    </mc:Choice>
    <mc:Fallback xmlns="">
      <p:transition spd="slow" advTm="11209"/>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zh-CN" altLang="en-US" smtClean="0"/>
              <a:t>计算动力学大作业（第三组）</a:t>
            </a:r>
            <a:endParaRPr lang="zh-CN" altLang="en-US" dirty="0" smtClean="0"/>
          </a:p>
        </p:txBody>
      </p:sp>
      <p:sp>
        <p:nvSpPr>
          <p:cNvPr id="6" name="标题 5"/>
          <p:cNvSpPr>
            <a:spLocks noGrp="1"/>
          </p:cNvSpPr>
          <p:nvPr>
            <p:ph type="title"/>
          </p:nvPr>
        </p:nvSpPr>
        <p:spPr/>
        <p:txBody>
          <a:bodyPr/>
          <a:lstStyle/>
          <a:p>
            <a:endParaRPr lang="zh-CN" altLang="en-US"/>
          </a:p>
        </p:txBody>
      </p:sp>
      <p:pic>
        <p:nvPicPr>
          <p:cNvPr id="7" name="Picture 3" descr="C:\Documents and Settings\Administrator\桌面\large_kGLT_44830000496d118e.jpg"/>
          <p:cNvPicPr>
            <a:picLocks noChangeAspect="1" noChangeArrowheads="1"/>
          </p:cNvPicPr>
          <p:nvPr/>
        </p:nvPicPr>
        <p:blipFill>
          <a:blip r:embed="rId3"/>
          <a:srcRect t="10938" b="7812"/>
          <a:stretch>
            <a:fillRect/>
          </a:stretch>
        </p:blipFill>
        <p:spPr bwMode="auto">
          <a:xfrm>
            <a:off x="4504656" y="4562843"/>
            <a:ext cx="2290761" cy="1240829"/>
          </a:xfrm>
          <a:prstGeom prst="rect">
            <a:avLst/>
          </a:prstGeom>
          <a:ln>
            <a:noFill/>
          </a:ln>
          <a:effectLst>
            <a:softEdge rad="112500"/>
          </a:effectLst>
        </p:spPr>
      </p:pic>
      <p:pic>
        <p:nvPicPr>
          <p:cNvPr id="8" name="Picture 5" descr="C:\Documents and Settings\Administrator\桌面\large_mfTS_71c40000491c118c.jpg"/>
          <p:cNvPicPr>
            <a:picLocks noChangeAspect="1" noChangeArrowheads="1"/>
          </p:cNvPicPr>
          <p:nvPr/>
        </p:nvPicPr>
        <p:blipFill>
          <a:blip r:embed="rId4"/>
          <a:srcRect t="12111" b="5858"/>
          <a:stretch>
            <a:fillRect/>
          </a:stretch>
        </p:blipFill>
        <p:spPr bwMode="auto">
          <a:xfrm>
            <a:off x="6803655" y="4562842"/>
            <a:ext cx="2268956" cy="1240829"/>
          </a:xfrm>
          <a:prstGeom prst="rect">
            <a:avLst/>
          </a:prstGeom>
          <a:ln>
            <a:noFill/>
          </a:ln>
          <a:effectLst>
            <a:softEdge rad="112500"/>
          </a:effectLst>
        </p:spPr>
      </p:pic>
      <p:pic>
        <p:nvPicPr>
          <p:cNvPr id="9" name="Picture 8" descr="C:\Documents and Settings\Administrator\桌面\清华照片\夏.jpg"/>
          <p:cNvPicPr>
            <a:picLocks noChangeAspect="1" noChangeArrowheads="1"/>
          </p:cNvPicPr>
          <p:nvPr/>
        </p:nvPicPr>
        <p:blipFill>
          <a:blip r:embed="rId5"/>
          <a:srcRect/>
          <a:stretch>
            <a:fillRect/>
          </a:stretch>
        </p:blipFill>
        <p:spPr bwMode="auto">
          <a:xfrm>
            <a:off x="2268564" y="4562842"/>
            <a:ext cx="2211378" cy="1240829"/>
          </a:xfrm>
          <a:prstGeom prst="rect">
            <a:avLst/>
          </a:prstGeom>
          <a:ln>
            <a:noFill/>
          </a:ln>
          <a:effectLst>
            <a:softEdge rad="112500"/>
          </a:effectLst>
        </p:spPr>
      </p:pic>
      <p:pic>
        <p:nvPicPr>
          <p:cNvPr id="10" name="Picture 9" descr="C:\Documents and Settings\Administrator\桌面\清华照片\large_doUI_686e000019481260.jpg"/>
          <p:cNvPicPr>
            <a:picLocks noChangeAspect="1" noChangeArrowheads="1"/>
          </p:cNvPicPr>
          <p:nvPr/>
        </p:nvPicPr>
        <p:blipFill>
          <a:blip r:embed="rId6"/>
          <a:srcRect/>
          <a:stretch>
            <a:fillRect/>
          </a:stretch>
        </p:blipFill>
        <p:spPr bwMode="auto">
          <a:xfrm>
            <a:off x="51697" y="4562841"/>
            <a:ext cx="2216867" cy="1240830"/>
          </a:xfrm>
          <a:prstGeom prst="rect">
            <a:avLst/>
          </a:prstGeom>
          <a:ln>
            <a:noFill/>
          </a:ln>
          <a:effectLst>
            <a:softEdge rad="112500"/>
          </a:effectLst>
        </p:spPr>
      </p:pic>
      <p:graphicFrame>
        <p:nvGraphicFramePr>
          <p:cNvPr id="15" name="图示 14"/>
          <p:cNvGraphicFramePr/>
          <p:nvPr>
            <p:extLst>
              <p:ext uri="{D42A27DB-BD31-4B8C-83A1-F6EECF244321}">
                <p14:modId xmlns:p14="http://schemas.microsoft.com/office/powerpoint/2010/main" val="2605126131"/>
              </p:ext>
            </p:extLst>
          </p:nvPr>
        </p:nvGraphicFramePr>
        <p:xfrm>
          <a:off x="1591290" y="1949488"/>
          <a:ext cx="5963801" cy="1709829"/>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2" name="日期占位符 1"/>
          <p:cNvSpPr>
            <a:spLocks noGrp="1"/>
          </p:cNvSpPr>
          <p:nvPr>
            <p:ph type="dt" sz="half" idx="10"/>
          </p:nvPr>
        </p:nvSpPr>
        <p:spPr/>
        <p:txBody>
          <a:bodyPr/>
          <a:lstStyle/>
          <a:p>
            <a:fld id="{65C860FA-A6DB-4D71-AC1A-667BB0286504}" type="datetime1">
              <a:rPr lang="zh-CN" altLang="en-US" smtClean="0"/>
              <a:t>2022/6/1</a:t>
            </a:fld>
            <a:endParaRPr lang="zh-CN" altLang="en-US"/>
          </a:p>
        </p:txBody>
      </p:sp>
      <p:sp>
        <p:nvSpPr>
          <p:cNvPr id="11" name="灯片编号占位符 10"/>
          <p:cNvSpPr>
            <a:spLocks noGrp="1"/>
          </p:cNvSpPr>
          <p:nvPr>
            <p:ph type="sldNum" sz="quarter" idx="12"/>
          </p:nvPr>
        </p:nvSpPr>
        <p:spPr/>
        <p:txBody>
          <a:bodyPr/>
          <a:lstStyle/>
          <a:p>
            <a:fld id="{69764B09-0332-4747-B2BA-F996204B7FB7}" type="slidenum">
              <a:rPr lang="zh-CN" altLang="en-US" smtClean="0"/>
              <a:t>47</a:t>
            </a:fld>
            <a:endParaRPr lang="zh-CN" altLang="en-US"/>
          </a:p>
        </p:txBody>
      </p:sp>
    </p:spTree>
    <p:extLst>
      <p:ext uri="{BB962C8B-B14F-4D97-AF65-F5344CB8AC3E}">
        <p14:creationId xmlns:p14="http://schemas.microsoft.com/office/powerpoint/2010/main" val="564201146"/>
      </p:ext>
    </p:extLst>
  </p:cSld>
  <p:clrMapOvr>
    <a:masterClrMapping/>
  </p:clrMapOvr>
  <mc:AlternateContent xmlns:mc="http://schemas.openxmlformats.org/markup-compatibility/2006" xmlns:p14="http://schemas.microsoft.com/office/powerpoint/2010/main">
    <mc:Choice Requires="p14">
      <p:transition spd="slow" p14:dur="2000" advTm="1105"/>
    </mc:Choice>
    <mc:Fallback xmlns="">
      <p:transition spd="slow" advTm="1105"/>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zh-CN" altLang="en-US" smtClean="0"/>
              <a:t>计算动力学大作业（第三组）</a:t>
            </a:r>
            <a:endParaRPr lang="zh-CN" altLang="en-US" dirty="0"/>
          </a:p>
        </p:txBody>
      </p:sp>
      <p:sp>
        <p:nvSpPr>
          <p:cNvPr id="7" name="内容占位符 6"/>
          <p:cNvSpPr>
            <a:spLocks noGrp="1"/>
          </p:cNvSpPr>
          <p:nvPr>
            <p:ph idx="1"/>
          </p:nvPr>
        </p:nvSpPr>
        <p:spPr>
          <a:xfrm>
            <a:off x="1625659" y="1427836"/>
            <a:ext cx="6444154" cy="4247317"/>
          </a:xfrm>
          <a:prstGeom prst="rect">
            <a:avLst/>
          </a:prstGeom>
        </p:spPr>
        <p:txBody>
          <a:bodyPr wrap="square">
            <a:spAutoFit/>
          </a:bodyPr>
          <a:lstStyle/>
          <a:p>
            <a:pPr marL="0" indent="0">
              <a:lnSpc>
                <a:spcPct val="150000"/>
              </a:lnSpc>
              <a:spcBef>
                <a:spcPts val="0"/>
              </a:spcBef>
              <a:spcAft>
                <a:spcPts val="0"/>
              </a:spcAft>
              <a:buNone/>
            </a:pPr>
            <a:r>
              <a:rPr lang="en-US" altLang="zh-CN" sz="3600" b="1" dirty="0" smtClean="0">
                <a:solidFill>
                  <a:schemeClr val="bg1">
                    <a:lumMod val="75000"/>
                  </a:schemeClr>
                </a:solidFill>
                <a:latin typeface="楷体" panose="02010609060101010101" pitchFamily="49" charset="-122"/>
                <a:ea typeface="楷体" panose="02010609060101010101" pitchFamily="49" charset="-122"/>
              </a:rPr>
              <a:t>1.</a:t>
            </a:r>
            <a:r>
              <a:rPr lang="zh-CN" altLang="en-US" sz="3600" b="1" dirty="0" smtClean="0">
                <a:solidFill>
                  <a:schemeClr val="bg1">
                    <a:lumMod val="75000"/>
                  </a:schemeClr>
                </a:solidFill>
                <a:latin typeface="楷体" panose="02010609060101010101" pitchFamily="49" charset="-122"/>
                <a:ea typeface="楷体" panose="02010609060101010101" pitchFamily="49" charset="-122"/>
              </a:rPr>
              <a:t>大作业选题与分工</a:t>
            </a:r>
            <a:endParaRPr lang="en-US" altLang="zh-CN" sz="3600" b="1" dirty="0">
              <a:solidFill>
                <a:schemeClr val="bg1">
                  <a:lumMod val="75000"/>
                </a:schemeClr>
              </a:solidFill>
              <a:latin typeface="楷体" panose="02010609060101010101" pitchFamily="49" charset="-122"/>
              <a:ea typeface="楷体" panose="02010609060101010101" pitchFamily="49" charset="-122"/>
            </a:endParaRPr>
          </a:p>
          <a:p>
            <a:pPr marL="0" indent="0">
              <a:lnSpc>
                <a:spcPct val="150000"/>
              </a:lnSpc>
              <a:spcBef>
                <a:spcPts val="0"/>
              </a:spcBef>
              <a:spcAft>
                <a:spcPts val="0"/>
              </a:spcAft>
              <a:buNone/>
            </a:pPr>
            <a:r>
              <a:rPr lang="en-US" altLang="zh-CN" sz="3600" b="1" dirty="0" smtClean="0">
                <a:solidFill>
                  <a:srgbClr val="0000FF"/>
                </a:solidFill>
                <a:latin typeface="楷体" panose="02010609060101010101" pitchFamily="49" charset="-122"/>
                <a:ea typeface="楷体" panose="02010609060101010101" pitchFamily="49" charset="-122"/>
              </a:rPr>
              <a:t>2.</a:t>
            </a:r>
            <a:r>
              <a:rPr lang="zh-CN" altLang="en-US" sz="3600" b="1" dirty="0" smtClean="0">
                <a:solidFill>
                  <a:srgbClr val="0000FF"/>
                </a:solidFill>
                <a:latin typeface="楷体" panose="02010609060101010101" pitchFamily="49" charset="-122"/>
                <a:ea typeface="楷体" panose="02010609060101010101" pitchFamily="49" charset="-122"/>
              </a:rPr>
              <a:t>文献调研</a:t>
            </a:r>
            <a:endParaRPr lang="en-US" altLang="zh-CN" sz="3600" b="1" dirty="0" smtClean="0">
              <a:solidFill>
                <a:srgbClr val="0000FF"/>
              </a:solidFill>
              <a:latin typeface="楷体" panose="02010609060101010101" pitchFamily="49" charset="-122"/>
              <a:ea typeface="楷体" panose="02010609060101010101" pitchFamily="49" charset="-122"/>
            </a:endParaRPr>
          </a:p>
          <a:p>
            <a:pPr marL="0" indent="0">
              <a:lnSpc>
                <a:spcPct val="150000"/>
              </a:lnSpc>
              <a:spcBef>
                <a:spcPts val="0"/>
              </a:spcBef>
              <a:spcAft>
                <a:spcPts val="0"/>
              </a:spcAft>
              <a:buNone/>
            </a:pPr>
            <a:r>
              <a:rPr lang="en-US" altLang="zh-CN" sz="3600" b="1" dirty="0" smtClean="0">
                <a:solidFill>
                  <a:schemeClr val="bg1">
                    <a:lumMod val="75000"/>
                  </a:schemeClr>
                </a:solidFill>
                <a:latin typeface="楷体" panose="02010609060101010101" pitchFamily="49" charset="-122"/>
                <a:ea typeface="楷体" panose="02010609060101010101" pitchFamily="49" charset="-122"/>
              </a:rPr>
              <a:t>3.</a:t>
            </a:r>
            <a:r>
              <a:rPr lang="zh-CN" altLang="en-US" sz="3600" b="1" dirty="0" smtClean="0">
                <a:solidFill>
                  <a:schemeClr val="bg1">
                    <a:lumMod val="75000"/>
                  </a:schemeClr>
                </a:solidFill>
                <a:latin typeface="楷体" panose="02010609060101010101" pitchFamily="49" charset="-122"/>
                <a:ea typeface="楷体" panose="02010609060101010101" pitchFamily="49" charset="-122"/>
              </a:rPr>
              <a:t>扩展</a:t>
            </a:r>
            <a:r>
              <a:rPr lang="en-US" altLang="zh-CN" sz="3600" b="1" dirty="0" smtClean="0">
                <a:solidFill>
                  <a:schemeClr val="bg1">
                    <a:lumMod val="75000"/>
                  </a:schemeClr>
                </a:solidFill>
                <a:latin typeface="楷体" panose="02010609060101010101" pitchFamily="49" charset="-122"/>
                <a:ea typeface="楷体" panose="02010609060101010101" pitchFamily="49" charset="-122"/>
              </a:rPr>
              <a:t>STAP90</a:t>
            </a:r>
            <a:r>
              <a:rPr lang="zh-CN" altLang="en-US" sz="3600" b="1" dirty="0" smtClean="0">
                <a:solidFill>
                  <a:schemeClr val="bg1">
                    <a:lumMod val="75000"/>
                  </a:schemeClr>
                </a:solidFill>
                <a:latin typeface="楷体" panose="02010609060101010101" pitchFamily="49" charset="-122"/>
                <a:ea typeface="楷体" panose="02010609060101010101" pitchFamily="49" charset="-122"/>
              </a:rPr>
              <a:t>程序</a:t>
            </a:r>
            <a:endParaRPr lang="en-US" altLang="zh-CN" sz="3600" b="1" dirty="0" smtClean="0">
              <a:solidFill>
                <a:schemeClr val="bg1">
                  <a:lumMod val="75000"/>
                </a:schemeClr>
              </a:solidFill>
              <a:latin typeface="楷体" panose="02010609060101010101" pitchFamily="49" charset="-122"/>
              <a:ea typeface="楷体" panose="02010609060101010101" pitchFamily="49" charset="-122"/>
            </a:endParaRPr>
          </a:p>
          <a:p>
            <a:pPr marL="0" indent="0">
              <a:lnSpc>
                <a:spcPct val="150000"/>
              </a:lnSpc>
              <a:spcBef>
                <a:spcPts val="0"/>
              </a:spcBef>
              <a:spcAft>
                <a:spcPts val="0"/>
              </a:spcAft>
              <a:buNone/>
            </a:pPr>
            <a:r>
              <a:rPr lang="en-US" altLang="zh-CN" sz="3600" b="1" dirty="0" smtClean="0">
                <a:solidFill>
                  <a:schemeClr val="bg1">
                    <a:lumMod val="75000"/>
                  </a:schemeClr>
                </a:solidFill>
                <a:latin typeface="楷体" panose="02010609060101010101" pitchFamily="49" charset="-122"/>
                <a:ea typeface="楷体" panose="02010609060101010101" pitchFamily="49" charset="-122"/>
              </a:rPr>
              <a:t>4.</a:t>
            </a:r>
            <a:r>
              <a:rPr lang="zh-CN" altLang="en-US" sz="3600" b="1" dirty="0" smtClean="0">
                <a:solidFill>
                  <a:schemeClr val="bg1">
                    <a:lumMod val="75000"/>
                  </a:schemeClr>
                </a:solidFill>
                <a:latin typeface="楷体" panose="02010609060101010101" pitchFamily="49" charset="-122"/>
                <a:ea typeface="楷体" panose="02010609060101010101" pitchFamily="49" charset="-122"/>
              </a:rPr>
              <a:t>实际冲击问题软件分析</a:t>
            </a:r>
            <a:endParaRPr lang="en-US" altLang="zh-CN" sz="3600" b="1" dirty="0" smtClean="0">
              <a:solidFill>
                <a:schemeClr val="bg1">
                  <a:lumMod val="75000"/>
                </a:schemeClr>
              </a:solidFill>
              <a:latin typeface="楷体" panose="02010609060101010101" pitchFamily="49" charset="-122"/>
              <a:ea typeface="楷体" panose="02010609060101010101" pitchFamily="49" charset="-122"/>
            </a:endParaRPr>
          </a:p>
          <a:p>
            <a:pPr marL="0" indent="0">
              <a:lnSpc>
                <a:spcPct val="150000"/>
              </a:lnSpc>
              <a:spcBef>
                <a:spcPts val="0"/>
              </a:spcBef>
              <a:spcAft>
                <a:spcPts val="0"/>
              </a:spcAft>
              <a:buNone/>
            </a:pPr>
            <a:r>
              <a:rPr lang="en-US" altLang="zh-CN" sz="3600" b="1" dirty="0" smtClean="0">
                <a:solidFill>
                  <a:schemeClr val="bg1">
                    <a:lumMod val="75000"/>
                  </a:schemeClr>
                </a:solidFill>
                <a:latin typeface="楷体" panose="02010609060101010101" pitchFamily="49" charset="-122"/>
                <a:ea typeface="楷体" panose="02010609060101010101" pitchFamily="49" charset="-122"/>
              </a:rPr>
              <a:t>5.</a:t>
            </a:r>
            <a:r>
              <a:rPr lang="zh-CN" altLang="en-US" sz="3600" b="1" dirty="0" smtClean="0">
                <a:solidFill>
                  <a:schemeClr val="bg1">
                    <a:lumMod val="75000"/>
                  </a:schemeClr>
                </a:solidFill>
                <a:latin typeface="楷体" panose="02010609060101010101" pitchFamily="49" charset="-122"/>
                <a:ea typeface="楷体" panose="02010609060101010101" pitchFamily="49" charset="-122"/>
              </a:rPr>
              <a:t>收获与体会</a:t>
            </a:r>
            <a:endParaRPr lang="en-US" altLang="zh-CN" sz="3600" b="1" dirty="0" smtClean="0">
              <a:solidFill>
                <a:schemeClr val="bg1">
                  <a:lumMod val="75000"/>
                </a:schemeClr>
              </a:solidFill>
              <a:latin typeface="楷体" panose="02010609060101010101" pitchFamily="49" charset="-122"/>
              <a:ea typeface="楷体" panose="02010609060101010101" pitchFamily="49" charset="-122"/>
            </a:endParaRPr>
          </a:p>
        </p:txBody>
      </p:sp>
      <p:sp>
        <p:nvSpPr>
          <p:cNvPr id="8" name="Rectangle 2"/>
          <p:cNvSpPr txBox="1">
            <a:spLocks noChangeArrowheads="1"/>
          </p:cNvSpPr>
          <p:nvPr/>
        </p:nvSpPr>
        <p:spPr>
          <a:xfrm>
            <a:off x="3216805" y="112734"/>
            <a:ext cx="2520115" cy="748531"/>
          </a:xfrm>
          <a:prstGeom prst="rect">
            <a:avLst/>
          </a:prstGeom>
        </p:spPr>
        <p:txBody>
          <a:bodyPr vert="horz" lIns="91440" tIns="45720" rIns="91440" bIns="45720" rtlCol="0" anchor="b">
            <a:noAutofit/>
          </a:bodyPr>
          <a:lstStyle>
            <a:lvl1pPr algn="l" defTabSz="685800" rtl="0" eaLnBrk="1" latinLnBrk="0" hangingPunct="1">
              <a:lnSpc>
                <a:spcPct val="85000"/>
              </a:lnSpc>
              <a:spcBef>
                <a:spcPct val="0"/>
              </a:spcBef>
              <a:buNone/>
              <a:defRPr sz="3000" kern="1200" spc="-38" baseline="0">
                <a:solidFill>
                  <a:schemeClr val="tx1">
                    <a:lumMod val="75000"/>
                    <a:lumOff val="25000"/>
                  </a:schemeClr>
                </a:solidFill>
                <a:latin typeface="+mj-lt"/>
                <a:ea typeface="+mj-ea"/>
                <a:cs typeface="+mj-cs"/>
              </a:defRPr>
            </a:lvl1pPr>
          </a:lstStyle>
          <a:p>
            <a:r>
              <a:rPr lang="zh-CN" altLang="en-US" sz="3800" b="1" dirty="0" smtClean="0">
                <a:solidFill>
                  <a:srgbClr val="0000FF"/>
                </a:solidFill>
                <a:latin typeface="微软雅黑" panose="020B0503020204020204" pitchFamily="34" charset="-122"/>
                <a:ea typeface="微软雅黑" panose="020B0503020204020204" pitchFamily="34" charset="-122"/>
              </a:rPr>
              <a:t>主要内容</a:t>
            </a:r>
            <a:endParaRPr lang="en-US" altLang="zh-CN" sz="3800" b="1" dirty="0" smtClean="0">
              <a:solidFill>
                <a:srgbClr val="0000FF"/>
              </a:solidFill>
              <a:latin typeface="微软雅黑" panose="020B0503020204020204" pitchFamily="34" charset="-122"/>
              <a:ea typeface="微软雅黑" panose="020B0503020204020204" pitchFamily="34" charset="-122"/>
            </a:endParaRPr>
          </a:p>
        </p:txBody>
      </p:sp>
      <p:sp>
        <p:nvSpPr>
          <p:cNvPr id="2" name="日期占位符 1"/>
          <p:cNvSpPr>
            <a:spLocks noGrp="1"/>
          </p:cNvSpPr>
          <p:nvPr>
            <p:ph type="dt" sz="half" idx="10"/>
          </p:nvPr>
        </p:nvSpPr>
        <p:spPr/>
        <p:txBody>
          <a:bodyPr/>
          <a:lstStyle/>
          <a:p>
            <a:fld id="{EA77F996-AC65-4859-819A-574D3280A57D}" type="datetime1">
              <a:rPr lang="zh-CN" altLang="en-US" smtClean="0"/>
              <a:t>2022/6/1</a:t>
            </a:fld>
            <a:endParaRPr lang="zh-CN" altLang="en-US"/>
          </a:p>
        </p:txBody>
      </p:sp>
      <p:sp>
        <p:nvSpPr>
          <p:cNvPr id="9" name="灯片编号占位符 8"/>
          <p:cNvSpPr>
            <a:spLocks noGrp="1"/>
          </p:cNvSpPr>
          <p:nvPr>
            <p:ph type="sldNum" sz="quarter" idx="12"/>
          </p:nvPr>
        </p:nvSpPr>
        <p:spPr/>
        <p:txBody>
          <a:bodyPr/>
          <a:lstStyle/>
          <a:p>
            <a:fld id="{69764B09-0332-4747-B2BA-F996204B7FB7}" type="slidenum">
              <a:rPr lang="zh-CN" altLang="en-US" smtClean="0"/>
              <a:t>5</a:t>
            </a:fld>
            <a:endParaRPr lang="zh-CN" altLang="en-US"/>
          </a:p>
        </p:txBody>
      </p:sp>
    </p:spTree>
    <p:extLst>
      <p:ext uri="{BB962C8B-B14F-4D97-AF65-F5344CB8AC3E}">
        <p14:creationId xmlns:p14="http://schemas.microsoft.com/office/powerpoint/2010/main" val="2218122439"/>
      </p:ext>
    </p:extLst>
  </p:cSld>
  <p:clrMapOvr>
    <a:masterClrMapping/>
  </p:clrMapOvr>
  <mc:AlternateContent xmlns:mc="http://schemas.openxmlformats.org/markup-compatibility/2006" xmlns:p14="http://schemas.microsoft.com/office/powerpoint/2010/main">
    <mc:Choice Requires="p14">
      <p:transition spd="slow" p14:dur="2000" advTm="11209"/>
    </mc:Choice>
    <mc:Fallback xmlns="">
      <p:transition spd="slow" advTm="11209"/>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zh-CN" altLang="en-US"/>
              <a:t>计算动力学大作业（第三组）</a:t>
            </a:r>
            <a:endParaRPr lang="zh-CN" altLang="en-US" dirty="0"/>
          </a:p>
        </p:txBody>
      </p:sp>
      <p:sp>
        <p:nvSpPr>
          <p:cNvPr id="2" name="日期占位符 1"/>
          <p:cNvSpPr>
            <a:spLocks noGrp="1"/>
          </p:cNvSpPr>
          <p:nvPr>
            <p:ph type="dt" sz="half" idx="10"/>
          </p:nvPr>
        </p:nvSpPr>
        <p:spPr/>
        <p:txBody>
          <a:bodyPr/>
          <a:lstStyle/>
          <a:p>
            <a:fld id="{CF514AD8-77DD-44E7-B7E2-DE664D8962B6}" type="datetime1">
              <a:rPr lang="zh-CN" altLang="en-US" smtClean="0"/>
              <a:t>2022/6/1</a:t>
            </a:fld>
            <a:endParaRPr lang="zh-CN" altLang="en-US"/>
          </a:p>
        </p:txBody>
      </p:sp>
      <p:sp>
        <p:nvSpPr>
          <p:cNvPr id="9" name="灯片编号占位符 8"/>
          <p:cNvSpPr>
            <a:spLocks noGrp="1"/>
          </p:cNvSpPr>
          <p:nvPr>
            <p:ph type="sldNum" sz="quarter" idx="12"/>
          </p:nvPr>
        </p:nvSpPr>
        <p:spPr/>
        <p:txBody>
          <a:bodyPr/>
          <a:lstStyle/>
          <a:p>
            <a:fld id="{69764B09-0332-4747-B2BA-F996204B7FB7}" type="slidenum">
              <a:rPr lang="zh-CN" altLang="en-US" smtClean="0"/>
              <a:t>6</a:t>
            </a:fld>
            <a:endParaRPr lang="zh-CN" altLang="en-US"/>
          </a:p>
        </p:txBody>
      </p:sp>
      <p:sp>
        <p:nvSpPr>
          <p:cNvPr id="3" name="标题 2"/>
          <p:cNvSpPr>
            <a:spLocks noGrp="1"/>
          </p:cNvSpPr>
          <p:nvPr>
            <p:ph type="title"/>
          </p:nvPr>
        </p:nvSpPr>
        <p:spPr/>
        <p:txBody>
          <a:bodyPr/>
          <a:lstStyle/>
          <a:p>
            <a:endParaRPr lang="zh-CN" altLang="en-US"/>
          </a:p>
        </p:txBody>
      </p:sp>
      <p:sp>
        <p:nvSpPr>
          <p:cNvPr id="8" name="Rectangle 2"/>
          <p:cNvSpPr txBox="1">
            <a:spLocks noChangeArrowheads="1"/>
          </p:cNvSpPr>
          <p:nvPr/>
        </p:nvSpPr>
        <p:spPr>
          <a:xfrm>
            <a:off x="1155968" y="225420"/>
            <a:ext cx="4490687" cy="563562"/>
          </a:xfrm>
          <a:prstGeom prst="rect">
            <a:avLst/>
          </a:prstGeom>
        </p:spPr>
        <p:txBody>
          <a:bodyPr vert="horz" lIns="91440" tIns="45720" rIns="91440" bIns="45720" rtlCol="0" anchor="b">
            <a:noAutofit/>
          </a:bodyPr>
          <a:lstStyle>
            <a:lvl1pPr algn="l" defTabSz="685800" rtl="0" eaLnBrk="1" latinLnBrk="0" hangingPunct="1">
              <a:lnSpc>
                <a:spcPct val="85000"/>
              </a:lnSpc>
              <a:spcBef>
                <a:spcPct val="0"/>
              </a:spcBef>
              <a:buNone/>
              <a:defRPr sz="3000" kern="1200" spc="-38" baseline="0">
                <a:solidFill>
                  <a:schemeClr val="tx1">
                    <a:lumMod val="75000"/>
                    <a:lumOff val="25000"/>
                  </a:schemeClr>
                </a:solidFill>
                <a:latin typeface="+mj-lt"/>
                <a:ea typeface="+mj-ea"/>
                <a:cs typeface="+mj-cs"/>
              </a:defRPr>
            </a:lvl1pPr>
          </a:lstStyle>
          <a:p>
            <a:r>
              <a:rPr lang="zh-CN" altLang="en-US" sz="2800" b="1" dirty="0">
                <a:solidFill>
                  <a:srgbClr val="0000FF"/>
                </a:solidFill>
                <a:latin typeface="微软雅黑" panose="020B0503020204020204" pitchFamily="34" charset="-122"/>
                <a:ea typeface="微软雅黑" panose="020B0503020204020204" pitchFamily="34" charset="-122"/>
              </a:rPr>
              <a:t>二、文献调研</a:t>
            </a:r>
          </a:p>
        </p:txBody>
      </p:sp>
      <p:sp>
        <p:nvSpPr>
          <p:cNvPr id="21" name="文本框 20"/>
          <p:cNvSpPr txBox="1"/>
          <p:nvPr/>
        </p:nvSpPr>
        <p:spPr>
          <a:xfrm>
            <a:off x="184486" y="1100911"/>
            <a:ext cx="6521114" cy="461665"/>
          </a:xfrm>
          <a:prstGeom prst="rect">
            <a:avLst/>
          </a:prstGeom>
          <a:noFill/>
        </p:spPr>
        <p:txBody>
          <a:bodyPr wrap="square" rtlCol="0">
            <a:spAutoFit/>
          </a:bodyPr>
          <a:lstStyle/>
          <a:p>
            <a:pPr marL="342900" indent="-342900">
              <a:buFont typeface="Wingdings" panose="05000000000000000000" pitchFamily="2" charset="2"/>
              <a:buChar char="n"/>
            </a:pPr>
            <a:r>
              <a:rPr lang="en-US" altLang="zh-CN" sz="2400" b="1" dirty="0" err="1">
                <a:solidFill>
                  <a:srgbClr val="7030A0"/>
                </a:solidFill>
                <a:latin typeface="华文楷体" panose="02010600040101010101" pitchFamily="2" charset="-122"/>
                <a:ea typeface="华文楷体" panose="02010600040101010101" pitchFamily="2" charset="-122"/>
              </a:rPr>
              <a:t>Newmark</a:t>
            </a:r>
            <a:r>
              <a:rPr lang="zh-CN" altLang="en-US" sz="2400" b="1" dirty="0">
                <a:solidFill>
                  <a:srgbClr val="7030A0"/>
                </a:solidFill>
                <a:latin typeface="华文楷体" panose="02010600040101010101" pitchFamily="2" charset="-122"/>
                <a:ea typeface="华文楷体" panose="02010600040101010101" pitchFamily="2" charset="-122"/>
              </a:rPr>
              <a:t>法回顾（</a:t>
            </a:r>
            <a:r>
              <a:rPr lang="en-US" altLang="zh-CN" sz="2400" b="1" dirty="0">
                <a:solidFill>
                  <a:srgbClr val="7030A0"/>
                </a:solidFill>
                <a:latin typeface="华文楷体" panose="02010600040101010101" pitchFamily="2" charset="-122"/>
                <a:ea typeface="华文楷体" panose="02010600040101010101" pitchFamily="2" charset="-122"/>
              </a:rPr>
              <a:t>1959</a:t>
            </a:r>
            <a:r>
              <a:rPr lang="zh-CN" altLang="en-US" sz="2400" b="1" dirty="0">
                <a:solidFill>
                  <a:srgbClr val="7030A0"/>
                </a:solidFill>
                <a:latin typeface="华文楷体" panose="02010600040101010101" pitchFamily="2" charset="-122"/>
                <a:ea typeface="华文楷体" panose="02010600040101010101" pitchFamily="2" charset="-122"/>
              </a:rPr>
              <a:t>年）</a:t>
            </a:r>
          </a:p>
        </p:txBody>
      </p:sp>
      <p:sp>
        <p:nvSpPr>
          <p:cNvPr id="10" name="矩形 9"/>
          <p:cNvSpPr/>
          <p:nvPr/>
        </p:nvSpPr>
        <p:spPr>
          <a:xfrm>
            <a:off x="352164" y="1929207"/>
            <a:ext cx="6444722" cy="437043"/>
          </a:xfrm>
          <a:prstGeom prst="rect">
            <a:avLst/>
          </a:prstGeom>
        </p:spPr>
        <p:txBody>
          <a:bodyPr wrap="square">
            <a:spAutoFit/>
          </a:bodyPr>
          <a:lstStyle/>
          <a:p>
            <a:pPr marL="342900" indent="-342900">
              <a:lnSpc>
                <a:spcPct val="120000"/>
              </a:lnSpc>
              <a:buFont typeface="Arial" panose="020B0604020202020204" pitchFamily="34" charset="0"/>
              <a:buChar char="•"/>
            </a:pPr>
            <a:r>
              <a:rPr lang="en-US" altLang="zh-CN" sz="2000" dirty="0" err="1"/>
              <a:t>Newmark</a:t>
            </a:r>
            <a:r>
              <a:rPr lang="zh-CN" altLang="en-US" sz="2000" dirty="0"/>
              <a:t>法基本形式：</a:t>
            </a:r>
          </a:p>
        </p:txBody>
      </p:sp>
      <p:graphicFrame>
        <p:nvGraphicFramePr>
          <p:cNvPr id="11" name="对象 10"/>
          <p:cNvGraphicFramePr>
            <a:graphicFrameLocks noChangeAspect="1"/>
          </p:cNvGraphicFramePr>
          <p:nvPr>
            <p:extLst/>
          </p:nvPr>
        </p:nvGraphicFramePr>
        <p:xfrm>
          <a:off x="3401311" y="1734686"/>
          <a:ext cx="4323792" cy="1085057"/>
        </p:xfrm>
        <a:graphic>
          <a:graphicData uri="http://schemas.openxmlformats.org/presentationml/2006/ole">
            <mc:AlternateContent xmlns:mc="http://schemas.openxmlformats.org/markup-compatibility/2006">
              <mc:Choice xmlns:v="urn:schemas-microsoft-com:vml" Requires="v">
                <p:oleObj spid="_x0000_s181380" name="Equation" r:id="rId4" imgW="2489200" imgH="635000" progId="Equation.DSMT4">
                  <p:embed/>
                </p:oleObj>
              </mc:Choice>
              <mc:Fallback>
                <p:oleObj name="Equation" r:id="rId4" imgW="2489200" imgH="63500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01311" y="1734686"/>
                        <a:ext cx="4323792" cy="1085057"/>
                      </a:xfrm>
                      <a:prstGeom prst="rect">
                        <a:avLst/>
                      </a:prstGeom>
                      <a:noFill/>
                    </p:spPr>
                  </p:pic>
                </p:oleObj>
              </mc:Fallback>
            </mc:AlternateContent>
          </a:graphicData>
        </a:graphic>
      </p:graphicFrame>
      <p:sp>
        <p:nvSpPr>
          <p:cNvPr id="19" name="矩形 18"/>
          <p:cNvSpPr/>
          <p:nvPr/>
        </p:nvSpPr>
        <p:spPr>
          <a:xfrm>
            <a:off x="352164" y="4088763"/>
            <a:ext cx="6444722" cy="432041"/>
          </a:xfrm>
          <a:prstGeom prst="rect">
            <a:avLst/>
          </a:prstGeom>
        </p:spPr>
        <p:txBody>
          <a:bodyPr wrap="square">
            <a:spAutoFit/>
          </a:bodyPr>
          <a:lstStyle/>
          <a:p>
            <a:pPr marL="342900" indent="-342900">
              <a:lnSpc>
                <a:spcPct val="120000"/>
              </a:lnSpc>
              <a:buFont typeface="Arial" panose="020B0604020202020204" pitchFamily="34" charset="0"/>
              <a:buChar char="•"/>
            </a:pPr>
            <a:r>
              <a:rPr lang="zh-CN" altLang="en-US" sz="2000" dirty="0"/>
              <a:t>当           ，                     时为无条件稳定，为一阶精度</a:t>
            </a:r>
            <a:endParaRPr lang="en-US" altLang="zh-CN" sz="2000" dirty="0"/>
          </a:p>
        </p:txBody>
      </p:sp>
      <p:sp>
        <p:nvSpPr>
          <p:cNvPr id="18" name="Rectangle 13"/>
          <p:cNvSpPr>
            <a:spLocks noChangeArrowheads="1"/>
          </p:cNvSpPr>
          <p:nvPr/>
        </p:nvSpPr>
        <p:spPr bwMode="auto">
          <a:xfrm>
            <a:off x="4893515" y="2712706"/>
            <a:ext cx="15132922"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20" name="对象 19"/>
          <p:cNvGraphicFramePr>
            <a:graphicFrameLocks noChangeAspect="1"/>
          </p:cNvGraphicFramePr>
          <p:nvPr>
            <p:extLst/>
          </p:nvPr>
        </p:nvGraphicFramePr>
        <p:xfrm>
          <a:off x="4747526" y="2906527"/>
          <a:ext cx="665074" cy="633404"/>
        </p:xfrm>
        <a:graphic>
          <a:graphicData uri="http://schemas.openxmlformats.org/presentationml/2006/ole">
            <mc:AlternateContent xmlns:mc="http://schemas.openxmlformats.org/markup-compatibility/2006">
              <mc:Choice xmlns:v="urn:schemas-microsoft-com:vml" Requires="v">
                <p:oleObj spid="_x0000_s181381" name="Equation" r:id="rId6" imgW="393529" imgH="393529" progId="Equation.DSMT4">
                  <p:embed/>
                </p:oleObj>
              </mc:Choice>
              <mc:Fallback>
                <p:oleObj name="Equation" r:id="rId6" imgW="393529" imgH="393529"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47526" y="2906527"/>
                        <a:ext cx="665074" cy="633404"/>
                      </a:xfrm>
                      <a:prstGeom prst="rect">
                        <a:avLst/>
                      </a:prstGeom>
                      <a:noFill/>
                    </p:spPr>
                  </p:pic>
                </p:oleObj>
              </mc:Fallback>
            </mc:AlternateContent>
          </a:graphicData>
        </a:graphic>
      </p:graphicFrame>
      <p:sp>
        <p:nvSpPr>
          <p:cNvPr id="22" name="Rectangle 15"/>
          <p:cNvSpPr>
            <a:spLocks noChangeArrowheads="1"/>
          </p:cNvSpPr>
          <p:nvPr/>
        </p:nvSpPr>
        <p:spPr bwMode="auto">
          <a:xfrm>
            <a:off x="-2825589" y="1842099"/>
            <a:ext cx="1425686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23" name="对象 22"/>
          <p:cNvGraphicFramePr>
            <a:graphicFrameLocks noChangeAspect="1"/>
          </p:cNvGraphicFramePr>
          <p:nvPr>
            <p:extLst/>
          </p:nvPr>
        </p:nvGraphicFramePr>
        <p:xfrm>
          <a:off x="5578046" y="2937287"/>
          <a:ext cx="594036" cy="594036"/>
        </p:xfrm>
        <a:graphic>
          <a:graphicData uri="http://schemas.openxmlformats.org/presentationml/2006/ole">
            <mc:AlternateContent xmlns:mc="http://schemas.openxmlformats.org/markup-compatibility/2006">
              <mc:Choice xmlns:v="urn:schemas-microsoft-com:vml" Requires="v">
                <p:oleObj spid="_x0000_s181382" name="Equation" r:id="rId8" imgW="406048" imgH="393359" progId="Equation.DSMT4">
                  <p:embed/>
                </p:oleObj>
              </mc:Choice>
              <mc:Fallback>
                <p:oleObj name="Equation" r:id="rId8" imgW="406048" imgH="393359" progId="Equation.DSMT4">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578046" y="2937287"/>
                        <a:ext cx="594036" cy="594036"/>
                      </a:xfrm>
                      <a:prstGeom prst="rect">
                        <a:avLst/>
                      </a:prstGeom>
                      <a:noFill/>
                    </p:spPr>
                  </p:pic>
                </p:oleObj>
              </mc:Fallback>
            </mc:AlternateContent>
          </a:graphicData>
        </a:graphic>
      </p:graphicFrame>
      <p:sp>
        <p:nvSpPr>
          <p:cNvPr id="5" name="Rectangle 26">
            <a:extLst>
              <a:ext uri="{FF2B5EF4-FFF2-40B4-BE49-F238E27FC236}">
                <a16:creationId xmlns:a16="http://schemas.microsoft.com/office/drawing/2014/main" id="{225B84D9-1CA3-4377-999A-202FADEADF8B}"/>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6" name="Object 5">
            <a:extLst>
              <a:ext uri="{FF2B5EF4-FFF2-40B4-BE49-F238E27FC236}">
                <a16:creationId xmlns:a16="http://schemas.microsoft.com/office/drawing/2014/main" id="{81842412-B5A6-41F1-9317-689908A92A28}"/>
              </a:ext>
            </a:extLst>
          </p:cNvPr>
          <p:cNvGraphicFramePr>
            <a:graphicFrameLocks noChangeAspect="1"/>
          </p:cNvGraphicFramePr>
          <p:nvPr>
            <p:extLst/>
          </p:nvPr>
        </p:nvGraphicFramePr>
        <p:xfrm>
          <a:off x="1027911" y="4030582"/>
          <a:ext cx="637682" cy="622316"/>
        </p:xfrm>
        <a:graphic>
          <a:graphicData uri="http://schemas.openxmlformats.org/presentationml/2006/ole">
            <mc:AlternateContent xmlns:mc="http://schemas.openxmlformats.org/markup-compatibility/2006">
              <mc:Choice xmlns:v="urn:schemas-microsoft-com:vml" Requires="v">
                <p:oleObj spid="_x0000_s181383" name="Equation" r:id="rId10" imgW="393529" imgH="393529" progId="Equation.DSMT4">
                  <p:embed/>
                </p:oleObj>
              </mc:Choice>
              <mc:Fallback>
                <p:oleObj name="Equation" r:id="rId10" imgW="393529" imgH="393529" progId="Equation.DSMT4">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27911" y="4030582"/>
                        <a:ext cx="637682" cy="622316"/>
                      </a:xfrm>
                      <a:prstGeom prst="rect">
                        <a:avLst/>
                      </a:prstGeom>
                      <a:noFill/>
                    </p:spPr>
                  </p:pic>
                </p:oleObj>
              </mc:Fallback>
            </mc:AlternateContent>
          </a:graphicData>
        </a:graphic>
      </p:graphicFrame>
      <p:sp>
        <p:nvSpPr>
          <p:cNvPr id="7" name="Rectangle 28">
            <a:extLst>
              <a:ext uri="{FF2B5EF4-FFF2-40B4-BE49-F238E27FC236}">
                <a16:creationId xmlns:a16="http://schemas.microsoft.com/office/drawing/2014/main" id="{7346A52F-C8E2-4D69-A93E-C748D7D03878}"/>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2" name="Object 11">
            <a:extLst>
              <a:ext uri="{FF2B5EF4-FFF2-40B4-BE49-F238E27FC236}">
                <a16:creationId xmlns:a16="http://schemas.microsoft.com/office/drawing/2014/main" id="{9C93B957-A1A3-4ED5-9A3C-3EFEDF9D5983}"/>
              </a:ext>
            </a:extLst>
          </p:cNvPr>
          <p:cNvGraphicFramePr>
            <a:graphicFrameLocks noChangeAspect="1"/>
          </p:cNvGraphicFramePr>
          <p:nvPr>
            <p:extLst/>
          </p:nvPr>
        </p:nvGraphicFramePr>
        <p:xfrm>
          <a:off x="1786436" y="4058630"/>
          <a:ext cx="1303604" cy="549958"/>
        </p:xfrm>
        <a:graphic>
          <a:graphicData uri="http://schemas.openxmlformats.org/presentationml/2006/ole">
            <mc:AlternateContent xmlns:mc="http://schemas.openxmlformats.org/markup-compatibility/2006">
              <mc:Choice xmlns:v="urn:schemas-microsoft-com:vml" Requires="v">
                <p:oleObj spid="_x0000_s181384" name="Equation" r:id="rId12" imgW="901440" imgH="393480" progId="Equation.DSMT4">
                  <p:embed/>
                </p:oleObj>
              </mc:Choice>
              <mc:Fallback>
                <p:oleObj name="Equation" r:id="rId12" imgW="901440" imgH="393480" progId="Equation.DSMT4">
                  <p:embed/>
                  <p:pic>
                    <p:nvPicPr>
                      <p:cNvPr id="0" name=""/>
                      <p:cNvPicPr>
                        <a:picLocks noChangeAspect="1" noChangeArrowheads="1"/>
                      </p:cNvPicPr>
                      <p:nvPr/>
                    </p:nvPicPr>
                    <p:blipFill>
                      <a:blip r:embed="rId13"/>
                      <a:srcRect/>
                      <a:stretch>
                        <a:fillRect/>
                      </a:stretch>
                    </p:blipFill>
                    <p:spPr bwMode="auto">
                      <a:xfrm>
                        <a:off x="1786436" y="4058630"/>
                        <a:ext cx="1303604" cy="549958"/>
                      </a:xfrm>
                      <a:prstGeom prst="rect">
                        <a:avLst/>
                      </a:prstGeom>
                      <a:noFill/>
                    </p:spPr>
                  </p:pic>
                </p:oleObj>
              </mc:Fallback>
            </mc:AlternateContent>
          </a:graphicData>
        </a:graphic>
      </p:graphicFrame>
      <p:sp>
        <p:nvSpPr>
          <p:cNvPr id="24" name="矩形 18">
            <a:extLst>
              <a:ext uri="{FF2B5EF4-FFF2-40B4-BE49-F238E27FC236}">
                <a16:creationId xmlns:a16="http://schemas.microsoft.com/office/drawing/2014/main" id="{AAD2BC24-9221-44CD-91A7-B0ACEF224688}"/>
              </a:ext>
            </a:extLst>
          </p:cNvPr>
          <p:cNvSpPr/>
          <p:nvPr/>
        </p:nvSpPr>
        <p:spPr>
          <a:xfrm>
            <a:off x="352164" y="3062453"/>
            <a:ext cx="6444722" cy="801373"/>
          </a:xfrm>
          <a:prstGeom prst="rect">
            <a:avLst/>
          </a:prstGeom>
        </p:spPr>
        <p:txBody>
          <a:bodyPr wrap="square">
            <a:spAutoFit/>
          </a:bodyPr>
          <a:lstStyle/>
          <a:p>
            <a:pPr marL="342900" indent="-342900">
              <a:lnSpc>
                <a:spcPct val="120000"/>
              </a:lnSpc>
              <a:buFont typeface="Arial" panose="020B0604020202020204" pitchFamily="34" charset="0"/>
              <a:buChar char="•"/>
            </a:pPr>
            <a:r>
              <a:rPr lang="zh-CN" altLang="en-US" sz="2000" dirty="0"/>
              <a:t>平均加速度法（</a:t>
            </a:r>
            <a:r>
              <a:rPr lang="en-US" altLang="zh-CN" sz="2000" dirty="0"/>
              <a:t>trapezoidal rule</a:t>
            </a:r>
            <a:r>
              <a:rPr lang="zh-CN" altLang="en-US" sz="2000" dirty="0"/>
              <a:t>）：</a:t>
            </a:r>
            <a:endParaRPr lang="en-US" altLang="zh-CN" sz="2000" dirty="0"/>
          </a:p>
          <a:p>
            <a:pPr>
              <a:lnSpc>
                <a:spcPct val="120000"/>
              </a:lnSpc>
            </a:pPr>
            <a:r>
              <a:rPr lang="en-US" altLang="zh-CN" sz="2000" dirty="0"/>
              <a:t>      </a:t>
            </a:r>
            <a:r>
              <a:rPr lang="zh-CN" altLang="en-US" sz="2000" dirty="0"/>
              <a:t>无条件稳定，二阶精度，此时算法没有人工阻尼</a:t>
            </a:r>
            <a:endParaRPr lang="en-US" altLang="zh-CN" sz="2000" dirty="0"/>
          </a:p>
        </p:txBody>
      </p:sp>
      <p:sp>
        <p:nvSpPr>
          <p:cNvPr id="29" name="矩形 18">
            <a:extLst>
              <a:ext uri="{FF2B5EF4-FFF2-40B4-BE49-F238E27FC236}">
                <a16:creationId xmlns:a16="http://schemas.microsoft.com/office/drawing/2014/main" id="{6159F4F8-80D9-4AF9-877F-E3CFA142E287}"/>
              </a:ext>
            </a:extLst>
          </p:cNvPr>
          <p:cNvSpPr/>
          <p:nvPr/>
        </p:nvSpPr>
        <p:spPr>
          <a:xfrm>
            <a:off x="368137" y="4650621"/>
            <a:ext cx="8678922" cy="1200329"/>
          </a:xfrm>
          <a:prstGeom prst="rect">
            <a:avLst/>
          </a:prstGeom>
        </p:spPr>
        <p:txBody>
          <a:bodyPr wrap="square">
            <a:spAutoFit/>
          </a:bodyPr>
          <a:lstStyle/>
          <a:p>
            <a:pPr marL="342900" indent="-342900">
              <a:lnSpc>
                <a:spcPct val="120000"/>
              </a:lnSpc>
              <a:buFont typeface="Arial" panose="020B0604020202020204" pitchFamily="34" charset="0"/>
              <a:buChar char="•"/>
            </a:pPr>
            <a:r>
              <a:rPr lang="en-US" altLang="zh-CN" sz="2000" dirty="0" err="1" smtClean="0"/>
              <a:t>Newmark</a:t>
            </a:r>
            <a:r>
              <a:rPr lang="zh-CN" altLang="en-US" sz="2000" dirty="0" smtClean="0"/>
              <a:t>法</a:t>
            </a:r>
            <a:r>
              <a:rPr lang="zh-CN" altLang="en-US" sz="2000" dirty="0"/>
              <a:t>的阻尼由参数   控制，而不是时间</a:t>
            </a:r>
            <a:r>
              <a:rPr lang="zh-CN" altLang="en-US" sz="2000" dirty="0" smtClean="0"/>
              <a:t>步长。如         ，                   </a:t>
            </a:r>
            <a:r>
              <a:rPr lang="zh-CN" altLang="en-US" sz="2000" dirty="0"/>
              <a:t>时，阻尼会随   值增大而增大，且由于低阶模态会被明显影响，</a:t>
            </a:r>
            <a:r>
              <a:rPr lang="en-US" altLang="zh-CN" sz="2000" dirty="0" err="1" smtClean="0"/>
              <a:t>Newmark</a:t>
            </a:r>
            <a:r>
              <a:rPr lang="zh-CN" altLang="en-US" sz="2000" dirty="0" smtClean="0"/>
              <a:t>法</a:t>
            </a:r>
            <a:r>
              <a:rPr lang="zh-CN" altLang="en-US" sz="2000" dirty="0"/>
              <a:t>的阻尼性质不如</a:t>
            </a:r>
            <a:r>
              <a:rPr lang="en-US" altLang="zh-CN" sz="2000" dirty="0" err="1"/>
              <a:t>Houbolt</a:t>
            </a:r>
            <a:r>
              <a:rPr lang="zh-CN" altLang="en-US" sz="2000" dirty="0"/>
              <a:t>和</a:t>
            </a:r>
            <a:r>
              <a:rPr lang="en-US" altLang="zh-CN" sz="2000" dirty="0" smtClean="0"/>
              <a:t>Wilson</a:t>
            </a:r>
            <a:r>
              <a:rPr lang="zh-CN" altLang="en-US" sz="2000" dirty="0" smtClean="0"/>
              <a:t>法</a:t>
            </a:r>
            <a:endParaRPr lang="en-US" altLang="zh-CN" sz="2000" dirty="0"/>
          </a:p>
        </p:txBody>
      </p:sp>
      <p:sp>
        <p:nvSpPr>
          <p:cNvPr id="39" name="Rectangle 58">
            <a:extLst>
              <a:ext uri="{FF2B5EF4-FFF2-40B4-BE49-F238E27FC236}">
                <a16:creationId xmlns:a16="http://schemas.microsoft.com/office/drawing/2014/main" id="{74FAF922-8859-4334-95DE-24DD5E7E916A}"/>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40" name="Object 39">
            <a:extLst>
              <a:ext uri="{FF2B5EF4-FFF2-40B4-BE49-F238E27FC236}">
                <a16:creationId xmlns:a16="http://schemas.microsoft.com/office/drawing/2014/main" id="{675B4C7E-11EE-4DDD-B10F-9F76089CC070}"/>
              </a:ext>
            </a:extLst>
          </p:cNvPr>
          <p:cNvGraphicFramePr>
            <a:graphicFrameLocks noChangeAspect="1"/>
          </p:cNvGraphicFramePr>
          <p:nvPr>
            <p:extLst/>
          </p:nvPr>
        </p:nvGraphicFramePr>
        <p:xfrm>
          <a:off x="3532234" y="4731443"/>
          <a:ext cx="258176" cy="312028"/>
        </p:xfrm>
        <a:graphic>
          <a:graphicData uri="http://schemas.openxmlformats.org/presentationml/2006/ole">
            <mc:AlternateContent xmlns:mc="http://schemas.openxmlformats.org/markup-compatibility/2006">
              <mc:Choice xmlns:v="urn:schemas-microsoft-com:vml" Requires="v">
                <p:oleObj spid="_x0000_s181385" name="Equation" r:id="rId14" imgW="139579" imgH="177646" progId="Equation.DSMT4">
                  <p:embed/>
                </p:oleObj>
              </mc:Choice>
              <mc:Fallback>
                <p:oleObj name="Equation" r:id="rId14" imgW="139579" imgH="177646" progId="Equation.DSMT4">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532234" y="4731443"/>
                        <a:ext cx="258176" cy="312028"/>
                      </a:xfrm>
                      <a:prstGeom prst="rect">
                        <a:avLst/>
                      </a:prstGeom>
                      <a:noFill/>
                    </p:spPr>
                  </p:pic>
                </p:oleObj>
              </mc:Fallback>
            </mc:AlternateContent>
          </a:graphicData>
        </a:graphic>
      </p:graphicFrame>
      <p:sp>
        <p:nvSpPr>
          <p:cNvPr id="41" name="Rectangle 66">
            <a:extLst>
              <a:ext uri="{FF2B5EF4-FFF2-40B4-BE49-F238E27FC236}">
                <a16:creationId xmlns:a16="http://schemas.microsoft.com/office/drawing/2014/main" id="{1E7704A9-E87C-4D7C-A9F2-C338D55BB294}"/>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42" name="Object 41">
            <a:extLst>
              <a:ext uri="{FF2B5EF4-FFF2-40B4-BE49-F238E27FC236}">
                <a16:creationId xmlns:a16="http://schemas.microsoft.com/office/drawing/2014/main" id="{F09FFD8B-2F77-4D25-8835-A00D14E97A74}"/>
              </a:ext>
            </a:extLst>
          </p:cNvPr>
          <p:cNvGraphicFramePr>
            <a:graphicFrameLocks noChangeAspect="1"/>
          </p:cNvGraphicFramePr>
          <p:nvPr>
            <p:extLst/>
          </p:nvPr>
        </p:nvGraphicFramePr>
        <p:xfrm>
          <a:off x="6774776" y="4610448"/>
          <a:ext cx="571093" cy="557332"/>
        </p:xfrm>
        <a:graphic>
          <a:graphicData uri="http://schemas.openxmlformats.org/presentationml/2006/ole">
            <mc:AlternateContent xmlns:mc="http://schemas.openxmlformats.org/markup-compatibility/2006">
              <mc:Choice xmlns:v="urn:schemas-microsoft-com:vml" Requires="v">
                <p:oleObj spid="_x0000_s181386" name="Equation" r:id="rId16" imgW="393529" imgH="393529" progId="Equation.DSMT4">
                  <p:embed/>
                </p:oleObj>
              </mc:Choice>
              <mc:Fallback>
                <p:oleObj name="Equation" r:id="rId16" imgW="393529" imgH="393529" progId="Equation.DSMT4">
                  <p:embed/>
                  <p:pic>
                    <p:nvPicPr>
                      <p:cNvPr id="0" name=""/>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774776" y="4610448"/>
                        <a:ext cx="571093" cy="557332"/>
                      </a:xfrm>
                      <a:prstGeom prst="rect">
                        <a:avLst/>
                      </a:prstGeom>
                      <a:noFill/>
                    </p:spPr>
                  </p:pic>
                </p:oleObj>
              </mc:Fallback>
            </mc:AlternateContent>
          </a:graphicData>
        </a:graphic>
      </p:graphicFrame>
      <p:sp>
        <p:nvSpPr>
          <p:cNvPr id="43" name="Rectangle 68">
            <a:extLst>
              <a:ext uri="{FF2B5EF4-FFF2-40B4-BE49-F238E27FC236}">
                <a16:creationId xmlns:a16="http://schemas.microsoft.com/office/drawing/2014/main" id="{8DFD6AE6-2093-4D5C-B71F-726751331DF6}"/>
              </a:ext>
            </a:extLst>
          </p:cNvPr>
          <p:cNvSpPr>
            <a:spLocks noChangeArrowheads="1"/>
          </p:cNvSpPr>
          <p:nvPr/>
        </p:nvSpPr>
        <p:spPr bwMode="auto">
          <a:xfrm>
            <a:off x="7861462" y="437814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44" name="Object 43">
            <a:extLst>
              <a:ext uri="{FF2B5EF4-FFF2-40B4-BE49-F238E27FC236}">
                <a16:creationId xmlns:a16="http://schemas.microsoft.com/office/drawing/2014/main" id="{200D219A-7915-4DED-BFC1-B1FDEC271DDB}"/>
              </a:ext>
            </a:extLst>
          </p:cNvPr>
          <p:cNvGraphicFramePr>
            <a:graphicFrameLocks noChangeAspect="1"/>
          </p:cNvGraphicFramePr>
          <p:nvPr>
            <p:extLst/>
          </p:nvPr>
        </p:nvGraphicFramePr>
        <p:xfrm>
          <a:off x="7501147" y="4636717"/>
          <a:ext cx="1185597" cy="500174"/>
        </p:xfrm>
        <a:graphic>
          <a:graphicData uri="http://schemas.openxmlformats.org/presentationml/2006/ole">
            <mc:AlternateContent xmlns:mc="http://schemas.openxmlformats.org/markup-compatibility/2006">
              <mc:Choice xmlns:v="urn:schemas-microsoft-com:vml" Requires="v">
                <p:oleObj spid="_x0000_s181387" name="Equation" r:id="rId18" imgW="901309" imgH="393529" progId="Equation.DSMT4">
                  <p:embed/>
                </p:oleObj>
              </mc:Choice>
              <mc:Fallback>
                <p:oleObj name="Equation" r:id="rId18" imgW="901309" imgH="393529" progId="Equation.DSMT4">
                  <p:embed/>
                  <p:pic>
                    <p:nvPicPr>
                      <p:cNvPr id="0" name=""/>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7501147" y="4636717"/>
                        <a:ext cx="1185597" cy="500174"/>
                      </a:xfrm>
                      <a:prstGeom prst="rect">
                        <a:avLst/>
                      </a:prstGeom>
                      <a:noFill/>
                    </p:spPr>
                  </p:pic>
                </p:oleObj>
              </mc:Fallback>
            </mc:AlternateContent>
          </a:graphicData>
        </a:graphic>
      </p:graphicFrame>
      <p:graphicFrame>
        <p:nvGraphicFramePr>
          <p:cNvPr id="45" name="Object 44">
            <a:extLst>
              <a:ext uri="{FF2B5EF4-FFF2-40B4-BE49-F238E27FC236}">
                <a16:creationId xmlns:a16="http://schemas.microsoft.com/office/drawing/2014/main" id="{A9C99E97-EE31-43FC-99B4-7D7021459C5C}"/>
              </a:ext>
            </a:extLst>
          </p:cNvPr>
          <p:cNvGraphicFramePr>
            <a:graphicFrameLocks noChangeAspect="1"/>
          </p:cNvGraphicFramePr>
          <p:nvPr>
            <p:extLst/>
          </p:nvPr>
        </p:nvGraphicFramePr>
        <p:xfrm>
          <a:off x="1786436" y="5115787"/>
          <a:ext cx="258176" cy="312028"/>
        </p:xfrm>
        <a:graphic>
          <a:graphicData uri="http://schemas.openxmlformats.org/presentationml/2006/ole">
            <mc:AlternateContent xmlns:mc="http://schemas.openxmlformats.org/markup-compatibility/2006">
              <mc:Choice xmlns:v="urn:schemas-microsoft-com:vml" Requires="v">
                <p:oleObj spid="_x0000_s181388" name="Equation" r:id="rId20" imgW="139579" imgH="177646" progId="Equation.DSMT4">
                  <p:embed/>
                </p:oleObj>
              </mc:Choice>
              <mc:Fallback>
                <p:oleObj name="Equation" r:id="rId20" imgW="139579" imgH="177646" progId="Equation.DSMT4">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786436" y="5115787"/>
                        <a:ext cx="258176" cy="312028"/>
                      </a:xfrm>
                      <a:prstGeom prst="rect">
                        <a:avLst/>
                      </a:prstGeom>
                      <a:noFill/>
                    </p:spPr>
                  </p:pic>
                </p:oleObj>
              </mc:Fallback>
            </mc:AlternateContent>
          </a:graphicData>
        </a:graphic>
      </p:graphicFrame>
      <p:graphicFrame>
        <p:nvGraphicFramePr>
          <p:cNvPr id="30" name="Object 24">
            <a:extLst>
              <a:ext uri="{FF2B5EF4-FFF2-40B4-BE49-F238E27FC236}">
                <a16:creationId xmlns:a16="http://schemas.microsoft.com/office/drawing/2014/main" id="{028C8A06-0FFE-4C1D-8C38-7B53E68114D6}"/>
              </a:ext>
            </a:extLst>
          </p:cNvPr>
          <p:cNvGraphicFramePr>
            <a:graphicFrameLocks noChangeAspect="1"/>
          </p:cNvGraphicFramePr>
          <p:nvPr>
            <p:extLst/>
          </p:nvPr>
        </p:nvGraphicFramePr>
        <p:xfrm>
          <a:off x="4302843" y="1183440"/>
          <a:ext cx="3274664" cy="351171"/>
        </p:xfrm>
        <a:graphic>
          <a:graphicData uri="http://schemas.openxmlformats.org/presentationml/2006/ole">
            <mc:AlternateContent xmlns:mc="http://schemas.openxmlformats.org/markup-compatibility/2006">
              <mc:Choice xmlns:v="urn:schemas-microsoft-com:vml" Requires="v">
                <p:oleObj spid="_x0000_s181389" name="Equation" r:id="rId21" imgW="1777229" imgH="203112" progId="Equation.DSMT4">
                  <p:embed/>
                </p:oleObj>
              </mc:Choice>
              <mc:Fallback>
                <p:oleObj name="Equation" r:id="rId21" imgW="1777229" imgH="203112" progId="Equation.DSMT4">
                  <p:embed/>
                  <p:pic>
                    <p:nvPicPr>
                      <p:cNvPr id="0" name=""/>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4302843" y="1183440"/>
                        <a:ext cx="3274664" cy="351171"/>
                      </a:xfrm>
                      <a:prstGeom prst="rect">
                        <a:avLst/>
                      </a:prstGeom>
                      <a:noFill/>
                    </p:spPr>
                  </p:pic>
                </p:oleObj>
              </mc:Fallback>
            </mc:AlternateContent>
          </a:graphicData>
        </a:graphic>
      </p:graphicFrame>
    </p:spTree>
    <p:extLst>
      <p:ext uri="{BB962C8B-B14F-4D97-AF65-F5344CB8AC3E}">
        <p14:creationId xmlns:p14="http://schemas.microsoft.com/office/powerpoint/2010/main" val="2385439703"/>
      </p:ext>
    </p:extLst>
  </p:cSld>
  <p:clrMapOvr>
    <a:masterClrMapping/>
  </p:clrMapOvr>
  <mc:AlternateContent xmlns:mc="http://schemas.openxmlformats.org/markup-compatibility/2006" xmlns:p14="http://schemas.microsoft.com/office/powerpoint/2010/main">
    <mc:Choice Requires="p14">
      <p:transition spd="slow" p14:dur="2000" advTm="11209"/>
    </mc:Choice>
    <mc:Fallback xmlns="">
      <p:transition spd="slow" advTm="11209"/>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zh-CN" altLang="en-US"/>
              <a:t>计算动力学大作业（第三组）</a:t>
            </a:r>
            <a:endParaRPr lang="zh-CN" altLang="en-US" dirty="0"/>
          </a:p>
        </p:txBody>
      </p:sp>
      <p:sp>
        <p:nvSpPr>
          <p:cNvPr id="2" name="日期占位符 1"/>
          <p:cNvSpPr>
            <a:spLocks noGrp="1"/>
          </p:cNvSpPr>
          <p:nvPr>
            <p:ph type="dt" sz="half" idx="10"/>
          </p:nvPr>
        </p:nvSpPr>
        <p:spPr/>
        <p:txBody>
          <a:bodyPr/>
          <a:lstStyle/>
          <a:p>
            <a:fld id="{CF514AD8-77DD-44E7-B7E2-DE664D8962B6}" type="datetime1">
              <a:rPr lang="zh-CN" altLang="en-US" smtClean="0"/>
              <a:t>2022/6/1</a:t>
            </a:fld>
            <a:endParaRPr lang="zh-CN" altLang="en-US"/>
          </a:p>
        </p:txBody>
      </p:sp>
      <p:sp>
        <p:nvSpPr>
          <p:cNvPr id="9" name="灯片编号占位符 8"/>
          <p:cNvSpPr>
            <a:spLocks noGrp="1"/>
          </p:cNvSpPr>
          <p:nvPr>
            <p:ph type="sldNum" sz="quarter" idx="12"/>
          </p:nvPr>
        </p:nvSpPr>
        <p:spPr/>
        <p:txBody>
          <a:bodyPr/>
          <a:lstStyle/>
          <a:p>
            <a:fld id="{69764B09-0332-4747-B2BA-F996204B7FB7}" type="slidenum">
              <a:rPr lang="zh-CN" altLang="en-US" smtClean="0"/>
              <a:t>7</a:t>
            </a:fld>
            <a:endParaRPr lang="zh-CN" altLang="en-US"/>
          </a:p>
        </p:txBody>
      </p:sp>
      <p:sp>
        <p:nvSpPr>
          <p:cNvPr id="3" name="标题 2"/>
          <p:cNvSpPr>
            <a:spLocks noGrp="1"/>
          </p:cNvSpPr>
          <p:nvPr>
            <p:ph type="title"/>
          </p:nvPr>
        </p:nvSpPr>
        <p:spPr/>
        <p:txBody>
          <a:bodyPr/>
          <a:lstStyle/>
          <a:p>
            <a:endParaRPr lang="zh-CN" altLang="en-US"/>
          </a:p>
        </p:txBody>
      </p:sp>
      <p:sp>
        <p:nvSpPr>
          <p:cNvPr id="8" name="Rectangle 2"/>
          <p:cNvSpPr txBox="1">
            <a:spLocks noChangeArrowheads="1"/>
          </p:cNvSpPr>
          <p:nvPr/>
        </p:nvSpPr>
        <p:spPr>
          <a:xfrm>
            <a:off x="1155968" y="225420"/>
            <a:ext cx="4490687" cy="563562"/>
          </a:xfrm>
          <a:prstGeom prst="rect">
            <a:avLst/>
          </a:prstGeom>
        </p:spPr>
        <p:txBody>
          <a:bodyPr vert="horz" lIns="91440" tIns="45720" rIns="91440" bIns="45720" rtlCol="0" anchor="b">
            <a:noAutofit/>
          </a:bodyPr>
          <a:lstStyle>
            <a:lvl1pPr algn="l" defTabSz="685800" rtl="0" eaLnBrk="1" latinLnBrk="0" hangingPunct="1">
              <a:lnSpc>
                <a:spcPct val="85000"/>
              </a:lnSpc>
              <a:spcBef>
                <a:spcPct val="0"/>
              </a:spcBef>
              <a:buNone/>
              <a:defRPr sz="3000" kern="1200" spc="-38" baseline="0">
                <a:solidFill>
                  <a:schemeClr val="tx1">
                    <a:lumMod val="75000"/>
                    <a:lumOff val="25000"/>
                  </a:schemeClr>
                </a:solidFill>
                <a:latin typeface="+mj-lt"/>
                <a:ea typeface="+mj-ea"/>
                <a:cs typeface="+mj-cs"/>
              </a:defRPr>
            </a:lvl1pPr>
          </a:lstStyle>
          <a:p>
            <a:r>
              <a:rPr lang="zh-CN" altLang="en-US" sz="2800" b="1" dirty="0">
                <a:solidFill>
                  <a:srgbClr val="0000FF"/>
                </a:solidFill>
                <a:latin typeface="微软雅黑" panose="020B0503020204020204" pitchFamily="34" charset="-122"/>
                <a:ea typeface="微软雅黑" panose="020B0503020204020204" pitchFamily="34" charset="-122"/>
              </a:rPr>
              <a:t>二、文献调研</a:t>
            </a:r>
          </a:p>
        </p:txBody>
      </p:sp>
      <p:sp>
        <p:nvSpPr>
          <p:cNvPr id="7" name="Rectangle 13">
            <a:extLst>
              <a:ext uri="{FF2B5EF4-FFF2-40B4-BE49-F238E27FC236}">
                <a16:creationId xmlns:a16="http://schemas.microsoft.com/office/drawing/2014/main" id="{F1D9FF4F-DA48-463E-804F-8A82E6B3AEF4}"/>
              </a:ext>
            </a:extLst>
          </p:cNvPr>
          <p:cNvSpPr>
            <a:spLocks noChangeArrowheads="1"/>
          </p:cNvSpPr>
          <p:nvPr/>
        </p:nvSpPr>
        <p:spPr bwMode="auto">
          <a:xfrm>
            <a:off x="724961" y="175156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0" name="Object 9">
            <a:extLst>
              <a:ext uri="{FF2B5EF4-FFF2-40B4-BE49-F238E27FC236}">
                <a16:creationId xmlns:a16="http://schemas.microsoft.com/office/drawing/2014/main" id="{84ADE19B-3A4B-490D-991F-EE804E748429}"/>
              </a:ext>
            </a:extLst>
          </p:cNvPr>
          <p:cNvGraphicFramePr>
            <a:graphicFrameLocks noChangeAspect="1"/>
          </p:cNvGraphicFramePr>
          <p:nvPr>
            <p:extLst/>
          </p:nvPr>
        </p:nvGraphicFramePr>
        <p:xfrm>
          <a:off x="2364573" y="1706821"/>
          <a:ext cx="1456987" cy="321986"/>
        </p:xfrm>
        <a:graphic>
          <a:graphicData uri="http://schemas.openxmlformats.org/presentationml/2006/ole">
            <mc:AlternateContent xmlns:mc="http://schemas.openxmlformats.org/markup-compatibility/2006">
              <mc:Choice xmlns:v="urn:schemas-microsoft-com:vml" Requires="v">
                <p:oleObj spid="_x0000_s182378" name="Equation" r:id="rId4" imgW="850531" imgH="177723" progId="Equation.DSMT4">
                  <p:embed/>
                </p:oleObj>
              </mc:Choice>
              <mc:Fallback>
                <p:oleObj name="Equation" r:id="rId4" imgW="850531" imgH="177723"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64573" y="1706821"/>
                        <a:ext cx="1456987" cy="321986"/>
                      </a:xfrm>
                      <a:prstGeom prst="rect">
                        <a:avLst/>
                      </a:prstGeom>
                      <a:noFill/>
                    </p:spPr>
                  </p:pic>
                </p:oleObj>
              </mc:Fallback>
            </mc:AlternateContent>
          </a:graphicData>
        </a:graphic>
      </p:graphicFrame>
      <p:sp>
        <p:nvSpPr>
          <p:cNvPr id="12" name="矩形 9">
            <a:extLst>
              <a:ext uri="{FF2B5EF4-FFF2-40B4-BE49-F238E27FC236}">
                <a16:creationId xmlns:a16="http://schemas.microsoft.com/office/drawing/2014/main" id="{19E52875-0EC9-4315-BFEA-0A1D0ED2848C}"/>
              </a:ext>
            </a:extLst>
          </p:cNvPr>
          <p:cNvSpPr/>
          <p:nvPr/>
        </p:nvSpPr>
        <p:spPr>
          <a:xfrm>
            <a:off x="222682" y="1636681"/>
            <a:ext cx="6444722" cy="806375"/>
          </a:xfrm>
          <a:prstGeom prst="rect">
            <a:avLst/>
          </a:prstGeom>
        </p:spPr>
        <p:txBody>
          <a:bodyPr wrap="square">
            <a:spAutoFit/>
          </a:bodyPr>
          <a:lstStyle/>
          <a:p>
            <a:pPr marL="342900" indent="-342900">
              <a:lnSpc>
                <a:spcPct val="120000"/>
              </a:lnSpc>
              <a:buFont typeface="Arial" panose="020B0604020202020204" pitchFamily="34" charset="0"/>
              <a:buChar char="•"/>
            </a:pPr>
            <a:r>
              <a:rPr lang="zh-CN" altLang="en-US" sz="2000" dirty="0"/>
              <a:t>解决线性问题：</a:t>
            </a:r>
            <a:endParaRPr lang="en-US" altLang="zh-CN" sz="2000" dirty="0"/>
          </a:p>
          <a:p>
            <a:pPr marL="342900" indent="-342900">
              <a:lnSpc>
                <a:spcPct val="120000"/>
              </a:lnSpc>
              <a:buFont typeface="Arial" panose="020B0604020202020204" pitchFamily="34" charset="0"/>
              <a:buChar char="•"/>
            </a:pPr>
            <a:r>
              <a:rPr lang="zh-CN" altLang="en-US" sz="2000" dirty="0"/>
              <a:t>算法：                              </a:t>
            </a:r>
          </a:p>
        </p:txBody>
      </p:sp>
      <p:sp>
        <p:nvSpPr>
          <p:cNvPr id="11" name="Rectangle 16">
            <a:extLst>
              <a:ext uri="{FF2B5EF4-FFF2-40B4-BE49-F238E27FC236}">
                <a16:creationId xmlns:a16="http://schemas.microsoft.com/office/drawing/2014/main" id="{E551E62B-DCBB-4DDA-A26D-4BC216C74003}"/>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3" name="Object 12">
            <a:extLst>
              <a:ext uri="{FF2B5EF4-FFF2-40B4-BE49-F238E27FC236}">
                <a16:creationId xmlns:a16="http://schemas.microsoft.com/office/drawing/2014/main" id="{3862AAB9-0BD9-4A66-A070-10E79A93AB1F}"/>
              </a:ext>
            </a:extLst>
          </p:cNvPr>
          <p:cNvGraphicFramePr>
            <a:graphicFrameLocks noChangeAspect="1"/>
          </p:cNvGraphicFramePr>
          <p:nvPr>
            <p:extLst/>
          </p:nvPr>
        </p:nvGraphicFramePr>
        <p:xfrm>
          <a:off x="1316571" y="2074812"/>
          <a:ext cx="3936499" cy="1383508"/>
        </p:xfrm>
        <a:graphic>
          <a:graphicData uri="http://schemas.openxmlformats.org/presentationml/2006/ole">
            <mc:AlternateContent xmlns:mc="http://schemas.openxmlformats.org/markup-compatibility/2006">
              <mc:Choice xmlns:v="urn:schemas-microsoft-com:vml" Requires="v">
                <p:oleObj spid="_x0000_s182379" name="Equation" r:id="rId6" imgW="2463800" imgH="863600" progId="Equation.DSMT4">
                  <p:embed/>
                </p:oleObj>
              </mc:Choice>
              <mc:Fallback>
                <p:oleObj name="Equation" r:id="rId6" imgW="2463800" imgH="863600"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16571" y="2074812"/>
                        <a:ext cx="3936499" cy="1383508"/>
                      </a:xfrm>
                      <a:prstGeom prst="rect">
                        <a:avLst/>
                      </a:prstGeom>
                      <a:noFill/>
                    </p:spPr>
                  </p:pic>
                </p:oleObj>
              </mc:Fallback>
            </mc:AlternateContent>
          </a:graphicData>
        </a:graphic>
      </p:graphicFrame>
      <p:sp>
        <p:nvSpPr>
          <p:cNvPr id="14" name="Arrow: Down 13">
            <a:extLst>
              <a:ext uri="{FF2B5EF4-FFF2-40B4-BE49-F238E27FC236}">
                <a16:creationId xmlns:a16="http://schemas.microsoft.com/office/drawing/2014/main" id="{0F3DB095-C587-458D-8A33-4A490918BDA2}"/>
              </a:ext>
            </a:extLst>
          </p:cNvPr>
          <p:cNvSpPr/>
          <p:nvPr/>
        </p:nvSpPr>
        <p:spPr>
          <a:xfrm>
            <a:off x="1309940" y="3650763"/>
            <a:ext cx="259981" cy="44872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Rectangle 20">
            <a:extLst>
              <a:ext uri="{FF2B5EF4-FFF2-40B4-BE49-F238E27FC236}">
                <a16:creationId xmlns:a16="http://schemas.microsoft.com/office/drawing/2014/main" id="{60C0BAC3-3BD0-4DA6-8932-B9494350FE5E}"/>
              </a:ext>
            </a:extLst>
          </p:cNvPr>
          <p:cNvSpPr>
            <a:spLocks noChangeArrowheads="1"/>
          </p:cNvSpPr>
          <p:nvPr/>
        </p:nvSpPr>
        <p:spPr bwMode="auto">
          <a:xfrm>
            <a:off x="630080" y="3821439"/>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6" name="Object 15">
            <a:extLst>
              <a:ext uri="{FF2B5EF4-FFF2-40B4-BE49-F238E27FC236}">
                <a16:creationId xmlns:a16="http://schemas.microsoft.com/office/drawing/2014/main" id="{62D77E36-80B5-4169-81FD-0DBCCD8508F5}"/>
              </a:ext>
            </a:extLst>
          </p:cNvPr>
          <p:cNvGraphicFramePr>
            <a:graphicFrameLocks noChangeAspect="1"/>
          </p:cNvGraphicFramePr>
          <p:nvPr>
            <p:extLst/>
          </p:nvPr>
        </p:nvGraphicFramePr>
        <p:xfrm>
          <a:off x="682580" y="3667159"/>
          <a:ext cx="576337" cy="284611"/>
        </p:xfrm>
        <a:graphic>
          <a:graphicData uri="http://schemas.openxmlformats.org/presentationml/2006/ole">
            <mc:AlternateContent xmlns:mc="http://schemas.openxmlformats.org/markup-compatibility/2006">
              <mc:Choice xmlns:v="urn:schemas-microsoft-com:vml" Requires="v">
                <p:oleObj spid="_x0000_s182380" name="Equation" r:id="rId8" imgW="393359" imgH="177646" progId="Equation.DSMT4">
                  <p:embed/>
                </p:oleObj>
              </mc:Choice>
              <mc:Fallback>
                <p:oleObj name="Equation" r:id="rId8" imgW="393359" imgH="177646" progId="Equation.DSMT4">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82580" y="3667159"/>
                        <a:ext cx="576337" cy="284611"/>
                      </a:xfrm>
                      <a:prstGeom prst="rect">
                        <a:avLst/>
                      </a:prstGeom>
                      <a:noFill/>
                    </p:spPr>
                  </p:pic>
                </p:oleObj>
              </mc:Fallback>
            </mc:AlternateContent>
          </a:graphicData>
        </a:graphic>
      </p:graphicFrame>
      <p:pic>
        <p:nvPicPr>
          <p:cNvPr id="18" name="图片 2">
            <a:extLst>
              <a:ext uri="{FF2B5EF4-FFF2-40B4-BE49-F238E27FC236}">
                <a16:creationId xmlns:a16="http://schemas.microsoft.com/office/drawing/2014/main" id="{997CF371-7E08-408E-9795-C8C70C19CC9E}"/>
              </a:ext>
            </a:extLst>
          </p:cNvPr>
          <p:cNvPicPr/>
          <p:nvPr/>
        </p:nvPicPr>
        <p:blipFill>
          <a:blip r:embed="rId10"/>
          <a:stretch>
            <a:fillRect/>
          </a:stretch>
        </p:blipFill>
        <p:spPr>
          <a:xfrm>
            <a:off x="5607847" y="12006"/>
            <a:ext cx="3674745" cy="2884170"/>
          </a:xfrm>
          <a:prstGeom prst="rect">
            <a:avLst/>
          </a:prstGeom>
        </p:spPr>
      </p:pic>
      <p:sp>
        <p:nvSpPr>
          <p:cNvPr id="21" name="文本框 20"/>
          <p:cNvSpPr txBox="1"/>
          <p:nvPr/>
        </p:nvSpPr>
        <p:spPr>
          <a:xfrm>
            <a:off x="184486" y="1100911"/>
            <a:ext cx="6521114" cy="461665"/>
          </a:xfrm>
          <a:prstGeom prst="rect">
            <a:avLst/>
          </a:prstGeom>
          <a:noFill/>
        </p:spPr>
        <p:txBody>
          <a:bodyPr wrap="square" rtlCol="0">
            <a:spAutoFit/>
          </a:bodyPr>
          <a:lstStyle/>
          <a:p>
            <a:pPr marL="342900" indent="-342900">
              <a:buFont typeface="Wingdings" panose="05000000000000000000" pitchFamily="2" charset="2"/>
              <a:buChar char="n"/>
            </a:pPr>
            <a:r>
              <a:rPr lang="en-US" altLang="zh-CN" sz="2400" b="1" dirty="0" err="1">
                <a:solidFill>
                  <a:srgbClr val="7030A0"/>
                </a:solidFill>
                <a:latin typeface="华文楷体" panose="02010600040101010101" pitchFamily="2" charset="-122"/>
                <a:ea typeface="华文楷体" panose="02010600040101010101" pitchFamily="2" charset="-122"/>
              </a:rPr>
              <a:t>Newmark</a:t>
            </a:r>
            <a:r>
              <a:rPr lang="zh-CN" altLang="en-US" sz="2400" b="1" dirty="0">
                <a:solidFill>
                  <a:srgbClr val="7030A0"/>
                </a:solidFill>
                <a:latin typeface="华文楷体" panose="02010600040101010101" pitchFamily="2" charset="-122"/>
                <a:ea typeface="华文楷体" panose="02010600040101010101" pitchFamily="2" charset="-122"/>
              </a:rPr>
              <a:t>法改进方案</a:t>
            </a:r>
            <a:r>
              <a:rPr lang="en-US" altLang="zh-CN" sz="2400" b="1" dirty="0">
                <a:solidFill>
                  <a:srgbClr val="7030A0"/>
                </a:solidFill>
                <a:latin typeface="华文楷体" panose="02010600040101010101" pitchFamily="2" charset="-122"/>
                <a:ea typeface="华文楷体" panose="02010600040101010101" pitchFamily="2" charset="-122"/>
              </a:rPr>
              <a:t>1</a:t>
            </a:r>
            <a:r>
              <a:rPr lang="zh-CN" altLang="en-US" sz="2400" b="1" dirty="0">
                <a:solidFill>
                  <a:srgbClr val="7030A0"/>
                </a:solidFill>
                <a:latin typeface="华文楷体" panose="02010600040101010101" pitchFamily="2" charset="-122"/>
                <a:ea typeface="华文楷体" panose="02010600040101010101" pitchFamily="2" charset="-122"/>
              </a:rPr>
              <a:t>（</a:t>
            </a:r>
            <a:r>
              <a:rPr lang="en-US" altLang="zh-CN" sz="2400" b="1" dirty="0">
                <a:solidFill>
                  <a:srgbClr val="7030A0"/>
                </a:solidFill>
                <a:latin typeface="华文楷体" panose="02010600040101010101" pitchFamily="2" charset="-122"/>
                <a:ea typeface="华文楷体" panose="02010600040101010101" pitchFamily="2" charset="-122"/>
              </a:rPr>
              <a:t>1977</a:t>
            </a:r>
            <a:r>
              <a:rPr lang="zh-CN" altLang="en-US" sz="2400" b="1" dirty="0">
                <a:solidFill>
                  <a:srgbClr val="7030A0"/>
                </a:solidFill>
                <a:latin typeface="华文楷体" panose="02010600040101010101" pitchFamily="2" charset="-122"/>
                <a:ea typeface="华文楷体" panose="02010600040101010101" pitchFamily="2" charset="-122"/>
              </a:rPr>
              <a:t>年</a:t>
            </a:r>
            <a:r>
              <a:rPr lang="en-US" altLang="zh-CN" sz="2400" b="1" dirty="0" err="1">
                <a:solidFill>
                  <a:srgbClr val="7030A0"/>
                </a:solidFill>
                <a:latin typeface="华文楷体" panose="02010600040101010101" pitchFamily="2" charset="-122"/>
                <a:ea typeface="华文楷体" panose="02010600040101010101" pitchFamily="2" charset="-122"/>
              </a:rPr>
              <a:t>Hilber</a:t>
            </a:r>
            <a:r>
              <a:rPr lang="zh-CN" altLang="en-US" sz="2400" b="1" dirty="0">
                <a:solidFill>
                  <a:srgbClr val="7030A0"/>
                </a:solidFill>
                <a:latin typeface="华文楷体" panose="02010600040101010101" pitchFamily="2" charset="-122"/>
                <a:ea typeface="华文楷体" panose="02010600040101010101" pitchFamily="2" charset="-122"/>
              </a:rPr>
              <a:t>）</a:t>
            </a:r>
          </a:p>
        </p:txBody>
      </p:sp>
      <p:pic>
        <p:nvPicPr>
          <p:cNvPr id="19" name="图片 1">
            <a:extLst>
              <a:ext uri="{FF2B5EF4-FFF2-40B4-BE49-F238E27FC236}">
                <a16:creationId xmlns:a16="http://schemas.microsoft.com/office/drawing/2014/main" id="{A7DC4CEE-EBDC-41B5-96DE-F71F27070CE3}"/>
              </a:ext>
            </a:extLst>
          </p:cNvPr>
          <p:cNvPicPr/>
          <p:nvPr/>
        </p:nvPicPr>
        <p:blipFill>
          <a:blip r:embed="rId11"/>
          <a:stretch>
            <a:fillRect/>
          </a:stretch>
        </p:blipFill>
        <p:spPr>
          <a:xfrm>
            <a:off x="5942940" y="2915230"/>
            <a:ext cx="3295650" cy="3657600"/>
          </a:xfrm>
          <a:prstGeom prst="rect">
            <a:avLst/>
          </a:prstGeom>
        </p:spPr>
      </p:pic>
      <p:sp>
        <p:nvSpPr>
          <p:cNvPr id="17" name="Rectangle 22">
            <a:extLst>
              <a:ext uri="{FF2B5EF4-FFF2-40B4-BE49-F238E27FC236}">
                <a16:creationId xmlns:a16="http://schemas.microsoft.com/office/drawing/2014/main" id="{1CB0BA8C-B4E0-42BB-BC48-5FA7ED96C579}"/>
              </a:ext>
            </a:extLst>
          </p:cNvPr>
          <p:cNvSpPr>
            <a:spLocks noChangeArrowheads="1"/>
          </p:cNvSpPr>
          <p:nvPr/>
        </p:nvSpPr>
        <p:spPr bwMode="auto">
          <a:xfrm>
            <a:off x="1790961" y="3821437"/>
            <a:ext cx="12028269"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20" name="Object 19">
            <a:extLst>
              <a:ext uri="{FF2B5EF4-FFF2-40B4-BE49-F238E27FC236}">
                <a16:creationId xmlns:a16="http://schemas.microsoft.com/office/drawing/2014/main" id="{505AC627-76F0-4838-951C-6453DF3EFBF0}"/>
              </a:ext>
            </a:extLst>
          </p:cNvPr>
          <p:cNvGraphicFramePr>
            <a:graphicFrameLocks noChangeAspect="1"/>
          </p:cNvGraphicFramePr>
          <p:nvPr>
            <p:extLst/>
          </p:nvPr>
        </p:nvGraphicFramePr>
        <p:xfrm>
          <a:off x="882154" y="4124330"/>
          <a:ext cx="1128813" cy="378747"/>
        </p:xfrm>
        <a:graphic>
          <a:graphicData uri="http://schemas.openxmlformats.org/presentationml/2006/ole">
            <mc:AlternateContent xmlns:mc="http://schemas.openxmlformats.org/markup-compatibility/2006">
              <mc:Choice xmlns:v="urn:schemas-microsoft-com:vml" Requires="v">
                <p:oleObj spid="_x0000_s182381" name="Equation" r:id="rId12" imgW="736600" imgH="228600" progId="Equation.DSMT4">
                  <p:embed/>
                </p:oleObj>
              </mc:Choice>
              <mc:Fallback>
                <p:oleObj name="Equation" r:id="rId12" imgW="736600" imgH="228600" progId="Equation.DSMT4">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82154" y="4124330"/>
                        <a:ext cx="1128813" cy="378747"/>
                      </a:xfrm>
                      <a:prstGeom prst="rect">
                        <a:avLst/>
                      </a:prstGeom>
                      <a:noFill/>
                    </p:spPr>
                  </p:pic>
                </p:oleObj>
              </mc:Fallback>
            </mc:AlternateContent>
          </a:graphicData>
        </a:graphic>
      </p:graphicFrame>
      <p:sp>
        <p:nvSpPr>
          <p:cNvPr id="24" name="Rectangle 26">
            <a:extLst>
              <a:ext uri="{FF2B5EF4-FFF2-40B4-BE49-F238E27FC236}">
                <a16:creationId xmlns:a16="http://schemas.microsoft.com/office/drawing/2014/main" id="{628BB80E-078D-4281-9E6A-4B3241B4379A}"/>
              </a:ext>
            </a:extLst>
          </p:cNvPr>
          <p:cNvSpPr>
            <a:spLocks noChangeArrowheads="1"/>
          </p:cNvSpPr>
          <p:nvPr/>
        </p:nvSpPr>
        <p:spPr bwMode="auto">
          <a:xfrm>
            <a:off x="2779607" y="42385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25" name="Object 24">
            <a:extLst>
              <a:ext uri="{FF2B5EF4-FFF2-40B4-BE49-F238E27FC236}">
                <a16:creationId xmlns:a16="http://schemas.microsoft.com/office/drawing/2014/main" id="{861AED4A-892B-4C24-9DEB-555F81D804D7}"/>
              </a:ext>
            </a:extLst>
          </p:cNvPr>
          <p:cNvGraphicFramePr>
            <a:graphicFrameLocks noChangeAspect="1"/>
          </p:cNvGraphicFramePr>
          <p:nvPr>
            <p:extLst/>
          </p:nvPr>
        </p:nvGraphicFramePr>
        <p:xfrm>
          <a:off x="2779607" y="4109002"/>
          <a:ext cx="1397983" cy="371340"/>
        </p:xfrm>
        <a:graphic>
          <a:graphicData uri="http://schemas.openxmlformats.org/presentationml/2006/ole">
            <mc:AlternateContent xmlns:mc="http://schemas.openxmlformats.org/markup-compatibility/2006">
              <mc:Choice xmlns:v="urn:schemas-microsoft-com:vml" Requires="v">
                <p:oleObj spid="_x0000_s182382" name="Equation" r:id="rId14" imgW="939800" imgH="228600" progId="Equation.DSMT4">
                  <p:embed/>
                </p:oleObj>
              </mc:Choice>
              <mc:Fallback>
                <p:oleObj name="Equation" r:id="rId14" imgW="939800" imgH="228600" progId="Equation.DSMT4">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779607" y="4109002"/>
                        <a:ext cx="1397983" cy="371340"/>
                      </a:xfrm>
                      <a:prstGeom prst="rect">
                        <a:avLst/>
                      </a:prstGeom>
                      <a:noFill/>
                    </p:spPr>
                  </p:pic>
                </p:oleObj>
              </mc:Fallback>
            </mc:AlternateContent>
          </a:graphicData>
        </a:graphic>
      </p:graphicFrame>
      <p:sp>
        <p:nvSpPr>
          <p:cNvPr id="26" name="Arrow: Down 25">
            <a:extLst>
              <a:ext uri="{FF2B5EF4-FFF2-40B4-BE49-F238E27FC236}">
                <a16:creationId xmlns:a16="http://schemas.microsoft.com/office/drawing/2014/main" id="{C87A1A2A-1F16-4EBA-9FA9-0A2875888A0D}"/>
              </a:ext>
            </a:extLst>
          </p:cNvPr>
          <p:cNvSpPr/>
          <p:nvPr/>
        </p:nvSpPr>
        <p:spPr>
          <a:xfrm>
            <a:off x="3033740" y="3650882"/>
            <a:ext cx="259981" cy="44872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9">
            <a:extLst>
              <a:ext uri="{FF2B5EF4-FFF2-40B4-BE49-F238E27FC236}">
                <a16:creationId xmlns:a16="http://schemas.microsoft.com/office/drawing/2014/main" id="{0A490BE1-C9DE-4B5F-BED0-736BC4BCEFF6}"/>
              </a:ext>
            </a:extLst>
          </p:cNvPr>
          <p:cNvSpPr/>
          <p:nvPr/>
        </p:nvSpPr>
        <p:spPr>
          <a:xfrm>
            <a:off x="3264054" y="3566510"/>
            <a:ext cx="2463936" cy="437043"/>
          </a:xfrm>
          <a:prstGeom prst="rect">
            <a:avLst/>
          </a:prstGeom>
        </p:spPr>
        <p:txBody>
          <a:bodyPr wrap="square">
            <a:spAutoFit/>
          </a:bodyPr>
          <a:lstStyle/>
          <a:p>
            <a:pPr>
              <a:lnSpc>
                <a:spcPct val="120000"/>
              </a:lnSpc>
            </a:pPr>
            <a:r>
              <a:rPr lang="zh-CN" altLang="en-US" sz="2000" dirty="0"/>
              <a:t>自变量设为</a:t>
            </a:r>
            <a:endParaRPr lang="en-US" altLang="zh-CN" sz="2000" dirty="0"/>
          </a:p>
        </p:txBody>
      </p:sp>
      <p:sp>
        <p:nvSpPr>
          <p:cNvPr id="29" name="Rectangle 28">
            <a:extLst>
              <a:ext uri="{FF2B5EF4-FFF2-40B4-BE49-F238E27FC236}">
                <a16:creationId xmlns:a16="http://schemas.microsoft.com/office/drawing/2014/main" id="{CF8A69F1-DA62-44BC-90B9-9A4F09542B77}"/>
              </a:ext>
            </a:extLst>
          </p:cNvPr>
          <p:cNvSpPr>
            <a:spLocks noChangeArrowheads="1"/>
          </p:cNvSpPr>
          <p:nvPr/>
        </p:nvSpPr>
        <p:spPr bwMode="auto">
          <a:xfrm flipV="1">
            <a:off x="4736124" y="3772126"/>
            <a:ext cx="8654469"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30" name="Object 29">
            <a:extLst>
              <a:ext uri="{FF2B5EF4-FFF2-40B4-BE49-F238E27FC236}">
                <a16:creationId xmlns:a16="http://schemas.microsoft.com/office/drawing/2014/main" id="{98FFD6DB-2574-45F9-B212-ACC14E14F512}"/>
              </a:ext>
            </a:extLst>
          </p:cNvPr>
          <p:cNvGraphicFramePr>
            <a:graphicFrameLocks noChangeAspect="1"/>
          </p:cNvGraphicFramePr>
          <p:nvPr>
            <p:extLst/>
          </p:nvPr>
        </p:nvGraphicFramePr>
        <p:xfrm>
          <a:off x="4639229" y="3679271"/>
          <a:ext cx="266083" cy="252608"/>
        </p:xfrm>
        <a:graphic>
          <a:graphicData uri="http://schemas.openxmlformats.org/presentationml/2006/ole">
            <mc:AlternateContent xmlns:mc="http://schemas.openxmlformats.org/markup-compatibility/2006">
              <mc:Choice xmlns:v="urn:schemas-microsoft-com:vml" Requires="v">
                <p:oleObj spid="_x0000_s182383" name="Equation" r:id="rId16" imgW="152334" imgH="139639" progId="Equation.DSMT4">
                  <p:embed/>
                </p:oleObj>
              </mc:Choice>
              <mc:Fallback>
                <p:oleObj name="Equation" r:id="rId16" imgW="152334" imgH="139639" progId="Equation.DSMT4">
                  <p:embed/>
                  <p:pic>
                    <p:nvPicPr>
                      <p:cNvPr id="0" name=""/>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639229" y="3679271"/>
                        <a:ext cx="266083" cy="252608"/>
                      </a:xfrm>
                      <a:prstGeom prst="rect">
                        <a:avLst/>
                      </a:prstGeom>
                      <a:noFill/>
                    </p:spPr>
                  </p:pic>
                </p:oleObj>
              </mc:Fallback>
            </mc:AlternateContent>
          </a:graphicData>
        </a:graphic>
      </p:graphicFrame>
      <p:sp>
        <p:nvSpPr>
          <p:cNvPr id="31" name="Rectangle 30">
            <a:extLst>
              <a:ext uri="{FF2B5EF4-FFF2-40B4-BE49-F238E27FC236}">
                <a16:creationId xmlns:a16="http://schemas.microsoft.com/office/drawing/2014/main" id="{DC4B4124-8A39-46B9-A09E-D55143C4E14A}"/>
              </a:ext>
            </a:extLst>
          </p:cNvPr>
          <p:cNvSpPr>
            <a:spLocks noChangeArrowheads="1"/>
          </p:cNvSpPr>
          <p:nvPr/>
        </p:nvSpPr>
        <p:spPr bwMode="auto">
          <a:xfrm>
            <a:off x="4424180" y="410211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32" name="Object 31">
            <a:extLst>
              <a:ext uri="{FF2B5EF4-FFF2-40B4-BE49-F238E27FC236}">
                <a16:creationId xmlns:a16="http://schemas.microsoft.com/office/drawing/2014/main" id="{C1B7D616-963A-42E8-A2FD-E0A57FB38B19}"/>
              </a:ext>
            </a:extLst>
          </p:cNvPr>
          <p:cNvGraphicFramePr>
            <a:graphicFrameLocks noChangeAspect="1"/>
          </p:cNvGraphicFramePr>
          <p:nvPr>
            <p:extLst/>
          </p:nvPr>
        </p:nvGraphicFramePr>
        <p:xfrm>
          <a:off x="4380074" y="3972269"/>
          <a:ext cx="1027375" cy="635247"/>
        </p:xfrm>
        <a:graphic>
          <a:graphicData uri="http://schemas.openxmlformats.org/presentationml/2006/ole">
            <mc:AlternateContent xmlns:mc="http://schemas.openxmlformats.org/markup-compatibility/2006">
              <mc:Choice xmlns:v="urn:schemas-microsoft-com:vml" Requires="v">
                <p:oleObj spid="_x0000_s182384" name="Equation" r:id="rId18" imgW="622030" imgH="393529" progId="Equation.DSMT4">
                  <p:embed/>
                </p:oleObj>
              </mc:Choice>
              <mc:Fallback>
                <p:oleObj name="Equation" r:id="rId18" imgW="622030" imgH="393529" progId="Equation.DSMT4">
                  <p:embed/>
                  <p:pic>
                    <p:nvPicPr>
                      <p:cNvPr id="0" name=""/>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4380074" y="3972269"/>
                        <a:ext cx="1027375" cy="635247"/>
                      </a:xfrm>
                      <a:prstGeom prst="rect">
                        <a:avLst/>
                      </a:prstGeom>
                      <a:noFill/>
                    </p:spPr>
                  </p:pic>
                </p:oleObj>
              </mc:Fallback>
            </mc:AlternateContent>
          </a:graphicData>
        </a:graphic>
      </p:graphicFrame>
      <p:sp>
        <p:nvSpPr>
          <p:cNvPr id="33" name="Rectangle 39">
            <a:extLst>
              <a:ext uri="{FF2B5EF4-FFF2-40B4-BE49-F238E27FC236}">
                <a16:creationId xmlns:a16="http://schemas.microsoft.com/office/drawing/2014/main" id="{E0C23D8F-A56E-43DF-AF82-AD48E45D8DB4}"/>
              </a:ext>
            </a:extLst>
          </p:cNvPr>
          <p:cNvSpPr>
            <a:spLocks noChangeArrowheads="1"/>
          </p:cNvSpPr>
          <p:nvPr/>
        </p:nvSpPr>
        <p:spPr bwMode="auto">
          <a:xfrm>
            <a:off x="2055707" y="500214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34" name="Object 33">
            <a:extLst>
              <a:ext uri="{FF2B5EF4-FFF2-40B4-BE49-F238E27FC236}">
                <a16:creationId xmlns:a16="http://schemas.microsoft.com/office/drawing/2014/main" id="{9D4415CB-8CEA-4A31-AC67-E62E2D7768AE}"/>
              </a:ext>
            </a:extLst>
          </p:cNvPr>
          <p:cNvGraphicFramePr>
            <a:graphicFrameLocks noChangeAspect="1"/>
          </p:cNvGraphicFramePr>
          <p:nvPr>
            <p:extLst/>
          </p:nvPr>
        </p:nvGraphicFramePr>
        <p:xfrm>
          <a:off x="1035514" y="4739812"/>
          <a:ext cx="1084632" cy="577995"/>
        </p:xfrm>
        <a:graphic>
          <a:graphicData uri="http://schemas.openxmlformats.org/presentationml/2006/ole">
            <mc:AlternateContent xmlns:mc="http://schemas.openxmlformats.org/markup-compatibility/2006">
              <mc:Choice xmlns:v="urn:schemas-microsoft-com:vml" Requires="v">
                <p:oleObj spid="_x0000_s182385" name="Equation" r:id="rId20" imgW="723586" imgH="393529" progId="Equation.DSMT4">
                  <p:embed/>
                </p:oleObj>
              </mc:Choice>
              <mc:Fallback>
                <p:oleObj name="Equation" r:id="rId20" imgW="723586" imgH="393529" progId="Equation.DSMT4">
                  <p:embed/>
                  <p:pic>
                    <p:nvPicPr>
                      <p:cNvPr id="0" name=""/>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035514" y="4739812"/>
                        <a:ext cx="1084632" cy="577995"/>
                      </a:xfrm>
                      <a:prstGeom prst="rect">
                        <a:avLst/>
                      </a:prstGeom>
                      <a:noFill/>
                    </p:spPr>
                  </p:pic>
                </p:oleObj>
              </mc:Fallback>
            </mc:AlternateContent>
          </a:graphicData>
        </a:graphic>
      </p:graphicFrame>
      <p:sp>
        <p:nvSpPr>
          <p:cNvPr id="37" name="Arrow: Down 36">
            <a:extLst>
              <a:ext uri="{FF2B5EF4-FFF2-40B4-BE49-F238E27FC236}">
                <a16:creationId xmlns:a16="http://schemas.microsoft.com/office/drawing/2014/main" id="{8D20F1C7-B018-4CA3-A6E7-EE3AEDFE08D9}"/>
              </a:ext>
            </a:extLst>
          </p:cNvPr>
          <p:cNvSpPr/>
          <p:nvPr/>
        </p:nvSpPr>
        <p:spPr>
          <a:xfrm>
            <a:off x="2306467" y="4353158"/>
            <a:ext cx="259981" cy="44872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9">
            <a:extLst>
              <a:ext uri="{FF2B5EF4-FFF2-40B4-BE49-F238E27FC236}">
                <a16:creationId xmlns:a16="http://schemas.microsoft.com/office/drawing/2014/main" id="{A77720D2-5C2A-4B53-8F8E-4EC72A5AC62F}"/>
              </a:ext>
            </a:extLst>
          </p:cNvPr>
          <p:cNvSpPr/>
          <p:nvPr/>
        </p:nvSpPr>
        <p:spPr>
          <a:xfrm>
            <a:off x="682580" y="4807803"/>
            <a:ext cx="3846250" cy="432041"/>
          </a:xfrm>
          <a:prstGeom prst="rect">
            <a:avLst/>
          </a:prstGeom>
        </p:spPr>
        <p:txBody>
          <a:bodyPr wrap="square">
            <a:spAutoFit/>
          </a:bodyPr>
          <a:lstStyle/>
          <a:p>
            <a:pPr>
              <a:lnSpc>
                <a:spcPct val="120000"/>
              </a:lnSpc>
            </a:pPr>
            <a:r>
              <a:rPr lang="zh-CN" altLang="en-US" sz="2000" dirty="0"/>
              <a:t>当                   时，为非条件稳定</a:t>
            </a:r>
            <a:endParaRPr lang="en-US" altLang="zh-CN" sz="2000" dirty="0"/>
          </a:p>
        </p:txBody>
      </p:sp>
      <p:sp>
        <p:nvSpPr>
          <p:cNvPr id="39" name="矩形 9">
            <a:extLst>
              <a:ext uri="{FF2B5EF4-FFF2-40B4-BE49-F238E27FC236}">
                <a16:creationId xmlns:a16="http://schemas.microsoft.com/office/drawing/2014/main" id="{77C84845-1248-4C2B-A4C7-65FD8FF034F2}"/>
              </a:ext>
            </a:extLst>
          </p:cNvPr>
          <p:cNvSpPr/>
          <p:nvPr/>
        </p:nvSpPr>
        <p:spPr>
          <a:xfrm>
            <a:off x="118256" y="5248371"/>
            <a:ext cx="5949620" cy="1062855"/>
          </a:xfrm>
          <a:prstGeom prst="rect">
            <a:avLst/>
          </a:prstGeom>
        </p:spPr>
        <p:txBody>
          <a:bodyPr wrap="square">
            <a:spAutoFit/>
          </a:bodyPr>
          <a:lstStyle/>
          <a:p>
            <a:pPr>
              <a:lnSpc>
                <a:spcPct val="120000"/>
              </a:lnSpc>
            </a:pPr>
            <a:r>
              <a:rPr lang="zh-CN" altLang="zh-CN" dirty="0"/>
              <a:t>改进的</a:t>
            </a:r>
            <a:r>
              <a:rPr lang="en-US" altLang="zh-CN" dirty="0"/>
              <a:t>Newmark</a:t>
            </a:r>
            <a:r>
              <a:rPr lang="zh-CN" altLang="zh-CN" dirty="0"/>
              <a:t>方法，相对</a:t>
            </a:r>
            <a:r>
              <a:rPr lang="en-US" altLang="zh-CN" dirty="0"/>
              <a:t>Wilson</a:t>
            </a:r>
            <a:r>
              <a:rPr lang="zh-CN" altLang="zh-CN" dirty="0"/>
              <a:t>方法，在低频情况阻尼较小更精确，而在高频又有很强阻尼。但是这种方法只讨论了线性问题，且外力为</a:t>
            </a:r>
            <a:r>
              <a:rPr lang="en-US" altLang="zh-CN" dirty="0"/>
              <a:t>0</a:t>
            </a:r>
            <a:r>
              <a:rPr lang="zh-CN" altLang="en-US" dirty="0"/>
              <a:t>的情况</a:t>
            </a:r>
            <a:r>
              <a:rPr lang="zh-CN" altLang="zh-CN" dirty="0"/>
              <a:t>，没有展开普适的讨论。</a:t>
            </a:r>
            <a:endParaRPr lang="en-US" altLang="zh-CN" sz="2000" dirty="0"/>
          </a:p>
        </p:txBody>
      </p:sp>
      <p:sp>
        <p:nvSpPr>
          <p:cNvPr id="6" name="五角星 5"/>
          <p:cNvSpPr/>
          <p:nvPr/>
        </p:nvSpPr>
        <p:spPr>
          <a:xfrm>
            <a:off x="7567723" y="205330"/>
            <a:ext cx="213756" cy="230084"/>
          </a:xfrm>
          <a:prstGeom prst="star5">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五角星 34"/>
          <p:cNvSpPr/>
          <p:nvPr/>
        </p:nvSpPr>
        <p:spPr>
          <a:xfrm>
            <a:off x="7680085" y="1318821"/>
            <a:ext cx="213756" cy="230084"/>
          </a:xfrm>
          <a:prstGeom prst="star5">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五角星 35"/>
          <p:cNvSpPr/>
          <p:nvPr/>
        </p:nvSpPr>
        <p:spPr>
          <a:xfrm>
            <a:off x="7765517" y="5067456"/>
            <a:ext cx="213756" cy="230084"/>
          </a:xfrm>
          <a:prstGeom prst="star5">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五角星 39"/>
          <p:cNvSpPr/>
          <p:nvPr/>
        </p:nvSpPr>
        <p:spPr>
          <a:xfrm>
            <a:off x="8568501" y="5432590"/>
            <a:ext cx="213756" cy="230084"/>
          </a:xfrm>
          <a:prstGeom prst="star5">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等腰三角形 40"/>
          <p:cNvSpPr/>
          <p:nvPr/>
        </p:nvSpPr>
        <p:spPr>
          <a:xfrm>
            <a:off x="7206235" y="869152"/>
            <a:ext cx="213953" cy="161365"/>
          </a:xfrm>
          <a:prstGeom prst="triangl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等腰三角形 42"/>
          <p:cNvSpPr/>
          <p:nvPr/>
        </p:nvSpPr>
        <p:spPr>
          <a:xfrm>
            <a:off x="7460648" y="4348733"/>
            <a:ext cx="213953" cy="161365"/>
          </a:xfrm>
          <a:prstGeom prst="triangl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585879920"/>
      </p:ext>
    </p:extLst>
  </p:cSld>
  <p:clrMapOvr>
    <a:masterClrMapping/>
  </p:clrMapOvr>
  <mc:AlternateContent xmlns:mc="http://schemas.openxmlformats.org/markup-compatibility/2006" xmlns:p14="http://schemas.microsoft.com/office/powerpoint/2010/main">
    <mc:Choice Requires="p14">
      <p:transition spd="slow" p14:dur="2000" advTm="11209"/>
    </mc:Choice>
    <mc:Fallback xmlns="">
      <p:transition spd="slow" advTm="11209"/>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zh-CN" altLang="en-US"/>
              <a:t>计算动力学大作业（第三组）</a:t>
            </a:r>
            <a:endParaRPr lang="zh-CN" altLang="en-US" dirty="0"/>
          </a:p>
        </p:txBody>
      </p:sp>
      <p:sp>
        <p:nvSpPr>
          <p:cNvPr id="2" name="日期占位符 1"/>
          <p:cNvSpPr>
            <a:spLocks noGrp="1"/>
          </p:cNvSpPr>
          <p:nvPr>
            <p:ph type="dt" sz="half" idx="10"/>
          </p:nvPr>
        </p:nvSpPr>
        <p:spPr>
          <a:xfrm>
            <a:off x="822962" y="6484011"/>
            <a:ext cx="1854203" cy="365125"/>
          </a:xfrm>
        </p:spPr>
        <p:txBody>
          <a:bodyPr/>
          <a:lstStyle/>
          <a:p>
            <a:fld id="{4F34B4DA-AF2E-47A2-A351-8BDE0360B55B}" type="datetime1">
              <a:rPr lang="zh-CN" altLang="en-US" smtClean="0"/>
              <a:t>2022/6/1</a:t>
            </a:fld>
            <a:endParaRPr lang="zh-CN" altLang="en-US"/>
          </a:p>
        </p:txBody>
      </p:sp>
      <p:sp>
        <p:nvSpPr>
          <p:cNvPr id="9" name="灯片编号占位符 8"/>
          <p:cNvSpPr>
            <a:spLocks noGrp="1"/>
          </p:cNvSpPr>
          <p:nvPr>
            <p:ph type="sldNum" sz="quarter" idx="12"/>
          </p:nvPr>
        </p:nvSpPr>
        <p:spPr/>
        <p:txBody>
          <a:bodyPr/>
          <a:lstStyle/>
          <a:p>
            <a:fld id="{69764B09-0332-4747-B2BA-F996204B7FB7}" type="slidenum">
              <a:rPr lang="zh-CN" altLang="en-US" smtClean="0"/>
              <a:t>8</a:t>
            </a:fld>
            <a:endParaRPr lang="zh-CN" altLang="en-US"/>
          </a:p>
        </p:txBody>
      </p:sp>
      <p:sp>
        <p:nvSpPr>
          <p:cNvPr id="3" name="标题 2"/>
          <p:cNvSpPr>
            <a:spLocks noGrp="1"/>
          </p:cNvSpPr>
          <p:nvPr>
            <p:ph type="title"/>
          </p:nvPr>
        </p:nvSpPr>
        <p:spPr/>
        <p:txBody>
          <a:bodyPr/>
          <a:lstStyle/>
          <a:p>
            <a:endParaRPr lang="zh-CN" altLang="en-US"/>
          </a:p>
        </p:txBody>
      </p:sp>
      <p:sp>
        <p:nvSpPr>
          <p:cNvPr id="8" name="Rectangle 2"/>
          <p:cNvSpPr txBox="1">
            <a:spLocks noChangeArrowheads="1"/>
          </p:cNvSpPr>
          <p:nvPr/>
        </p:nvSpPr>
        <p:spPr>
          <a:xfrm>
            <a:off x="1155968" y="225420"/>
            <a:ext cx="4490687" cy="563562"/>
          </a:xfrm>
          <a:prstGeom prst="rect">
            <a:avLst/>
          </a:prstGeom>
        </p:spPr>
        <p:txBody>
          <a:bodyPr vert="horz" lIns="91440" tIns="45720" rIns="91440" bIns="45720" rtlCol="0" anchor="b">
            <a:noAutofit/>
          </a:bodyPr>
          <a:lstStyle>
            <a:lvl1pPr algn="l" defTabSz="685800" rtl="0" eaLnBrk="1" latinLnBrk="0" hangingPunct="1">
              <a:lnSpc>
                <a:spcPct val="85000"/>
              </a:lnSpc>
              <a:spcBef>
                <a:spcPct val="0"/>
              </a:spcBef>
              <a:buNone/>
              <a:defRPr sz="3000" kern="1200" spc="-38" baseline="0">
                <a:solidFill>
                  <a:schemeClr val="tx1">
                    <a:lumMod val="75000"/>
                    <a:lumOff val="25000"/>
                  </a:schemeClr>
                </a:solidFill>
                <a:latin typeface="+mj-lt"/>
                <a:ea typeface="+mj-ea"/>
                <a:cs typeface="+mj-cs"/>
              </a:defRPr>
            </a:lvl1pPr>
          </a:lstStyle>
          <a:p>
            <a:r>
              <a:rPr lang="zh-CN" altLang="en-US" sz="2800" b="1" dirty="0">
                <a:solidFill>
                  <a:srgbClr val="0000FF"/>
                </a:solidFill>
                <a:latin typeface="微软雅黑" panose="020B0503020204020204" pitchFamily="34" charset="-122"/>
                <a:ea typeface="微软雅黑" panose="020B0503020204020204" pitchFamily="34" charset="-122"/>
              </a:rPr>
              <a:t>二、文献调研</a:t>
            </a:r>
          </a:p>
        </p:txBody>
      </p:sp>
      <p:sp>
        <p:nvSpPr>
          <p:cNvPr id="21" name="文本框 20"/>
          <p:cNvSpPr txBox="1"/>
          <p:nvPr/>
        </p:nvSpPr>
        <p:spPr>
          <a:xfrm>
            <a:off x="184486" y="1100911"/>
            <a:ext cx="6521114" cy="461665"/>
          </a:xfrm>
          <a:prstGeom prst="rect">
            <a:avLst/>
          </a:prstGeom>
          <a:noFill/>
        </p:spPr>
        <p:txBody>
          <a:bodyPr wrap="square" rtlCol="0">
            <a:spAutoFit/>
          </a:bodyPr>
          <a:lstStyle/>
          <a:p>
            <a:pPr marL="342900" indent="-342900">
              <a:buFont typeface="Wingdings" panose="05000000000000000000" pitchFamily="2" charset="2"/>
              <a:buChar char="n"/>
            </a:pPr>
            <a:r>
              <a:rPr lang="en-US" altLang="zh-CN" sz="2400" b="1" dirty="0">
                <a:solidFill>
                  <a:srgbClr val="7030A0"/>
                </a:solidFill>
                <a:latin typeface="华文楷体" panose="02010600040101010101" pitchFamily="2" charset="-122"/>
                <a:ea typeface="华文楷体" panose="02010600040101010101" pitchFamily="2" charset="-122"/>
              </a:rPr>
              <a:t>Newmark</a:t>
            </a:r>
            <a:r>
              <a:rPr lang="zh-CN" altLang="en-US" sz="2400" b="1" dirty="0">
                <a:solidFill>
                  <a:srgbClr val="7030A0"/>
                </a:solidFill>
                <a:latin typeface="华文楷体" panose="02010600040101010101" pitchFamily="2" charset="-122"/>
                <a:ea typeface="华文楷体" panose="02010600040101010101" pitchFamily="2" charset="-122"/>
              </a:rPr>
              <a:t>法改进方案</a:t>
            </a:r>
            <a:r>
              <a:rPr lang="en-US" altLang="zh-CN" sz="2400" b="1" dirty="0">
                <a:solidFill>
                  <a:srgbClr val="7030A0"/>
                </a:solidFill>
                <a:latin typeface="华文楷体" panose="02010600040101010101" pitchFamily="2" charset="-122"/>
                <a:ea typeface="华文楷体" panose="02010600040101010101" pitchFamily="2" charset="-122"/>
              </a:rPr>
              <a:t>2.1</a:t>
            </a:r>
            <a:r>
              <a:rPr lang="zh-CN" altLang="en-US" sz="2400" b="1" dirty="0">
                <a:solidFill>
                  <a:srgbClr val="7030A0"/>
                </a:solidFill>
                <a:latin typeface="华文楷体" panose="02010600040101010101" pitchFamily="2" charset="-122"/>
                <a:ea typeface="华文楷体" panose="02010600040101010101" pitchFamily="2" charset="-122"/>
              </a:rPr>
              <a:t>（</a:t>
            </a:r>
            <a:r>
              <a:rPr lang="en-US" altLang="zh-CN" sz="2400" b="1" dirty="0">
                <a:solidFill>
                  <a:srgbClr val="7030A0"/>
                </a:solidFill>
                <a:latin typeface="华文楷体" panose="02010600040101010101" pitchFamily="2" charset="-122"/>
                <a:ea typeface="华文楷体" panose="02010600040101010101" pitchFamily="2" charset="-122"/>
              </a:rPr>
              <a:t>2005</a:t>
            </a:r>
            <a:r>
              <a:rPr lang="zh-CN" altLang="en-US" sz="2400" b="1" dirty="0">
                <a:solidFill>
                  <a:srgbClr val="7030A0"/>
                </a:solidFill>
                <a:latin typeface="华文楷体" panose="02010600040101010101" pitchFamily="2" charset="-122"/>
                <a:ea typeface="华文楷体" panose="02010600040101010101" pitchFamily="2" charset="-122"/>
              </a:rPr>
              <a:t>年</a:t>
            </a:r>
            <a:r>
              <a:rPr lang="en-US" altLang="zh-CN" sz="2400" b="1" dirty="0">
                <a:solidFill>
                  <a:srgbClr val="7030A0"/>
                </a:solidFill>
                <a:latin typeface="华文楷体" panose="02010600040101010101" pitchFamily="2" charset="-122"/>
                <a:ea typeface="华文楷体" panose="02010600040101010101" pitchFamily="2" charset="-122"/>
              </a:rPr>
              <a:t>Bathe</a:t>
            </a:r>
            <a:r>
              <a:rPr lang="zh-CN" altLang="en-US" sz="2400" b="1" dirty="0">
                <a:solidFill>
                  <a:srgbClr val="7030A0"/>
                </a:solidFill>
                <a:latin typeface="华文楷体" panose="02010600040101010101" pitchFamily="2" charset="-122"/>
                <a:ea typeface="华文楷体" panose="02010600040101010101" pitchFamily="2" charset="-122"/>
              </a:rPr>
              <a:t>）</a:t>
            </a:r>
          </a:p>
        </p:txBody>
      </p:sp>
      <p:sp>
        <p:nvSpPr>
          <p:cNvPr id="10" name="矩形 9">
            <a:extLst>
              <a:ext uri="{FF2B5EF4-FFF2-40B4-BE49-F238E27FC236}">
                <a16:creationId xmlns:a16="http://schemas.microsoft.com/office/drawing/2014/main" id="{2F33DDC5-090E-4D2C-8F2E-4EF625C6D500}"/>
              </a:ext>
            </a:extLst>
          </p:cNvPr>
          <p:cNvSpPr/>
          <p:nvPr/>
        </p:nvSpPr>
        <p:spPr>
          <a:xfrm>
            <a:off x="222681" y="1636681"/>
            <a:ext cx="8824377" cy="1200329"/>
          </a:xfrm>
          <a:prstGeom prst="rect">
            <a:avLst/>
          </a:prstGeom>
        </p:spPr>
        <p:txBody>
          <a:bodyPr wrap="square">
            <a:spAutoFit/>
          </a:bodyPr>
          <a:lstStyle/>
          <a:p>
            <a:pPr marL="342900" indent="-342900">
              <a:lnSpc>
                <a:spcPct val="120000"/>
              </a:lnSpc>
              <a:buFont typeface="Arial" panose="020B0604020202020204" pitchFamily="34" charset="0"/>
              <a:buChar char="•"/>
            </a:pPr>
            <a:r>
              <a:rPr lang="zh-CN" altLang="en-US" sz="2000" dirty="0"/>
              <a:t>解决问题：一（</a:t>
            </a:r>
            <a:r>
              <a:rPr lang="en-US" altLang="zh-CN" sz="2000" dirty="0"/>
              <a:t>1985</a:t>
            </a:r>
            <a:r>
              <a:rPr lang="zh-CN" altLang="en-US" sz="2000" dirty="0"/>
              <a:t>年</a:t>
            </a:r>
            <a:r>
              <a:rPr lang="en-US" altLang="zh-CN" sz="2000" dirty="0"/>
              <a:t>Bank </a:t>
            </a:r>
            <a:r>
              <a:rPr lang="zh-CN" altLang="en-US" sz="2000" dirty="0"/>
              <a:t>）、二阶系统</a:t>
            </a:r>
            <a:endParaRPr lang="en-US" altLang="zh-CN" sz="2000" dirty="0"/>
          </a:p>
          <a:p>
            <a:pPr marL="342900" indent="-342900">
              <a:lnSpc>
                <a:spcPct val="120000"/>
              </a:lnSpc>
              <a:buFont typeface="Arial" panose="020B0604020202020204" pitchFamily="34" charset="0"/>
              <a:buChar char="•"/>
            </a:pPr>
            <a:r>
              <a:rPr lang="zh-CN" altLang="en-US" sz="2000" dirty="0"/>
              <a:t>算法：将</a:t>
            </a:r>
            <a:r>
              <a:rPr lang="zh-CN" altLang="zh-CN" sz="2000" dirty="0"/>
              <a:t>一个单步时间</a:t>
            </a:r>
            <a:r>
              <a:rPr lang="en-US" altLang="zh-CN" sz="2000" dirty="0"/>
              <a:t>     </a:t>
            </a:r>
            <a:r>
              <a:rPr lang="zh-CN" altLang="zh-CN" sz="2000" dirty="0"/>
              <a:t>分成两个分步</a:t>
            </a:r>
            <a:r>
              <a:rPr lang="zh-CN" altLang="en-US" sz="2000" dirty="0"/>
              <a:t>，第一时间分步为</a:t>
            </a:r>
            <a:r>
              <a:rPr lang="en-US" altLang="zh-CN" sz="2000" dirty="0"/>
              <a:t>       </a:t>
            </a:r>
            <a:r>
              <a:rPr lang="zh-CN" altLang="zh-CN" sz="2000" dirty="0"/>
              <a:t>，</a:t>
            </a:r>
            <a:r>
              <a:rPr lang="zh-CN" altLang="en-US" sz="2000" dirty="0"/>
              <a:t>在两个分步</a:t>
            </a:r>
            <a:r>
              <a:rPr lang="zh-CN" altLang="zh-CN" sz="2000" dirty="0"/>
              <a:t>分别使用</a:t>
            </a:r>
            <a:r>
              <a:rPr lang="en-US" altLang="zh-CN" sz="2000" dirty="0"/>
              <a:t>Trapezoidal rule</a:t>
            </a:r>
            <a:r>
              <a:rPr lang="zh-CN" altLang="zh-CN" sz="2000" dirty="0" smtClean="0"/>
              <a:t>和</a:t>
            </a:r>
            <a:r>
              <a:rPr lang="en-US" altLang="zh-CN" sz="2000" dirty="0" smtClean="0"/>
              <a:t>3</a:t>
            </a:r>
            <a:r>
              <a:rPr lang="zh-CN" altLang="en-US" sz="2000" dirty="0" smtClean="0"/>
              <a:t>点向后欧拉</a:t>
            </a:r>
            <a:r>
              <a:rPr lang="zh-CN" altLang="zh-CN" sz="2000" dirty="0" smtClean="0"/>
              <a:t>法</a:t>
            </a:r>
            <a:r>
              <a:rPr lang="zh-CN" altLang="en-US" sz="2000" dirty="0"/>
              <a:t>：</a:t>
            </a:r>
          </a:p>
        </p:txBody>
      </p:sp>
      <p:sp>
        <p:nvSpPr>
          <p:cNvPr id="5" name="Rectangle 2">
            <a:extLst>
              <a:ext uri="{FF2B5EF4-FFF2-40B4-BE49-F238E27FC236}">
                <a16:creationId xmlns:a16="http://schemas.microsoft.com/office/drawing/2014/main" id="{A5BA47CD-CB9F-46E8-8E41-440F09468E82}"/>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6" name="Object 5">
            <a:extLst>
              <a:ext uri="{FF2B5EF4-FFF2-40B4-BE49-F238E27FC236}">
                <a16:creationId xmlns:a16="http://schemas.microsoft.com/office/drawing/2014/main" id="{55A8AD38-25E6-4B35-84BA-05548DEBDC58}"/>
              </a:ext>
            </a:extLst>
          </p:cNvPr>
          <p:cNvGraphicFramePr>
            <a:graphicFrameLocks noChangeAspect="1"/>
          </p:cNvGraphicFramePr>
          <p:nvPr>
            <p:extLst/>
          </p:nvPr>
        </p:nvGraphicFramePr>
        <p:xfrm>
          <a:off x="1038461" y="3229043"/>
          <a:ext cx="2550264" cy="1205070"/>
        </p:xfrm>
        <a:graphic>
          <a:graphicData uri="http://schemas.openxmlformats.org/presentationml/2006/ole">
            <mc:AlternateContent xmlns:mc="http://schemas.openxmlformats.org/markup-compatibility/2006">
              <mc:Choice xmlns:v="urn:schemas-microsoft-com:vml" Requires="v">
                <p:oleObj spid="_x0000_s183350" name="Equation" r:id="rId4" imgW="1714500" imgH="838200" progId="Equation.DSMT4">
                  <p:embed/>
                </p:oleObj>
              </mc:Choice>
              <mc:Fallback>
                <p:oleObj name="Equation" r:id="rId4" imgW="1714500" imgH="83820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8461" y="3229043"/>
                        <a:ext cx="2550264" cy="1205070"/>
                      </a:xfrm>
                      <a:prstGeom prst="rect">
                        <a:avLst/>
                      </a:prstGeom>
                      <a:noFill/>
                    </p:spPr>
                  </p:pic>
                </p:oleObj>
              </mc:Fallback>
            </mc:AlternateContent>
          </a:graphicData>
        </a:graphic>
      </p:graphicFrame>
      <p:sp>
        <p:nvSpPr>
          <p:cNvPr id="7" name="Rectangle 4">
            <a:extLst>
              <a:ext uri="{FF2B5EF4-FFF2-40B4-BE49-F238E27FC236}">
                <a16:creationId xmlns:a16="http://schemas.microsoft.com/office/drawing/2014/main" id="{E21DFC93-0D8D-45D7-9247-8CA02FB179CA}"/>
              </a:ext>
            </a:extLst>
          </p:cNvPr>
          <p:cNvSpPr>
            <a:spLocks noChangeArrowheads="1"/>
          </p:cNvSpPr>
          <p:nvPr/>
        </p:nvSpPr>
        <p:spPr bwMode="auto">
          <a:xfrm>
            <a:off x="5141229" y="350554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1" name="Object 10">
            <a:extLst>
              <a:ext uri="{FF2B5EF4-FFF2-40B4-BE49-F238E27FC236}">
                <a16:creationId xmlns:a16="http://schemas.microsoft.com/office/drawing/2014/main" id="{B97F229B-6DAA-4D4F-9B57-861EE4E7569B}"/>
              </a:ext>
            </a:extLst>
          </p:cNvPr>
          <p:cNvGraphicFramePr>
            <a:graphicFrameLocks noChangeAspect="1"/>
          </p:cNvGraphicFramePr>
          <p:nvPr>
            <p:extLst/>
          </p:nvPr>
        </p:nvGraphicFramePr>
        <p:xfrm>
          <a:off x="4821768" y="3210800"/>
          <a:ext cx="3047141" cy="2896293"/>
        </p:xfrm>
        <a:graphic>
          <a:graphicData uri="http://schemas.openxmlformats.org/presentationml/2006/ole">
            <mc:AlternateContent xmlns:mc="http://schemas.openxmlformats.org/markup-compatibility/2006">
              <mc:Choice xmlns:v="urn:schemas-microsoft-com:vml" Requires="v">
                <p:oleObj spid="_x0000_s183351" name="Equation" r:id="rId6" imgW="1943100" imgH="1816100" progId="Equation.DSMT4">
                  <p:embed/>
                </p:oleObj>
              </mc:Choice>
              <mc:Fallback>
                <p:oleObj name="Equation" r:id="rId6" imgW="1943100" imgH="1816100"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21768" y="3210800"/>
                        <a:ext cx="3047141" cy="2896293"/>
                      </a:xfrm>
                      <a:prstGeom prst="rect">
                        <a:avLst/>
                      </a:prstGeom>
                      <a:noFill/>
                    </p:spPr>
                  </p:pic>
                </p:oleObj>
              </mc:Fallback>
            </mc:AlternateContent>
          </a:graphicData>
        </a:graphic>
      </p:graphicFrame>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6B6176F0-2036-4773-9716-D82A995FF911}"/>
                  </a:ext>
                </a:extLst>
              </p:cNvPr>
              <p:cNvSpPr/>
              <p:nvPr/>
            </p:nvSpPr>
            <p:spPr>
              <a:xfrm>
                <a:off x="3107026" y="2036161"/>
                <a:ext cx="47564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i="1">
                          <a:latin typeface="Cambria Math" panose="02040503050406030204" pitchFamily="18" charset="0"/>
                        </a:rPr>
                        <m:t>𝛥</m:t>
                      </m:r>
                      <m:r>
                        <a:rPr lang="zh-CN" altLang="en-US" i="1">
                          <a:latin typeface="Cambria Math" panose="02040503050406030204" pitchFamily="18" charset="0"/>
                        </a:rPr>
                        <m:t>𝑡</m:t>
                      </m:r>
                    </m:oMath>
                  </m:oMathPara>
                </a14:m>
                <a:endParaRPr lang="zh-CN" altLang="en-US" dirty="0"/>
              </a:p>
            </p:txBody>
          </p:sp>
        </mc:Choice>
        <mc:Fallback xmlns="">
          <p:sp>
            <p:nvSpPr>
              <p:cNvPr id="12" name="Rectangle 11">
                <a:extLst>
                  <a:ext uri="{FF2B5EF4-FFF2-40B4-BE49-F238E27FC236}">
                    <a16:creationId xmlns:a16="http://schemas.microsoft.com/office/drawing/2014/main" id="{6B6176F0-2036-4773-9716-D82A995FF911}"/>
                  </a:ext>
                </a:extLst>
              </p:cNvPr>
              <p:cNvSpPr>
                <a:spLocks noRot="1" noChangeAspect="1" noMove="1" noResize="1" noEditPoints="1" noAdjustHandles="1" noChangeArrowheads="1" noChangeShapeType="1" noTextEdit="1"/>
              </p:cNvSpPr>
              <p:nvPr/>
            </p:nvSpPr>
            <p:spPr>
              <a:xfrm>
                <a:off x="3107026" y="2036161"/>
                <a:ext cx="475643" cy="369332"/>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57E35286-81C4-4C56-A9C3-FCE5ACA8BB29}"/>
                  </a:ext>
                </a:extLst>
              </p:cNvPr>
              <p:cNvSpPr/>
              <p:nvPr/>
            </p:nvSpPr>
            <p:spPr>
              <a:xfrm>
                <a:off x="6951871" y="2044540"/>
                <a:ext cx="59747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i="1">
                          <a:latin typeface="Cambria Math" panose="02040503050406030204" pitchFamily="18" charset="0"/>
                        </a:rPr>
                        <m:t>𝛾𝛥</m:t>
                      </m:r>
                      <m:r>
                        <a:rPr lang="zh-CN" altLang="en-US" i="1">
                          <a:latin typeface="Cambria Math" panose="02040503050406030204" pitchFamily="18" charset="0"/>
                        </a:rPr>
                        <m:t>𝑡</m:t>
                      </m:r>
                    </m:oMath>
                  </m:oMathPara>
                </a14:m>
                <a:endParaRPr lang="zh-CN" altLang="en-US" dirty="0"/>
              </a:p>
            </p:txBody>
          </p:sp>
        </mc:Choice>
        <mc:Fallback xmlns="">
          <p:sp>
            <p:nvSpPr>
              <p:cNvPr id="13" name="Rectangle 12">
                <a:extLst>
                  <a:ext uri="{FF2B5EF4-FFF2-40B4-BE49-F238E27FC236}">
                    <a16:creationId xmlns:a16="http://schemas.microsoft.com/office/drawing/2014/main" id="{57E35286-81C4-4C56-A9C3-FCE5ACA8BB29}"/>
                  </a:ext>
                </a:extLst>
              </p:cNvPr>
              <p:cNvSpPr>
                <a:spLocks noRot="1" noChangeAspect="1" noMove="1" noResize="1" noEditPoints="1" noAdjustHandles="1" noChangeArrowheads="1" noChangeShapeType="1" noTextEdit="1"/>
              </p:cNvSpPr>
              <p:nvPr/>
            </p:nvSpPr>
            <p:spPr>
              <a:xfrm>
                <a:off x="6951871" y="2044540"/>
                <a:ext cx="597471" cy="369332"/>
              </a:xfrm>
              <a:prstGeom prst="rect">
                <a:avLst/>
              </a:prstGeom>
              <a:blipFill>
                <a:blip r:embed="rId9"/>
                <a:stretch>
                  <a:fillRect b="-9836"/>
                </a:stretch>
              </a:blipFill>
            </p:spPr>
            <p:txBody>
              <a:bodyPr/>
              <a:lstStyle/>
              <a:p>
                <a:r>
                  <a:rPr lang="zh-CN" altLang="en-US">
                    <a:noFill/>
                  </a:rPr>
                  <a:t> </a:t>
                </a:r>
              </a:p>
            </p:txBody>
          </p:sp>
        </mc:Fallback>
      </mc:AlternateContent>
      <p:sp>
        <p:nvSpPr>
          <p:cNvPr id="15" name="矩形 35">
            <a:extLst>
              <a:ext uri="{FF2B5EF4-FFF2-40B4-BE49-F238E27FC236}">
                <a16:creationId xmlns:a16="http://schemas.microsoft.com/office/drawing/2014/main" id="{92FEFCDF-FDC9-4254-A4CB-4F3976670F76}"/>
              </a:ext>
            </a:extLst>
          </p:cNvPr>
          <p:cNvSpPr/>
          <p:nvPr/>
        </p:nvSpPr>
        <p:spPr>
          <a:xfrm>
            <a:off x="1608724" y="2757707"/>
            <a:ext cx="1219256" cy="432041"/>
          </a:xfrm>
          <a:prstGeom prst="rect">
            <a:avLst/>
          </a:prstGeom>
        </p:spPr>
        <p:txBody>
          <a:bodyPr wrap="square">
            <a:spAutoFit/>
          </a:bodyPr>
          <a:lstStyle/>
          <a:p>
            <a:pPr>
              <a:lnSpc>
                <a:spcPct val="120000"/>
              </a:lnSpc>
            </a:pPr>
            <a:r>
              <a:rPr lang="zh-CN" altLang="en-US" sz="2000" b="1" dirty="0">
                <a:solidFill>
                  <a:srgbClr val="C00000"/>
                </a:solidFill>
              </a:rPr>
              <a:t>第一分步</a:t>
            </a:r>
            <a:endParaRPr lang="zh-CN" altLang="en-US" sz="2000" dirty="0"/>
          </a:p>
        </p:txBody>
      </p:sp>
      <p:sp>
        <p:nvSpPr>
          <p:cNvPr id="16" name="矩形 35">
            <a:extLst>
              <a:ext uri="{FF2B5EF4-FFF2-40B4-BE49-F238E27FC236}">
                <a16:creationId xmlns:a16="http://schemas.microsoft.com/office/drawing/2014/main" id="{5B317493-0806-4984-8E43-DCED3BAE38D3}"/>
              </a:ext>
            </a:extLst>
          </p:cNvPr>
          <p:cNvSpPr/>
          <p:nvPr/>
        </p:nvSpPr>
        <p:spPr>
          <a:xfrm>
            <a:off x="5646655" y="2738830"/>
            <a:ext cx="1219256" cy="432041"/>
          </a:xfrm>
          <a:prstGeom prst="rect">
            <a:avLst/>
          </a:prstGeom>
        </p:spPr>
        <p:txBody>
          <a:bodyPr wrap="square">
            <a:spAutoFit/>
          </a:bodyPr>
          <a:lstStyle/>
          <a:p>
            <a:pPr>
              <a:lnSpc>
                <a:spcPct val="120000"/>
              </a:lnSpc>
            </a:pPr>
            <a:r>
              <a:rPr lang="zh-CN" altLang="en-US" sz="2000" b="1" dirty="0">
                <a:solidFill>
                  <a:srgbClr val="C00000"/>
                </a:solidFill>
              </a:rPr>
              <a:t>第二分步</a:t>
            </a:r>
            <a:endParaRPr lang="zh-CN" altLang="en-US" sz="2000" dirty="0"/>
          </a:p>
        </p:txBody>
      </p:sp>
      <p:sp>
        <p:nvSpPr>
          <p:cNvPr id="17" name="矩形 35">
            <a:extLst>
              <a:ext uri="{FF2B5EF4-FFF2-40B4-BE49-F238E27FC236}">
                <a16:creationId xmlns:a16="http://schemas.microsoft.com/office/drawing/2014/main" id="{FB06712E-D6F9-4434-9E27-B6C5D8B01A16}"/>
              </a:ext>
            </a:extLst>
          </p:cNvPr>
          <p:cNvSpPr/>
          <p:nvPr/>
        </p:nvSpPr>
        <p:spPr>
          <a:xfrm>
            <a:off x="586388" y="4658947"/>
            <a:ext cx="4161139" cy="1170705"/>
          </a:xfrm>
          <a:prstGeom prst="rect">
            <a:avLst/>
          </a:prstGeom>
        </p:spPr>
        <p:txBody>
          <a:bodyPr wrap="square">
            <a:spAutoFit/>
          </a:bodyPr>
          <a:lstStyle/>
          <a:p>
            <a:pPr>
              <a:lnSpc>
                <a:spcPct val="120000"/>
              </a:lnSpc>
            </a:pPr>
            <a:r>
              <a:rPr lang="zh-CN" altLang="en-US" sz="2000" dirty="0"/>
              <a:t>可被分为</a:t>
            </a:r>
            <a:r>
              <a:rPr lang="en-US" altLang="zh-CN" sz="2000" dirty="0"/>
              <a:t>n</a:t>
            </a:r>
            <a:r>
              <a:rPr lang="zh-CN" altLang="en-US" sz="2000" dirty="0"/>
              <a:t>个分步，当          时，可认为连续进行</a:t>
            </a:r>
            <a:r>
              <a:rPr lang="en-US" altLang="zh-CN" sz="2000" dirty="0"/>
              <a:t>2</a:t>
            </a:r>
            <a:r>
              <a:rPr lang="zh-CN" altLang="en-US" sz="2000" dirty="0"/>
              <a:t>次</a:t>
            </a:r>
            <a:r>
              <a:rPr lang="en-US" altLang="zh-CN" sz="2000" dirty="0"/>
              <a:t>trapezoidal rule</a:t>
            </a:r>
            <a:r>
              <a:rPr lang="zh-CN" altLang="en-US" sz="2000" dirty="0"/>
              <a:t>，第三分步用</a:t>
            </a:r>
            <a:r>
              <a:rPr lang="en-US" altLang="zh-CN" sz="2000" dirty="0" err="1"/>
              <a:t>Houbolt</a:t>
            </a:r>
            <a:r>
              <a:rPr lang="zh-CN" altLang="en-US" sz="2000" dirty="0"/>
              <a:t>方法结合处理</a:t>
            </a:r>
          </a:p>
        </p:txBody>
      </p:sp>
      <p:sp>
        <p:nvSpPr>
          <p:cNvPr id="20" name="Rectangle 13">
            <a:extLst>
              <a:ext uri="{FF2B5EF4-FFF2-40B4-BE49-F238E27FC236}">
                <a16:creationId xmlns:a16="http://schemas.microsoft.com/office/drawing/2014/main" id="{FD9001C5-57D8-49C9-9188-2D0F01038405}"/>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22" name="Object 21">
            <a:extLst>
              <a:ext uri="{FF2B5EF4-FFF2-40B4-BE49-F238E27FC236}">
                <a16:creationId xmlns:a16="http://schemas.microsoft.com/office/drawing/2014/main" id="{1437D9FA-0743-43DF-B4DE-F0D0B4B12284}"/>
              </a:ext>
            </a:extLst>
          </p:cNvPr>
          <p:cNvGraphicFramePr>
            <a:graphicFrameLocks noChangeAspect="1"/>
          </p:cNvGraphicFramePr>
          <p:nvPr>
            <p:extLst/>
          </p:nvPr>
        </p:nvGraphicFramePr>
        <p:xfrm>
          <a:off x="3097608" y="4735589"/>
          <a:ext cx="535768" cy="301841"/>
        </p:xfrm>
        <a:graphic>
          <a:graphicData uri="http://schemas.openxmlformats.org/presentationml/2006/ole">
            <mc:AlternateContent xmlns:mc="http://schemas.openxmlformats.org/markup-compatibility/2006">
              <mc:Choice xmlns:v="urn:schemas-microsoft-com:vml" Requires="v">
                <p:oleObj spid="_x0000_s183352" name="Equation" r:id="rId10" imgW="342603" imgH="177646" progId="Equation.DSMT4">
                  <p:embed/>
                </p:oleObj>
              </mc:Choice>
              <mc:Fallback>
                <p:oleObj name="Equation" r:id="rId10" imgW="342603" imgH="177646" progId="Equation.DSMT4">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097608" y="4735589"/>
                        <a:ext cx="535768" cy="301841"/>
                      </a:xfrm>
                      <a:prstGeom prst="rect">
                        <a:avLst/>
                      </a:prstGeom>
                      <a:noFill/>
                    </p:spPr>
                  </p:pic>
                </p:oleObj>
              </mc:Fallback>
            </mc:AlternateContent>
          </a:graphicData>
        </a:graphic>
      </p:graphicFrame>
      <p:sp>
        <p:nvSpPr>
          <p:cNvPr id="23" name="Rectangle 22">
            <a:extLst>
              <a:ext uri="{FF2B5EF4-FFF2-40B4-BE49-F238E27FC236}">
                <a16:creationId xmlns:a16="http://schemas.microsoft.com/office/drawing/2014/main" id="{19B4785D-8C3E-4275-9C8E-F631C32540A6}"/>
              </a:ext>
            </a:extLst>
          </p:cNvPr>
          <p:cNvSpPr/>
          <p:nvPr/>
        </p:nvSpPr>
        <p:spPr>
          <a:xfrm>
            <a:off x="512147" y="4658947"/>
            <a:ext cx="4017464" cy="120507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Rectangle 48">
            <a:extLst>
              <a:ext uri="{FF2B5EF4-FFF2-40B4-BE49-F238E27FC236}">
                <a16:creationId xmlns:a16="http://schemas.microsoft.com/office/drawing/2014/main" id="{6C063EED-C17E-4F43-B3E5-CD4056B833AF}"/>
              </a:ext>
            </a:extLst>
          </p:cNvPr>
          <p:cNvSpPr>
            <a:spLocks noChangeArrowheads="1"/>
          </p:cNvSpPr>
          <p:nvPr/>
        </p:nvSpPr>
        <p:spPr bwMode="auto">
          <a:xfrm>
            <a:off x="4821768" y="605360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25" name="Object 24">
            <a:extLst>
              <a:ext uri="{FF2B5EF4-FFF2-40B4-BE49-F238E27FC236}">
                <a16:creationId xmlns:a16="http://schemas.microsoft.com/office/drawing/2014/main" id="{028C8A06-0FFE-4C1D-8C38-7B53E68114D6}"/>
              </a:ext>
            </a:extLst>
          </p:cNvPr>
          <p:cNvGraphicFramePr>
            <a:graphicFrameLocks noChangeAspect="1"/>
          </p:cNvGraphicFramePr>
          <p:nvPr>
            <p:extLst/>
          </p:nvPr>
        </p:nvGraphicFramePr>
        <p:xfrm>
          <a:off x="5368094" y="1696001"/>
          <a:ext cx="3274664" cy="351171"/>
        </p:xfrm>
        <a:graphic>
          <a:graphicData uri="http://schemas.openxmlformats.org/presentationml/2006/ole">
            <mc:AlternateContent xmlns:mc="http://schemas.openxmlformats.org/markup-compatibility/2006">
              <mc:Choice xmlns:v="urn:schemas-microsoft-com:vml" Requires="v">
                <p:oleObj spid="_x0000_s183353" name="Equation" r:id="rId12" imgW="1777229" imgH="203112" progId="Equation.DSMT4">
                  <p:embed/>
                </p:oleObj>
              </mc:Choice>
              <mc:Fallback>
                <p:oleObj name="Equation" r:id="rId12" imgW="1777229" imgH="203112" progId="Equation.DSMT4">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368094" y="1696001"/>
                        <a:ext cx="3274664" cy="351171"/>
                      </a:xfrm>
                      <a:prstGeom prst="rect">
                        <a:avLst/>
                      </a:prstGeom>
                      <a:noFill/>
                    </p:spPr>
                  </p:pic>
                </p:oleObj>
              </mc:Fallback>
            </mc:AlternateContent>
          </a:graphicData>
        </a:graphic>
      </p:graphicFrame>
      <p:pic>
        <p:nvPicPr>
          <p:cNvPr id="14" name="图片 13"/>
          <p:cNvPicPr>
            <a:picLocks noChangeAspect="1"/>
          </p:cNvPicPr>
          <p:nvPr/>
        </p:nvPicPr>
        <p:blipFill rotWithShape="1">
          <a:blip r:embed="rId14"/>
          <a:srcRect t="4982" r="3988" b="39701"/>
          <a:stretch/>
        </p:blipFill>
        <p:spPr>
          <a:xfrm>
            <a:off x="5943570" y="937869"/>
            <a:ext cx="3211544" cy="760842"/>
          </a:xfrm>
          <a:prstGeom prst="rect">
            <a:avLst/>
          </a:prstGeom>
        </p:spPr>
      </p:pic>
    </p:spTree>
    <p:extLst>
      <p:ext uri="{BB962C8B-B14F-4D97-AF65-F5344CB8AC3E}">
        <p14:creationId xmlns:p14="http://schemas.microsoft.com/office/powerpoint/2010/main" val="3559665924"/>
      </p:ext>
    </p:extLst>
  </p:cSld>
  <p:clrMapOvr>
    <a:masterClrMapping/>
  </p:clrMapOvr>
  <mc:AlternateContent xmlns:mc="http://schemas.openxmlformats.org/markup-compatibility/2006" xmlns:p14="http://schemas.microsoft.com/office/powerpoint/2010/main">
    <mc:Choice Requires="p14">
      <p:transition spd="slow" p14:dur="2000" advTm="11209"/>
    </mc:Choice>
    <mc:Fallback xmlns="">
      <p:transition spd="slow" advTm="11209"/>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zh-CN" altLang="en-US"/>
              <a:t>计算动力学大作业（第三组）</a:t>
            </a:r>
            <a:endParaRPr lang="zh-CN" altLang="en-US" dirty="0"/>
          </a:p>
        </p:txBody>
      </p:sp>
      <p:sp>
        <p:nvSpPr>
          <p:cNvPr id="2" name="日期占位符 1"/>
          <p:cNvSpPr>
            <a:spLocks noGrp="1"/>
          </p:cNvSpPr>
          <p:nvPr>
            <p:ph type="dt" sz="half" idx="10"/>
          </p:nvPr>
        </p:nvSpPr>
        <p:spPr>
          <a:xfrm>
            <a:off x="822962" y="6484011"/>
            <a:ext cx="1854203" cy="365125"/>
          </a:xfrm>
        </p:spPr>
        <p:txBody>
          <a:bodyPr/>
          <a:lstStyle/>
          <a:p>
            <a:fld id="{4F34B4DA-AF2E-47A2-A351-8BDE0360B55B}" type="datetime1">
              <a:rPr lang="zh-CN" altLang="en-US" smtClean="0"/>
              <a:t>2022/6/1</a:t>
            </a:fld>
            <a:endParaRPr lang="zh-CN" altLang="en-US"/>
          </a:p>
        </p:txBody>
      </p:sp>
      <p:sp>
        <p:nvSpPr>
          <p:cNvPr id="9" name="灯片编号占位符 8"/>
          <p:cNvSpPr>
            <a:spLocks noGrp="1"/>
          </p:cNvSpPr>
          <p:nvPr>
            <p:ph type="sldNum" sz="quarter" idx="12"/>
          </p:nvPr>
        </p:nvSpPr>
        <p:spPr/>
        <p:txBody>
          <a:bodyPr/>
          <a:lstStyle/>
          <a:p>
            <a:fld id="{69764B09-0332-4747-B2BA-F996204B7FB7}" type="slidenum">
              <a:rPr lang="zh-CN" altLang="en-US" smtClean="0"/>
              <a:t>9</a:t>
            </a:fld>
            <a:endParaRPr lang="zh-CN" altLang="en-US"/>
          </a:p>
        </p:txBody>
      </p:sp>
      <p:sp>
        <p:nvSpPr>
          <p:cNvPr id="3" name="标题 2"/>
          <p:cNvSpPr>
            <a:spLocks noGrp="1"/>
          </p:cNvSpPr>
          <p:nvPr>
            <p:ph type="title"/>
          </p:nvPr>
        </p:nvSpPr>
        <p:spPr/>
        <p:txBody>
          <a:bodyPr/>
          <a:lstStyle/>
          <a:p>
            <a:endParaRPr lang="zh-CN" altLang="en-US"/>
          </a:p>
        </p:txBody>
      </p:sp>
      <p:sp>
        <p:nvSpPr>
          <p:cNvPr id="8" name="Rectangle 2"/>
          <p:cNvSpPr txBox="1">
            <a:spLocks noChangeArrowheads="1"/>
          </p:cNvSpPr>
          <p:nvPr/>
        </p:nvSpPr>
        <p:spPr>
          <a:xfrm>
            <a:off x="1155968" y="225420"/>
            <a:ext cx="4490687" cy="563562"/>
          </a:xfrm>
          <a:prstGeom prst="rect">
            <a:avLst/>
          </a:prstGeom>
        </p:spPr>
        <p:txBody>
          <a:bodyPr vert="horz" lIns="91440" tIns="45720" rIns="91440" bIns="45720" rtlCol="0" anchor="b">
            <a:noAutofit/>
          </a:bodyPr>
          <a:lstStyle>
            <a:lvl1pPr algn="l" defTabSz="685800" rtl="0" eaLnBrk="1" latinLnBrk="0" hangingPunct="1">
              <a:lnSpc>
                <a:spcPct val="85000"/>
              </a:lnSpc>
              <a:spcBef>
                <a:spcPct val="0"/>
              </a:spcBef>
              <a:buNone/>
              <a:defRPr sz="3000" kern="1200" spc="-38" baseline="0">
                <a:solidFill>
                  <a:schemeClr val="tx1">
                    <a:lumMod val="75000"/>
                    <a:lumOff val="25000"/>
                  </a:schemeClr>
                </a:solidFill>
                <a:latin typeface="+mj-lt"/>
                <a:ea typeface="+mj-ea"/>
                <a:cs typeface="+mj-cs"/>
              </a:defRPr>
            </a:lvl1pPr>
          </a:lstStyle>
          <a:p>
            <a:r>
              <a:rPr lang="zh-CN" altLang="en-US" sz="2800" b="1" dirty="0">
                <a:solidFill>
                  <a:srgbClr val="0000FF"/>
                </a:solidFill>
                <a:latin typeface="微软雅黑" panose="020B0503020204020204" pitchFamily="34" charset="-122"/>
                <a:ea typeface="微软雅黑" panose="020B0503020204020204" pitchFamily="34" charset="-122"/>
              </a:rPr>
              <a:t>二、文献调研</a:t>
            </a:r>
          </a:p>
        </p:txBody>
      </p:sp>
      <p:sp>
        <p:nvSpPr>
          <p:cNvPr id="21" name="文本框 20"/>
          <p:cNvSpPr txBox="1"/>
          <p:nvPr/>
        </p:nvSpPr>
        <p:spPr>
          <a:xfrm>
            <a:off x="184486" y="1100911"/>
            <a:ext cx="6521114" cy="461665"/>
          </a:xfrm>
          <a:prstGeom prst="rect">
            <a:avLst/>
          </a:prstGeom>
          <a:noFill/>
        </p:spPr>
        <p:txBody>
          <a:bodyPr wrap="square" rtlCol="0">
            <a:spAutoFit/>
          </a:bodyPr>
          <a:lstStyle/>
          <a:p>
            <a:pPr marL="342900" indent="-342900">
              <a:buFont typeface="Wingdings" panose="05000000000000000000" pitchFamily="2" charset="2"/>
              <a:buChar char="n"/>
            </a:pPr>
            <a:r>
              <a:rPr lang="en-US" altLang="zh-CN" sz="2400" b="1" dirty="0">
                <a:solidFill>
                  <a:srgbClr val="7030A0"/>
                </a:solidFill>
                <a:latin typeface="华文楷体" panose="02010600040101010101" pitchFamily="2" charset="-122"/>
                <a:ea typeface="华文楷体" panose="02010600040101010101" pitchFamily="2" charset="-122"/>
              </a:rPr>
              <a:t>Newmark</a:t>
            </a:r>
            <a:r>
              <a:rPr lang="zh-CN" altLang="en-US" sz="2400" b="1" dirty="0">
                <a:solidFill>
                  <a:srgbClr val="7030A0"/>
                </a:solidFill>
                <a:latin typeface="华文楷体" panose="02010600040101010101" pitchFamily="2" charset="-122"/>
                <a:ea typeface="华文楷体" panose="02010600040101010101" pitchFamily="2" charset="-122"/>
              </a:rPr>
              <a:t>法改进方案</a:t>
            </a:r>
            <a:r>
              <a:rPr lang="en-US" altLang="zh-CN" sz="2400" b="1" dirty="0">
                <a:solidFill>
                  <a:srgbClr val="7030A0"/>
                </a:solidFill>
                <a:latin typeface="华文楷体" panose="02010600040101010101" pitchFamily="2" charset="-122"/>
                <a:ea typeface="华文楷体" panose="02010600040101010101" pitchFamily="2" charset="-122"/>
              </a:rPr>
              <a:t>2.1</a:t>
            </a:r>
            <a:r>
              <a:rPr lang="zh-CN" altLang="en-US" sz="2400" b="1" dirty="0">
                <a:solidFill>
                  <a:srgbClr val="7030A0"/>
                </a:solidFill>
                <a:latin typeface="华文楷体" panose="02010600040101010101" pitchFamily="2" charset="-122"/>
                <a:ea typeface="华文楷体" panose="02010600040101010101" pitchFamily="2" charset="-122"/>
              </a:rPr>
              <a:t>（</a:t>
            </a:r>
            <a:r>
              <a:rPr lang="en-US" altLang="zh-CN" sz="2400" b="1" dirty="0">
                <a:solidFill>
                  <a:srgbClr val="7030A0"/>
                </a:solidFill>
                <a:latin typeface="华文楷体" panose="02010600040101010101" pitchFamily="2" charset="-122"/>
                <a:ea typeface="华文楷体" panose="02010600040101010101" pitchFamily="2" charset="-122"/>
              </a:rPr>
              <a:t>2005</a:t>
            </a:r>
            <a:r>
              <a:rPr lang="zh-CN" altLang="en-US" sz="2400" b="1" dirty="0">
                <a:solidFill>
                  <a:srgbClr val="7030A0"/>
                </a:solidFill>
                <a:latin typeface="华文楷体" panose="02010600040101010101" pitchFamily="2" charset="-122"/>
                <a:ea typeface="华文楷体" panose="02010600040101010101" pitchFamily="2" charset="-122"/>
              </a:rPr>
              <a:t>年</a:t>
            </a:r>
            <a:r>
              <a:rPr lang="en-US" altLang="zh-CN" sz="2400" b="1" dirty="0">
                <a:solidFill>
                  <a:srgbClr val="7030A0"/>
                </a:solidFill>
                <a:latin typeface="华文楷体" panose="02010600040101010101" pitchFamily="2" charset="-122"/>
                <a:ea typeface="华文楷体" panose="02010600040101010101" pitchFamily="2" charset="-122"/>
              </a:rPr>
              <a:t>Bathe</a:t>
            </a:r>
            <a:r>
              <a:rPr lang="zh-CN" altLang="en-US" sz="2400" b="1" dirty="0">
                <a:solidFill>
                  <a:srgbClr val="7030A0"/>
                </a:solidFill>
                <a:latin typeface="华文楷体" panose="02010600040101010101" pitchFamily="2" charset="-122"/>
                <a:ea typeface="华文楷体" panose="02010600040101010101" pitchFamily="2" charset="-122"/>
              </a:rPr>
              <a:t>）</a:t>
            </a:r>
          </a:p>
        </p:txBody>
      </p:sp>
      <p:sp>
        <p:nvSpPr>
          <p:cNvPr id="5" name="Rectangle 2">
            <a:extLst>
              <a:ext uri="{FF2B5EF4-FFF2-40B4-BE49-F238E27FC236}">
                <a16:creationId xmlns:a16="http://schemas.microsoft.com/office/drawing/2014/main" id="{A5BA47CD-CB9F-46E8-8E41-440F09468E82}"/>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4">
            <a:extLst>
              <a:ext uri="{FF2B5EF4-FFF2-40B4-BE49-F238E27FC236}">
                <a16:creationId xmlns:a16="http://schemas.microsoft.com/office/drawing/2014/main" id="{E21DFC93-0D8D-45D7-9247-8CA02FB179CA}"/>
              </a:ext>
            </a:extLst>
          </p:cNvPr>
          <p:cNvSpPr>
            <a:spLocks noChangeArrowheads="1"/>
          </p:cNvSpPr>
          <p:nvPr/>
        </p:nvSpPr>
        <p:spPr bwMode="auto">
          <a:xfrm>
            <a:off x="5141229" y="350554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0" name="Rectangle 13">
            <a:extLst>
              <a:ext uri="{FF2B5EF4-FFF2-40B4-BE49-F238E27FC236}">
                <a16:creationId xmlns:a16="http://schemas.microsoft.com/office/drawing/2014/main" id="{FD9001C5-57D8-49C9-9188-2D0F01038405}"/>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24" name="图片 3">
            <a:extLst>
              <a:ext uri="{FF2B5EF4-FFF2-40B4-BE49-F238E27FC236}">
                <a16:creationId xmlns:a16="http://schemas.microsoft.com/office/drawing/2014/main" id="{C80B0556-14F7-4164-BD04-B2A491A8A556}"/>
              </a:ext>
            </a:extLst>
          </p:cNvPr>
          <p:cNvPicPr/>
          <p:nvPr/>
        </p:nvPicPr>
        <p:blipFill>
          <a:blip r:embed="rId4"/>
          <a:stretch>
            <a:fillRect/>
          </a:stretch>
        </p:blipFill>
        <p:spPr>
          <a:xfrm>
            <a:off x="0" y="2253123"/>
            <a:ext cx="4662831" cy="3661998"/>
          </a:xfrm>
          <a:prstGeom prst="rect">
            <a:avLst/>
          </a:prstGeom>
        </p:spPr>
      </p:pic>
      <p:pic>
        <p:nvPicPr>
          <p:cNvPr id="25" name="图片 4">
            <a:extLst>
              <a:ext uri="{FF2B5EF4-FFF2-40B4-BE49-F238E27FC236}">
                <a16:creationId xmlns:a16="http://schemas.microsoft.com/office/drawing/2014/main" id="{F20B4CFB-45D4-4FB5-9787-47C72101DD95}"/>
              </a:ext>
            </a:extLst>
          </p:cNvPr>
          <p:cNvPicPr/>
          <p:nvPr/>
        </p:nvPicPr>
        <p:blipFill>
          <a:blip r:embed="rId5"/>
          <a:stretch>
            <a:fillRect/>
          </a:stretch>
        </p:blipFill>
        <p:spPr>
          <a:xfrm>
            <a:off x="4458724" y="2253123"/>
            <a:ext cx="4776107" cy="3747999"/>
          </a:xfrm>
          <a:prstGeom prst="rect">
            <a:avLst/>
          </a:prstGeom>
        </p:spPr>
      </p:pic>
      <p:sp>
        <p:nvSpPr>
          <p:cNvPr id="14" name="Rectangle 2">
            <a:extLst>
              <a:ext uri="{FF2B5EF4-FFF2-40B4-BE49-F238E27FC236}">
                <a16:creationId xmlns:a16="http://schemas.microsoft.com/office/drawing/2014/main" id="{C42747D1-1B65-435C-98FD-9A83B96C42DA}"/>
              </a:ext>
            </a:extLst>
          </p:cNvPr>
          <p:cNvSpPr>
            <a:spLocks noChangeArrowheads="1"/>
          </p:cNvSpPr>
          <p:nvPr/>
        </p:nvSpPr>
        <p:spPr bwMode="auto">
          <a:xfrm>
            <a:off x="630080" y="1740044"/>
            <a:ext cx="1520832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18" name="Object 17">
            <a:extLst>
              <a:ext uri="{FF2B5EF4-FFF2-40B4-BE49-F238E27FC236}">
                <a16:creationId xmlns:a16="http://schemas.microsoft.com/office/drawing/2014/main" id="{91033767-304E-4826-8214-EA3C6555D948}"/>
              </a:ext>
            </a:extLst>
          </p:cNvPr>
          <p:cNvGraphicFramePr>
            <a:graphicFrameLocks noChangeAspect="1"/>
          </p:cNvGraphicFramePr>
          <p:nvPr>
            <p:extLst/>
          </p:nvPr>
        </p:nvGraphicFramePr>
        <p:xfrm>
          <a:off x="846138" y="1779000"/>
          <a:ext cx="792162" cy="330200"/>
        </p:xfrm>
        <a:graphic>
          <a:graphicData uri="http://schemas.openxmlformats.org/presentationml/2006/ole">
            <mc:AlternateContent xmlns:mc="http://schemas.openxmlformats.org/markup-compatibility/2006">
              <mc:Choice xmlns:v="urn:schemas-microsoft-com:vml" Requires="v">
                <p:oleObj spid="_x0000_s184335" name="Equation" r:id="rId6" imgW="469800" imgH="203040" progId="Equation.DSMT4">
                  <p:embed/>
                </p:oleObj>
              </mc:Choice>
              <mc:Fallback>
                <p:oleObj name="Equation" r:id="rId6" imgW="469800" imgH="203040" progId="Equation.DSMT4">
                  <p:embed/>
                  <p:pic>
                    <p:nvPicPr>
                      <p:cNvPr id="0" name=""/>
                      <p:cNvPicPr>
                        <a:picLocks noChangeAspect="1" noChangeArrowheads="1"/>
                      </p:cNvPicPr>
                      <p:nvPr/>
                    </p:nvPicPr>
                    <p:blipFill>
                      <a:blip r:embed="rId7"/>
                      <a:srcRect/>
                      <a:stretch>
                        <a:fillRect/>
                      </a:stretch>
                    </p:blipFill>
                    <p:spPr bwMode="auto">
                      <a:xfrm>
                        <a:off x="846138" y="1779000"/>
                        <a:ext cx="792162" cy="330200"/>
                      </a:xfrm>
                      <a:prstGeom prst="rect">
                        <a:avLst/>
                      </a:prstGeom>
                      <a:noFill/>
                    </p:spPr>
                  </p:pic>
                </p:oleObj>
              </mc:Fallback>
            </mc:AlternateContent>
          </a:graphicData>
        </a:graphic>
      </p:graphicFrame>
      <p:sp>
        <p:nvSpPr>
          <p:cNvPr id="26" name="矩形 35">
            <a:extLst>
              <a:ext uri="{FF2B5EF4-FFF2-40B4-BE49-F238E27FC236}">
                <a16:creationId xmlns:a16="http://schemas.microsoft.com/office/drawing/2014/main" id="{045F29C0-AD2B-44AD-900C-856777A4EE7D}"/>
              </a:ext>
            </a:extLst>
          </p:cNvPr>
          <p:cNvSpPr/>
          <p:nvPr/>
        </p:nvSpPr>
        <p:spPr>
          <a:xfrm>
            <a:off x="454904" y="1718844"/>
            <a:ext cx="2990139" cy="432041"/>
          </a:xfrm>
          <a:prstGeom prst="rect">
            <a:avLst/>
          </a:prstGeom>
        </p:spPr>
        <p:txBody>
          <a:bodyPr wrap="square">
            <a:spAutoFit/>
          </a:bodyPr>
          <a:lstStyle/>
          <a:p>
            <a:pPr>
              <a:lnSpc>
                <a:spcPct val="120000"/>
              </a:lnSpc>
            </a:pPr>
            <a:r>
              <a:rPr lang="zh-CN" altLang="en-US" sz="2000" dirty="0"/>
              <a:t>取                 </a:t>
            </a:r>
          </a:p>
        </p:txBody>
      </p:sp>
      <p:sp>
        <p:nvSpPr>
          <p:cNvPr id="16" name="五角星 15"/>
          <p:cNvSpPr/>
          <p:nvPr/>
        </p:nvSpPr>
        <p:spPr>
          <a:xfrm>
            <a:off x="3681351" y="4302359"/>
            <a:ext cx="213756" cy="230084"/>
          </a:xfrm>
          <a:prstGeom prst="star5">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五角星 16"/>
          <p:cNvSpPr/>
          <p:nvPr/>
        </p:nvSpPr>
        <p:spPr>
          <a:xfrm>
            <a:off x="8195608" y="4995248"/>
            <a:ext cx="213756" cy="230084"/>
          </a:xfrm>
          <a:prstGeom prst="star5">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等腰三角形 18"/>
          <p:cNvSpPr/>
          <p:nvPr/>
        </p:nvSpPr>
        <p:spPr>
          <a:xfrm>
            <a:off x="3231090" y="3364441"/>
            <a:ext cx="213953" cy="161365"/>
          </a:xfrm>
          <a:prstGeom prst="triangl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等腰三角形 21"/>
          <p:cNvSpPr/>
          <p:nvPr/>
        </p:nvSpPr>
        <p:spPr>
          <a:xfrm>
            <a:off x="7135581" y="4105111"/>
            <a:ext cx="213953" cy="161365"/>
          </a:xfrm>
          <a:prstGeom prst="triangl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927633438"/>
      </p:ext>
    </p:extLst>
  </p:cSld>
  <p:clrMapOvr>
    <a:masterClrMapping/>
  </p:clrMapOvr>
  <mc:AlternateContent xmlns:mc="http://schemas.openxmlformats.org/markup-compatibility/2006" xmlns:p14="http://schemas.microsoft.com/office/powerpoint/2010/main">
    <mc:Choice Requires="p14">
      <p:transition spd="slow" p14:dur="2000" advTm="11209"/>
    </mc:Choice>
    <mc:Fallback xmlns="">
      <p:transition spd="slow" advTm="11209"/>
    </mc:Fallback>
  </mc:AlternateContent>
  <p:timing>
    <p:tnLst>
      <p:par>
        <p:cTn id="1" dur="indefinite" restart="never" nodeType="tmRoot"/>
      </p:par>
    </p:tnLst>
  </p:timing>
</p:sld>
</file>

<file path=ppt/theme/theme1.xml><?xml version="1.0" encoding="utf-8"?>
<a:theme xmlns:a="http://schemas.openxmlformats.org/drawingml/2006/main" name="主题1">
  <a:themeElements>
    <a:clrScheme name="蓝色暖调">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回顾">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回顾">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主题1" id="{24A4862C-B98C-45FF-8FEE-8C50F2CDF8EF}" vid="{9C8E59D7-0325-4919-9947-6B21D7168F14}"/>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主题1</Template>
  <TotalTime>59558</TotalTime>
  <Words>4674</Words>
  <Application>Microsoft Office PowerPoint</Application>
  <PresentationFormat>全屏显示(4:3)</PresentationFormat>
  <Paragraphs>669</Paragraphs>
  <Slides>47</Slides>
  <Notes>47</Notes>
  <HiddenSlides>0</HiddenSlides>
  <MMClips>1</MMClips>
  <ScaleCrop>false</ScaleCrop>
  <HeadingPairs>
    <vt:vector size="8" baseType="variant">
      <vt:variant>
        <vt:lpstr>已用的字体</vt:lpstr>
      </vt:variant>
      <vt:variant>
        <vt:i4>14</vt:i4>
      </vt:variant>
      <vt:variant>
        <vt:lpstr>主题</vt:lpstr>
      </vt:variant>
      <vt:variant>
        <vt:i4>1</vt:i4>
      </vt:variant>
      <vt:variant>
        <vt:lpstr>嵌入 OLE 服务器</vt:lpstr>
      </vt:variant>
      <vt:variant>
        <vt:i4>1</vt:i4>
      </vt:variant>
      <vt:variant>
        <vt:lpstr>幻灯片标题</vt:lpstr>
      </vt:variant>
      <vt:variant>
        <vt:i4>47</vt:i4>
      </vt:variant>
    </vt:vector>
  </HeadingPairs>
  <TitlesOfParts>
    <vt:vector size="63" baseType="lpstr">
      <vt:lpstr>맑은 고딕</vt:lpstr>
      <vt:lpstr>黑体</vt:lpstr>
      <vt:lpstr>华文楷体</vt:lpstr>
      <vt:lpstr>华文新魏</vt:lpstr>
      <vt:lpstr>楷体</vt:lpstr>
      <vt:lpstr>宋体</vt:lpstr>
      <vt:lpstr>微软雅黑</vt:lpstr>
      <vt:lpstr>Arial</vt:lpstr>
      <vt:lpstr>Calibri</vt:lpstr>
      <vt:lpstr>Calibri Light</vt:lpstr>
      <vt:lpstr>Cambria Math</vt:lpstr>
      <vt:lpstr>Symbol</vt:lpstr>
      <vt:lpstr>Times New Roman</vt:lpstr>
      <vt:lpstr>Wingdings</vt:lpstr>
      <vt:lpstr>主题1</vt:lpstr>
      <vt:lpstr>Equation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Microsoft</dc:creator>
  <cp:lastModifiedBy>Linzx17</cp:lastModifiedBy>
  <cp:revision>1265</cp:revision>
  <cp:lastPrinted>2018-06-05T09:28:34Z</cp:lastPrinted>
  <dcterms:created xsi:type="dcterms:W3CDTF">2015-11-08T03:23:53Z</dcterms:created>
  <dcterms:modified xsi:type="dcterms:W3CDTF">2022-06-01T08:22:51Z</dcterms:modified>
</cp:coreProperties>
</file>